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257" r:id="rId3"/>
    <p:sldId id="259" r:id="rId4"/>
    <p:sldId id="260" r:id="rId5"/>
    <p:sldId id="283" r:id="rId6"/>
    <p:sldId id="285" r:id="rId7"/>
    <p:sldId id="315" r:id="rId8"/>
    <p:sldId id="261" r:id="rId9"/>
    <p:sldId id="262" r:id="rId10"/>
    <p:sldId id="263" r:id="rId11"/>
    <p:sldId id="306" r:id="rId12"/>
    <p:sldId id="307" r:id="rId13"/>
    <p:sldId id="317" r:id="rId14"/>
    <p:sldId id="267" r:id="rId15"/>
    <p:sldId id="268" r:id="rId16"/>
    <p:sldId id="316" r:id="rId17"/>
    <p:sldId id="286" r:id="rId18"/>
    <p:sldId id="308" r:id="rId19"/>
    <p:sldId id="318" r:id="rId20"/>
    <p:sldId id="311" r:id="rId21"/>
    <p:sldId id="310" r:id="rId22"/>
    <p:sldId id="312" r:id="rId23"/>
    <p:sldId id="313" r:id="rId24"/>
    <p:sldId id="294" r:id="rId25"/>
    <p:sldId id="288"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00"/>
    <a:srgbClr val="8F46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6152" autoAdjust="0"/>
  </p:normalViewPr>
  <p:slideViewPr>
    <p:cSldViewPr snapToGrid="0" snapToObjects="1">
      <p:cViewPr varScale="1">
        <p:scale>
          <a:sx n="111" d="100"/>
          <a:sy n="111" d="100"/>
        </p:scale>
        <p:origin x="1758" y="96"/>
      </p:cViewPr>
      <p:guideLst>
        <p:guide orient="horz" pos="2160"/>
        <p:guide pos="2880"/>
      </p:guideLst>
    </p:cSldViewPr>
  </p:slideViewPr>
  <p:notesTextViewPr>
    <p:cViewPr>
      <p:scale>
        <a:sx n="1" d="1"/>
        <a:sy n="1" d="1"/>
      </p:scale>
      <p:origin x="0" y="0"/>
    </p:cViewPr>
  </p:notesTextViewPr>
  <p:sorterViewPr>
    <p:cViewPr>
      <p:scale>
        <a:sx n="100" d="100"/>
        <a:sy n="100" d="100"/>
      </p:scale>
      <p:origin x="0" y="-136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53E20864-4E79-4552-BA7D-E2F491DEF916}" type="datetimeFigureOut">
              <a:rPr lang="en-US" smtClean="0"/>
              <a:t>10/15/2018</a:t>
            </a:fld>
            <a:endParaRPr lang="en-US"/>
          </a:p>
        </p:txBody>
      </p:sp>
      <p:sp>
        <p:nvSpPr>
          <p:cNvPr id="4" name="Footer Placeholder 3"/>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4D736D4F-33E2-4B33-AA29-CFA1C34F945D}" type="slidenum">
              <a:rPr lang="en-US" smtClean="0"/>
              <a:t>‹#›</a:t>
            </a:fld>
            <a:endParaRPr lang="en-US"/>
          </a:p>
        </p:txBody>
      </p:sp>
    </p:spTree>
    <p:extLst>
      <p:ext uri="{BB962C8B-B14F-4D97-AF65-F5344CB8AC3E}">
        <p14:creationId xmlns:p14="http://schemas.microsoft.com/office/powerpoint/2010/main" val="682090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vl1pPr>
          </a:lstStyle>
          <a:p>
            <a:fld id="{689C923C-4FA7-9942-BB3F-0BFDE21D633B}" type="datetimeFigureOut">
              <a:rPr lang="en-US" smtClean="0"/>
              <a:t>10/15/2018</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3177" tIns="46589" rIns="93177" bIns="46589" rtlCol="0" anchor="b"/>
          <a:lstStyle>
            <a:lvl1pPr algn="r">
              <a:defRPr sz="1200"/>
            </a:lvl1pPr>
          </a:lstStyle>
          <a:p>
            <a:fld id="{6732D189-9561-B349-9142-68706A7C32FC}" type="slidenum">
              <a:rPr lang="en-US" smtClean="0"/>
              <a:t>‹#›</a:t>
            </a:fld>
            <a:endParaRPr lang="en-US"/>
          </a:p>
        </p:txBody>
      </p:sp>
    </p:spTree>
    <p:extLst>
      <p:ext uri="{BB962C8B-B14F-4D97-AF65-F5344CB8AC3E}">
        <p14:creationId xmlns:p14="http://schemas.microsoft.com/office/powerpoint/2010/main" val="140828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26E3F96-FEB0-9245-A50C-D4D817341B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213574" cy="6909640"/>
          </a:xfrm>
          <a:prstGeom prst="rect">
            <a:avLst/>
          </a:prstGeom>
        </p:spPr>
      </p:pic>
      <p:sp>
        <p:nvSpPr>
          <p:cNvPr id="2" name="Title 1"/>
          <p:cNvSpPr>
            <a:spLocks noGrp="1"/>
          </p:cNvSpPr>
          <p:nvPr>
            <p:ph type="ctrTitle" hasCustomPrompt="1"/>
          </p:nvPr>
        </p:nvSpPr>
        <p:spPr>
          <a:xfrm>
            <a:off x="685800" y="2539897"/>
            <a:ext cx="7772400" cy="1526610"/>
          </a:xfrm>
        </p:spPr>
        <p:txBody>
          <a:bodyPr anchor="b">
            <a:normAutofit/>
          </a:bodyPr>
          <a:lstStyle>
            <a:lvl1pPr algn="ctr">
              <a:defRPr sz="3600">
                <a:solidFill>
                  <a:schemeClr val="bg1"/>
                </a:solidFill>
              </a:defRPr>
            </a:lvl1pPr>
          </a:lstStyle>
          <a:p>
            <a:r>
              <a:rPr lang="en-US" dirty="0"/>
              <a:t>Click to add title</a:t>
            </a:r>
          </a:p>
        </p:txBody>
      </p:sp>
      <p:sp>
        <p:nvSpPr>
          <p:cNvPr id="3" name="Subtitle 2"/>
          <p:cNvSpPr>
            <a:spLocks noGrp="1"/>
          </p:cNvSpPr>
          <p:nvPr>
            <p:ph type="subTitle" idx="1" hasCustomPrompt="1"/>
          </p:nvPr>
        </p:nvSpPr>
        <p:spPr>
          <a:xfrm>
            <a:off x="685800" y="4432853"/>
            <a:ext cx="7772400" cy="437322"/>
          </a:xfrm>
        </p:spPr>
        <p:txBody>
          <a:bodyPr>
            <a:normAutofit/>
          </a:bodyPr>
          <a:lstStyle>
            <a:lvl1pPr marL="0" indent="0" algn="ctr">
              <a:buNone/>
              <a:defRPr sz="2000" b="1">
                <a:solidFill>
                  <a:srgbClr val="980000"/>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presenter name, title, office</a:t>
            </a:r>
          </a:p>
        </p:txBody>
      </p:sp>
      <p:sp>
        <p:nvSpPr>
          <p:cNvPr id="9" name="Text Placeholder 8">
            <a:extLst>
              <a:ext uri="{FF2B5EF4-FFF2-40B4-BE49-F238E27FC236}">
                <a16:creationId xmlns:a16="http://schemas.microsoft.com/office/drawing/2014/main" xmlns="" id="{58768825-E069-6F42-87A9-92529D06218A}"/>
              </a:ext>
            </a:extLst>
          </p:cNvPr>
          <p:cNvSpPr>
            <a:spLocks noGrp="1"/>
          </p:cNvSpPr>
          <p:nvPr>
            <p:ph type="body" sz="quarter" idx="13" hasCustomPrompt="1"/>
          </p:nvPr>
        </p:nvSpPr>
        <p:spPr>
          <a:xfrm>
            <a:off x="685801" y="5026671"/>
            <a:ext cx="7772399" cy="400094"/>
          </a:xfrm>
        </p:spPr>
        <p:txBody>
          <a:bodyPr>
            <a:noAutofit/>
          </a:bodyPr>
          <a:lstStyle>
            <a:lvl1pPr marL="0" indent="0" algn="ctr">
              <a:buNone/>
              <a:defRPr sz="1800">
                <a:solidFill>
                  <a:srgbClr val="980000"/>
                </a:solidFill>
                <a:latin typeface="Georgia" panose="02040502050405020303" pitchFamily="18" charset="0"/>
              </a:defRPr>
            </a:lvl1pPr>
          </a:lstStyle>
          <a:p>
            <a:pPr lvl="0"/>
            <a:r>
              <a:rPr lang="en-US" dirty="0"/>
              <a:t>Click to add date</a:t>
            </a:r>
          </a:p>
        </p:txBody>
      </p:sp>
      <p:sp>
        <p:nvSpPr>
          <p:cNvPr id="11" name="Text Placeholder 10">
            <a:extLst>
              <a:ext uri="{FF2B5EF4-FFF2-40B4-BE49-F238E27FC236}">
                <a16:creationId xmlns:a16="http://schemas.microsoft.com/office/drawing/2014/main" xmlns="" id="{B146F4A7-E78E-8A41-A409-38BC9182268E}"/>
              </a:ext>
            </a:extLst>
          </p:cNvPr>
          <p:cNvSpPr>
            <a:spLocks noGrp="1"/>
          </p:cNvSpPr>
          <p:nvPr>
            <p:ph type="body" sz="quarter" idx="14" hasCustomPrompt="1"/>
          </p:nvPr>
        </p:nvSpPr>
        <p:spPr>
          <a:xfrm>
            <a:off x="685800" y="2078093"/>
            <a:ext cx="7772400" cy="233231"/>
          </a:xfrm>
        </p:spPr>
        <p:txBody>
          <a:bodyPr>
            <a:normAutofit/>
          </a:bodyPr>
          <a:lstStyle>
            <a:lvl1pPr marL="0" indent="0" algn="ctr">
              <a:buNone/>
              <a:defRPr sz="1600" b="1">
                <a:solidFill>
                  <a:schemeClr val="bg1"/>
                </a:solidFill>
                <a:latin typeface="Georgia" panose="02040502050405020303" pitchFamily="18" charset="0"/>
              </a:defRPr>
            </a:lvl1pPr>
          </a:lstStyle>
          <a:p>
            <a:pPr lvl="0"/>
            <a:r>
              <a:rPr lang="en-US" dirty="0"/>
              <a:t>MARYLAND DEPARTMENT OF HEALTH</a:t>
            </a:r>
          </a:p>
        </p:txBody>
      </p:sp>
    </p:spTree>
    <p:extLst>
      <p:ext uri="{BB962C8B-B14F-4D97-AF65-F5344CB8AC3E}">
        <p14:creationId xmlns:p14="http://schemas.microsoft.com/office/powerpoint/2010/main" val="295145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319822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242538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577712" y="6152495"/>
            <a:ext cx="499248" cy="365125"/>
          </a:xfrm>
        </p:spPr>
        <p:txBody>
          <a:bodyPr/>
          <a:lstStyle>
            <a:lvl1pPr>
              <a:defRPr sz="1600"/>
            </a:lvl1pPr>
          </a:lstStyle>
          <a:p>
            <a:fld id="{EB4BE1A8-99A0-BE4B-B404-CE990ED5FA0C}" type="slidenum">
              <a:rPr lang="en-US" smtClean="0"/>
              <a:pPr/>
              <a:t>‹#›</a:t>
            </a:fld>
            <a:endParaRPr lang="en-US" dirty="0"/>
          </a:p>
        </p:txBody>
      </p:sp>
      <p:sp>
        <p:nvSpPr>
          <p:cNvPr id="8" name="Text Placeholder 7">
            <a:extLst>
              <a:ext uri="{FF2B5EF4-FFF2-40B4-BE49-F238E27FC236}">
                <a16:creationId xmlns:a16="http://schemas.microsoft.com/office/drawing/2014/main" xmlns="" id="{48F4CB9B-4BD7-3D49-A075-0D8E65D83CF6}"/>
              </a:ext>
            </a:extLst>
          </p:cNvPr>
          <p:cNvSpPr>
            <a:spLocks noGrp="1"/>
          </p:cNvSpPr>
          <p:nvPr>
            <p:ph type="body" sz="quarter" idx="13" hasCustomPrompt="1"/>
          </p:nvPr>
        </p:nvSpPr>
        <p:spPr>
          <a:xfrm>
            <a:off x="628650" y="365126"/>
            <a:ext cx="7886700" cy="447675"/>
          </a:xfrm>
        </p:spPr>
        <p:txBody>
          <a:bodyPr>
            <a:normAutofit/>
          </a:bodyPr>
          <a:lstStyle>
            <a:lvl1pPr marL="0" indent="0">
              <a:buNone/>
              <a:defRPr sz="2000" i="1">
                <a:solidFill>
                  <a:schemeClr val="tx1">
                    <a:lumMod val="50000"/>
                    <a:lumOff val="50000"/>
                  </a:schemeClr>
                </a:solidFill>
                <a:latin typeface="Georgia" panose="02040502050405020303" pitchFamily="18" charset="0"/>
              </a:defRPr>
            </a:lvl1pPr>
          </a:lstStyle>
          <a:p>
            <a:pPr lvl="0"/>
            <a:r>
              <a:rPr lang="en-US" dirty="0"/>
              <a:t>Click to add Chapter reference: Title</a:t>
            </a:r>
          </a:p>
        </p:txBody>
      </p:sp>
    </p:spTree>
    <p:extLst>
      <p:ext uri="{BB962C8B-B14F-4D97-AF65-F5344CB8AC3E}">
        <p14:creationId xmlns:p14="http://schemas.microsoft.com/office/powerpoint/2010/main" val="258802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cxnSp>
        <p:nvCxnSpPr>
          <p:cNvPr id="5" name="Shape 99">
            <a:extLst>
              <a:ext uri="{FF2B5EF4-FFF2-40B4-BE49-F238E27FC236}">
                <a16:creationId xmlns:a16="http://schemas.microsoft.com/office/drawing/2014/main" xmlns="" id="{FAB5DBD5-ED1B-4741-9821-3F95A8B46D26}"/>
              </a:ext>
            </a:extLst>
          </p:cNvPr>
          <p:cNvCxnSpPr>
            <a:cxnSpLocks/>
          </p:cNvCxnSpPr>
          <p:nvPr userDrawn="1"/>
        </p:nvCxnSpPr>
        <p:spPr>
          <a:xfrm>
            <a:off x="2082800" y="4225978"/>
            <a:ext cx="7061200" cy="0"/>
          </a:xfrm>
          <a:prstGeom prst="straightConnector1">
            <a:avLst/>
          </a:prstGeom>
          <a:noFill/>
          <a:ln w="28575" cap="flat" cmpd="sng">
            <a:solidFill>
              <a:srgbClr val="980000"/>
            </a:solidFill>
            <a:prstDash val="solid"/>
            <a:round/>
            <a:headEnd type="none" w="lg" len="lg"/>
            <a:tailEnd type="none" w="lg" len="lg"/>
          </a:ln>
        </p:spPr>
      </p:cxnSp>
      <p:sp>
        <p:nvSpPr>
          <p:cNvPr id="8" name="Text Placeholder 7">
            <a:extLst>
              <a:ext uri="{FF2B5EF4-FFF2-40B4-BE49-F238E27FC236}">
                <a16:creationId xmlns:a16="http://schemas.microsoft.com/office/drawing/2014/main" xmlns="" id="{6DD49DEE-DB45-DF4D-8A56-27437289448E}"/>
              </a:ext>
            </a:extLst>
          </p:cNvPr>
          <p:cNvSpPr>
            <a:spLocks noGrp="1"/>
          </p:cNvSpPr>
          <p:nvPr>
            <p:ph type="body" sz="quarter" idx="13" hasCustomPrompt="1"/>
          </p:nvPr>
        </p:nvSpPr>
        <p:spPr>
          <a:xfrm>
            <a:off x="2001838" y="3667125"/>
            <a:ext cx="7142162" cy="488950"/>
          </a:xfrm>
        </p:spPr>
        <p:txBody>
          <a:bodyPr>
            <a:noAutofit/>
          </a:bodyPr>
          <a:lstStyle>
            <a:lvl1pPr marL="0" indent="0">
              <a:buNone/>
              <a:defRPr sz="3500" i="1"/>
            </a:lvl1pPr>
          </a:lstStyle>
          <a:p>
            <a:pPr lvl="0"/>
            <a:r>
              <a:rPr lang="en-US" dirty="0"/>
              <a:t>Click to add Chapter Intro</a:t>
            </a:r>
          </a:p>
        </p:txBody>
      </p:sp>
      <p:sp>
        <p:nvSpPr>
          <p:cNvPr id="10" name="Text Placeholder 9">
            <a:extLst>
              <a:ext uri="{FF2B5EF4-FFF2-40B4-BE49-F238E27FC236}">
                <a16:creationId xmlns:a16="http://schemas.microsoft.com/office/drawing/2014/main" xmlns="" id="{476D33B6-D6A5-6648-A849-A5377F3467D3}"/>
              </a:ext>
            </a:extLst>
          </p:cNvPr>
          <p:cNvSpPr>
            <a:spLocks noGrp="1"/>
          </p:cNvSpPr>
          <p:nvPr>
            <p:ph type="body" sz="quarter" idx="14" hasCustomPrompt="1"/>
          </p:nvPr>
        </p:nvSpPr>
        <p:spPr>
          <a:xfrm>
            <a:off x="2001838" y="4196398"/>
            <a:ext cx="7142162" cy="720725"/>
          </a:xfrm>
        </p:spPr>
        <p:txBody>
          <a:bodyPr>
            <a:normAutofit/>
          </a:bodyPr>
          <a:lstStyle>
            <a:lvl1pPr marL="0" indent="0">
              <a:buNone/>
              <a:defRPr sz="4500" b="1"/>
            </a:lvl1pPr>
          </a:lstStyle>
          <a:p>
            <a:pPr lvl="0"/>
            <a:r>
              <a:rPr lang="en-US" dirty="0"/>
              <a:t>Click to add Chapter Title</a:t>
            </a:r>
          </a:p>
        </p:txBody>
      </p:sp>
    </p:spTree>
    <p:extLst>
      <p:ext uri="{BB962C8B-B14F-4D97-AF65-F5344CB8AC3E}">
        <p14:creationId xmlns:p14="http://schemas.microsoft.com/office/powerpoint/2010/main" val="168116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278184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26931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161446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75250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242265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B4BE1A8-99A0-BE4B-B404-CE990ED5FA0C}" type="slidenum">
              <a:rPr lang="en-US" smtClean="0"/>
              <a:t>‹#›</a:t>
            </a:fld>
            <a:endParaRPr lang="en-US"/>
          </a:p>
        </p:txBody>
      </p:sp>
    </p:spTree>
    <p:extLst>
      <p:ext uri="{BB962C8B-B14F-4D97-AF65-F5344CB8AC3E}">
        <p14:creationId xmlns:p14="http://schemas.microsoft.com/office/powerpoint/2010/main" val="46053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516752" y="6152495"/>
            <a:ext cx="499248" cy="365125"/>
          </a:xfrm>
          <a:prstGeom prst="rect">
            <a:avLst/>
          </a:prstGeom>
        </p:spPr>
        <p:txBody>
          <a:bodyPr vert="horz" lIns="91440" tIns="45720" rIns="91440" bIns="45720" rtlCol="0" anchor="ctr"/>
          <a:lstStyle>
            <a:lvl1pPr algn="l">
              <a:defRPr sz="2000">
                <a:solidFill>
                  <a:schemeClr val="tx1">
                    <a:tint val="75000"/>
                  </a:schemeClr>
                </a:solidFill>
                <a:latin typeface="Times New Roman" panose="02020603050405020304" pitchFamily="18" charset="0"/>
                <a:cs typeface="Times New Roman" panose="02020603050405020304" pitchFamily="18" charset="0"/>
              </a:defRPr>
            </a:lvl1pPr>
          </a:lstStyle>
          <a:p>
            <a:fld id="{EB4BE1A8-99A0-BE4B-B404-CE990ED5FA0C}" type="slidenum">
              <a:rPr lang="en-US" smtClean="0"/>
              <a:pPr/>
              <a:t>‹#›</a:t>
            </a:fld>
            <a:endParaRPr lang="en-US" dirty="0"/>
          </a:p>
        </p:txBody>
      </p:sp>
      <p:pic>
        <p:nvPicPr>
          <p:cNvPr id="7" name="Picture 6" descr="https://lh4.googleusercontent.com/ZsmX9CwA4D1VTH66_HLHu8ppRW6FXdouYr3Dsi2o0ZGBLCWc7fDdjS4SaiDKzoNh9VE3LpnzUwswN8SXyuQit31G-iiAFQFgJt2nXsTJmxvd3Dstg6TnPsV5OLcQpumGO4zjwPN2GT0">
            <a:extLst>
              <a:ext uri="{FF2B5EF4-FFF2-40B4-BE49-F238E27FC236}">
                <a16:creationId xmlns:a16="http://schemas.microsoft.com/office/drawing/2014/main" xmlns="" id="{6613F1CD-0F36-0A43-BE75-B5576EFB39F0}"/>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273627" y="6176963"/>
            <a:ext cx="2241723" cy="457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234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3" r:id="rId4"/>
    <p:sldLayoutId id="2147483664" r:id="rId5"/>
    <p:sldLayoutId id="2147483665" r:id="rId6"/>
    <p:sldLayoutId id="2147483666"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sa.gov/disability/professionals/bluebook/AdultListings.htm" TargetMode="External"/><Relationship Id="rId2" Type="http://schemas.openxmlformats.org/officeDocument/2006/relationships/hyperlink" Target="https://www.ssa.gov/" TargetMode="External"/><Relationship Id="rId1" Type="http://schemas.openxmlformats.org/officeDocument/2006/relationships/slideLayout" Target="../slideLayouts/slideLayout2.xml"/><Relationship Id="rId5" Type="http://schemas.openxmlformats.org/officeDocument/2006/relationships/hyperlink" Target="https://secure.ssa.gov/ICON/main.jsp" TargetMode="External"/><Relationship Id="rId4" Type="http://schemas.openxmlformats.org/officeDocument/2006/relationships/hyperlink" Target="https://soarworks.prainc.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E4D9FBF1-73AE-094E-92E1-834ED740D81F}"/>
              </a:ext>
            </a:extLst>
          </p:cNvPr>
          <p:cNvSpPr>
            <a:spLocks noGrp="1"/>
          </p:cNvSpPr>
          <p:nvPr>
            <p:ph type="ctrTitle"/>
          </p:nvPr>
        </p:nvSpPr>
        <p:spPr>
          <a:xfrm>
            <a:off x="684269" y="2870858"/>
            <a:ext cx="7772400" cy="1737458"/>
          </a:xfrm>
        </p:spPr>
        <p:txBody>
          <a:bodyPr>
            <a:normAutofit/>
          </a:bodyPr>
          <a:lstStyle/>
          <a:p>
            <a:pPr lvl="0">
              <a:spcBef>
                <a:spcPts val="0"/>
              </a:spcBef>
            </a:pPr>
            <a:r>
              <a:rPr lang="en-US" dirty="0">
                <a:solidFill>
                  <a:srgbClr val="FFFFFF"/>
                </a:solidFill>
                <a:latin typeface="Georgia"/>
                <a:ea typeface="Georgia"/>
                <a:cs typeface="Georgia"/>
                <a:sym typeface="Georgia"/>
              </a:rPr>
              <a:t>Improving Access to SSI/SSDI:</a:t>
            </a:r>
            <a:br>
              <a:rPr lang="en-US" dirty="0">
                <a:solidFill>
                  <a:srgbClr val="FFFFFF"/>
                </a:solidFill>
                <a:latin typeface="Georgia"/>
                <a:ea typeface="Georgia"/>
                <a:cs typeface="Georgia"/>
                <a:sym typeface="Georgia"/>
              </a:rPr>
            </a:br>
            <a:r>
              <a:rPr lang="en-US" dirty="0">
                <a:solidFill>
                  <a:srgbClr val="FFFFFF"/>
                </a:solidFill>
                <a:latin typeface="Georgia"/>
                <a:ea typeface="Georgia"/>
                <a:cs typeface="Georgia"/>
                <a:sym typeface="Georgia"/>
              </a:rPr>
              <a:t>The Maryland SOAR Program </a:t>
            </a:r>
            <a:r>
              <a:rPr lang="en" sz="2400" dirty="0">
                <a:solidFill>
                  <a:srgbClr val="FFFFFF"/>
                </a:solidFill>
                <a:latin typeface="Georgia"/>
                <a:ea typeface="Georgia"/>
                <a:cs typeface="Georgia"/>
                <a:sym typeface="Georgia"/>
              </a:rPr>
              <a:t/>
            </a:r>
            <a:br>
              <a:rPr lang="en" sz="2400" dirty="0">
                <a:solidFill>
                  <a:srgbClr val="FFFFFF"/>
                </a:solidFill>
                <a:latin typeface="Georgia"/>
                <a:ea typeface="Georgia"/>
                <a:cs typeface="Georgia"/>
                <a:sym typeface="Georgia"/>
              </a:rPr>
            </a:br>
            <a:r>
              <a:rPr lang="en-US" sz="2400" dirty="0"/>
              <a:t/>
            </a:r>
            <a:br>
              <a:rPr lang="en-US" sz="2400" dirty="0"/>
            </a:br>
            <a:endParaRPr lang="en-US" sz="2400" dirty="0"/>
          </a:p>
        </p:txBody>
      </p:sp>
      <p:sp>
        <p:nvSpPr>
          <p:cNvPr id="12" name="Subtitle 11">
            <a:extLst>
              <a:ext uri="{FF2B5EF4-FFF2-40B4-BE49-F238E27FC236}">
                <a16:creationId xmlns:a16="http://schemas.microsoft.com/office/drawing/2014/main" xmlns="" id="{9204BC9C-1D50-5943-B6B1-C971A2D1E71F}"/>
              </a:ext>
            </a:extLst>
          </p:cNvPr>
          <p:cNvSpPr>
            <a:spLocks noGrp="1"/>
          </p:cNvSpPr>
          <p:nvPr>
            <p:ph type="subTitle" idx="1"/>
          </p:nvPr>
        </p:nvSpPr>
        <p:spPr>
          <a:xfrm>
            <a:off x="685800" y="4395083"/>
            <a:ext cx="7772400" cy="1130390"/>
          </a:xfrm>
        </p:spPr>
        <p:txBody>
          <a:bodyPr>
            <a:noAutofit/>
          </a:bodyPr>
          <a:lstStyle/>
          <a:p>
            <a:r>
              <a:rPr lang="en-US" sz="1800" dirty="0"/>
              <a:t>Caroline Bolas, Behavioral Health Administration                          E. Caroline Mason, Maryland Disability Determination Services Erica Brown, Health Care for the Homeless</a:t>
            </a:r>
          </a:p>
          <a:p>
            <a:endParaRPr lang="en-US" sz="1800" dirty="0"/>
          </a:p>
        </p:txBody>
      </p:sp>
      <p:sp>
        <p:nvSpPr>
          <p:cNvPr id="13" name="Text Placeholder 12">
            <a:extLst>
              <a:ext uri="{FF2B5EF4-FFF2-40B4-BE49-F238E27FC236}">
                <a16:creationId xmlns:a16="http://schemas.microsoft.com/office/drawing/2014/main" xmlns="" id="{91A49DA3-7245-F141-BE1F-459AF9FED7FF}"/>
              </a:ext>
            </a:extLst>
          </p:cNvPr>
          <p:cNvSpPr>
            <a:spLocks noGrp="1"/>
          </p:cNvSpPr>
          <p:nvPr>
            <p:ph type="body" sz="quarter" idx="13"/>
          </p:nvPr>
        </p:nvSpPr>
        <p:spPr>
          <a:xfrm>
            <a:off x="777188" y="5219666"/>
            <a:ext cx="7772399" cy="664804"/>
          </a:xfrm>
        </p:spPr>
        <p:txBody>
          <a:bodyPr/>
          <a:lstStyle/>
          <a:p>
            <a:r>
              <a:rPr lang="en-US" dirty="0"/>
              <a:t>Oct. 19 and 20</a:t>
            </a:r>
          </a:p>
        </p:txBody>
      </p:sp>
      <p:sp>
        <p:nvSpPr>
          <p:cNvPr id="27" name="Text Placeholder 26">
            <a:extLst>
              <a:ext uri="{FF2B5EF4-FFF2-40B4-BE49-F238E27FC236}">
                <a16:creationId xmlns:a16="http://schemas.microsoft.com/office/drawing/2014/main" xmlns="" id="{B2DD552A-211E-9D47-8513-E31C1F0E1476}"/>
              </a:ext>
            </a:extLst>
          </p:cNvPr>
          <p:cNvSpPr>
            <a:spLocks noGrp="1"/>
          </p:cNvSpPr>
          <p:nvPr>
            <p:ph type="body" sz="quarter" idx="14"/>
          </p:nvPr>
        </p:nvSpPr>
        <p:spPr>
          <a:xfrm>
            <a:off x="616789" y="2450900"/>
            <a:ext cx="7772400" cy="233231"/>
          </a:xfrm>
        </p:spPr>
        <p:txBody>
          <a:bodyPr>
            <a:noAutofit/>
          </a:bodyPr>
          <a:lstStyle/>
          <a:p>
            <a:r>
              <a:rPr lang="en-US" sz="1800" dirty="0"/>
              <a:t>MARYLAND DEPARTMENT OF HEALTH</a:t>
            </a:r>
          </a:p>
        </p:txBody>
      </p:sp>
      <p:cxnSp>
        <p:nvCxnSpPr>
          <p:cNvPr id="28" name="Shape 55">
            <a:extLst>
              <a:ext uri="{FF2B5EF4-FFF2-40B4-BE49-F238E27FC236}">
                <a16:creationId xmlns:a16="http://schemas.microsoft.com/office/drawing/2014/main" xmlns="" id="{11E3BC70-FBD6-C74C-8159-80899B1757B7}"/>
              </a:ext>
            </a:extLst>
          </p:cNvPr>
          <p:cNvCxnSpPr>
            <a:cxnSpLocks/>
          </p:cNvCxnSpPr>
          <p:nvPr/>
        </p:nvCxnSpPr>
        <p:spPr>
          <a:xfrm flipV="1">
            <a:off x="685800" y="1806520"/>
            <a:ext cx="0" cy="2513781"/>
          </a:xfrm>
          <a:prstGeom prst="straightConnector1">
            <a:avLst/>
          </a:prstGeom>
          <a:noFill/>
          <a:ln w="19050" cap="flat" cmpd="sng">
            <a:solidFill>
              <a:srgbClr val="F3F3F3"/>
            </a:solidFill>
            <a:prstDash val="solid"/>
            <a:round/>
            <a:headEnd type="none" w="lg" len="lg"/>
            <a:tailEnd type="none" w="lg" len="lg"/>
          </a:ln>
        </p:spPr>
      </p:cxnSp>
      <p:cxnSp>
        <p:nvCxnSpPr>
          <p:cNvPr id="29" name="Shape 56">
            <a:extLst>
              <a:ext uri="{FF2B5EF4-FFF2-40B4-BE49-F238E27FC236}">
                <a16:creationId xmlns:a16="http://schemas.microsoft.com/office/drawing/2014/main" xmlns="" id="{979170BE-F13B-8F47-923E-AD14863901BF}"/>
              </a:ext>
            </a:extLst>
          </p:cNvPr>
          <p:cNvCxnSpPr>
            <a:cxnSpLocks/>
          </p:cNvCxnSpPr>
          <p:nvPr/>
        </p:nvCxnSpPr>
        <p:spPr>
          <a:xfrm flipV="1">
            <a:off x="8473714" y="1806521"/>
            <a:ext cx="0" cy="2488559"/>
          </a:xfrm>
          <a:prstGeom prst="straightConnector1">
            <a:avLst/>
          </a:prstGeom>
          <a:noFill/>
          <a:ln w="19050" cap="flat" cmpd="sng">
            <a:solidFill>
              <a:srgbClr val="F3F3F3"/>
            </a:solidFill>
            <a:prstDash val="solid"/>
            <a:round/>
            <a:headEnd type="none" w="lg" len="lg"/>
            <a:tailEnd type="none" w="lg" len="lg"/>
          </a:ln>
        </p:spPr>
      </p:cxnSp>
      <p:cxnSp>
        <p:nvCxnSpPr>
          <p:cNvPr id="30" name="Shape 57">
            <a:extLst>
              <a:ext uri="{FF2B5EF4-FFF2-40B4-BE49-F238E27FC236}">
                <a16:creationId xmlns:a16="http://schemas.microsoft.com/office/drawing/2014/main" xmlns="" id="{A1F10BB0-360B-AA41-A487-ED39EBBFE660}"/>
              </a:ext>
            </a:extLst>
          </p:cNvPr>
          <p:cNvCxnSpPr>
            <a:cxnSpLocks/>
          </p:cNvCxnSpPr>
          <p:nvPr/>
        </p:nvCxnSpPr>
        <p:spPr>
          <a:xfrm>
            <a:off x="685800" y="1816567"/>
            <a:ext cx="7772400" cy="0"/>
          </a:xfrm>
          <a:prstGeom prst="straightConnector1">
            <a:avLst/>
          </a:prstGeom>
          <a:noFill/>
          <a:ln w="19050" cap="flat" cmpd="sng">
            <a:solidFill>
              <a:srgbClr val="F3F3F3"/>
            </a:solidFill>
            <a:prstDash val="solid"/>
            <a:round/>
            <a:headEnd type="none" w="lg" len="lg"/>
            <a:tailEnd type="none" w="lg" len="lg"/>
          </a:ln>
        </p:spPr>
      </p:cxnSp>
      <p:cxnSp>
        <p:nvCxnSpPr>
          <p:cNvPr id="36" name="Shape 59">
            <a:extLst>
              <a:ext uri="{FF2B5EF4-FFF2-40B4-BE49-F238E27FC236}">
                <a16:creationId xmlns:a16="http://schemas.microsoft.com/office/drawing/2014/main" xmlns="" id="{921D60CF-5C04-BF42-A996-8654D73C5C0E}"/>
              </a:ext>
            </a:extLst>
          </p:cNvPr>
          <p:cNvCxnSpPr>
            <a:cxnSpLocks/>
          </p:cNvCxnSpPr>
          <p:nvPr/>
        </p:nvCxnSpPr>
        <p:spPr>
          <a:xfrm flipV="1">
            <a:off x="8475246" y="4295441"/>
            <a:ext cx="0" cy="1295368"/>
          </a:xfrm>
          <a:prstGeom prst="straightConnector1">
            <a:avLst/>
          </a:prstGeom>
          <a:noFill/>
          <a:ln w="9525" cap="flat" cmpd="sng">
            <a:solidFill>
              <a:srgbClr val="980000"/>
            </a:solidFill>
            <a:prstDash val="solid"/>
            <a:round/>
            <a:headEnd type="none" w="lg" len="lg"/>
            <a:tailEnd type="none" w="lg" len="lg"/>
          </a:ln>
        </p:spPr>
      </p:cxnSp>
      <p:cxnSp>
        <p:nvCxnSpPr>
          <p:cNvPr id="37" name="Shape 60">
            <a:extLst>
              <a:ext uri="{FF2B5EF4-FFF2-40B4-BE49-F238E27FC236}">
                <a16:creationId xmlns:a16="http://schemas.microsoft.com/office/drawing/2014/main" xmlns="" id="{C5D61A59-1BDB-9E41-B4CF-C4047908D7EC}"/>
              </a:ext>
            </a:extLst>
          </p:cNvPr>
          <p:cNvCxnSpPr>
            <a:cxnSpLocks/>
          </p:cNvCxnSpPr>
          <p:nvPr/>
        </p:nvCxnSpPr>
        <p:spPr>
          <a:xfrm flipV="1">
            <a:off x="685800" y="4320302"/>
            <a:ext cx="0" cy="1270507"/>
          </a:xfrm>
          <a:prstGeom prst="straightConnector1">
            <a:avLst/>
          </a:prstGeom>
          <a:noFill/>
          <a:ln w="9525" cap="flat" cmpd="sng">
            <a:solidFill>
              <a:srgbClr val="980000"/>
            </a:solidFill>
            <a:prstDash val="solid"/>
            <a:round/>
            <a:headEnd type="none" w="lg" len="lg"/>
            <a:tailEnd type="none" w="lg" len="lg"/>
          </a:ln>
        </p:spPr>
      </p:cxnSp>
      <p:cxnSp>
        <p:nvCxnSpPr>
          <p:cNvPr id="38" name="Shape 61">
            <a:extLst>
              <a:ext uri="{FF2B5EF4-FFF2-40B4-BE49-F238E27FC236}">
                <a16:creationId xmlns:a16="http://schemas.microsoft.com/office/drawing/2014/main" xmlns="" id="{8D59D9DE-762A-2B4E-AA25-641B85A1E220}"/>
              </a:ext>
            </a:extLst>
          </p:cNvPr>
          <p:cNvCxnSpPr>
            <a:cxnSpLocks/>
          </p:cNvCxnSpPr>
          <p:nvPr/>
        </p:nvCxnSpPr>
        <p:spPr>
          <a:xfrm>
            <a:off x="685800" y="5590809"/>
            <a:ext cx="7787914" cy="1767"/>
          </a:xfrm>
          <a:prstGeom prst="straightConnector1">
            <a:avLst/>
          </a:prstGeom>
          <a:noFill/>
          <a:ln w="952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8986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Sequential Evaluation</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825625"/>
            <a:ext cx="7886700" cy="4351338"/>
          </a:xfrm>
        </p:spPr>
        <p:txBody>
          <a:bodyPr/>
          <a:lstStyle/>
          <a:p>
            <a:pPr>
              <a:lnSpc>
                <a:spcPct val="100000"/>
              </a:lnSpc>
            </a:pPr>
            <a:r>
              <a:rPr lang="en-US" sz="2600" dirty="0"/>
              <a:t>Is the claimant engaging in SGA?</a:t>
            </a:r>
          </a:p>
          <a:p>
            <a:pPr>
              <a:lnSpc>
                <a:spcPct val="100000"/>
              </a:lnSpc>
            </a:pPr>
            <a:r>
              <a:rPr lang="en-US" sz="2600" dirty="0"/>
              <a:t>Is the impairment severe?</a:t>
            </a:r>
          </a:p>
          <a:p>
            <a:pPr>
              <a:lnSpc>
                <a:spcPct val="100000"/>
              </a:lnSpc>
            </a:pPr>
            <a:r>
              <a:rPr lang="en-US" sz="2600" dirty="0"/>
              <a:t>Does the impairment meet/equal listings?</a:t>
            </a:r>
          </a:p>
          <a:p>
            <a:pPr>
              <a:lnSpc>
                <a:spcPct val="100000"/>
              </a:lnSpc>
            </a:pPr>
            <a:r>
              <a:rPr lang="en-US" sz="2600" dirty="0"/>
              <a:t>Does the impairment preclude the ability to perform past relevant work?</a:t>
            </a:r>
          </a:p>
          <a:p>
            <a:pPr>
              <a:lnSpc>
                <a:spcPct val="100000"/>
              </a:lnSpc>
            </a:pPr>
            <a:r>
              <a:rPr lang="en-US" sz="2600" dirty="0"/>
              <a:t>Does the impairment preclude the ability to perform other work?</a:t>
            </a:r>
          </a:p>
          <a:p>
            <a:endParaRPr lang="en-US" dirty="0">
              <a:sym typeface="Georgia"/>
            </a:endParaRP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10</a:t>
            </a:fld>
            <a:endParaRPr lang="en-US" dirty="0"/>
          </a:p>
        </p:txBody>
      </p:sp>
      <p:sp>
        <p:nvSpPr>
          <p:cNvPr id="5" name="Text Placeholder 4">
            <a:extLst>
              <a:ext uri="{FF2B5EF4-FFF2-40B4-BE49-F238E27FC236}">
                <a16:creationId xmlns:a16="http://schemas.microsoft.com/office/drawing/2014/main" xmlns="" id="{6B7ED762-5F73-8043-B3DC-A40C4045D1BB}"/>
              </a:ext>
            </a:extLst>
          </p:cNvPr>
          <p:cNvSpPr>
            <a:spLocks noGrp="1"/>
          </p:cNvSpPr>
          <p:nvPr>
            <p:ph type="body" sz="quarter" idx="13"/>
          </p:nvPr>
        </p:nvSpPr>
        <p:spPr/>
        <p:txBody>
          <a:bodyPr/>
          <a:lstStyle/>
          <a:p>
            <a:endParaRPr lang="en-US"/>
          </a:p>
        </p:txBody>
      </p:sp>
      <p:cxnSp>
        <p:nvCxnSpPr>
          <p:cNvPr id="11" name="Shape 99">
            <a:extLst>
              <a:ext uri="{FF2B5EF4-FFF2-40B4-BE49-F238E27FC236}">
                <a16:creationId xmlns:a16="http://schemas.microsoft.com/office/drawing/2014/main" xmlns="" id="{BCB77DBD-AAF9-E140-A478-6FF45A361407}"/>
              </a:ext>
            </a:extLst>
          </p:cNvPr>
          <p:cNvCxnSpPr>
            <a:cxnSpLocks/>
          </p:cNvCxnSpPr>
          <p:nvPr/>
        </p:nvCxnSpPr>
        <p:spPr>
          <a:xfrm>
            <a:off x="6792686" y="1041990"/>
            <a:ext cx="2351314"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93067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SSA Blue Book</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505743"/>
            <a:ext cx="7886700" cy="5082638"/>
          </a:xfrm>
        </p:spPr>
        <p:txBody>
          <a:bodyPr>
            <a:normAutofit fontScale="92500" lnSpcReduction="20000"/>
          </a:bodyPr>
          <a:lstStyle/>
          <a:p>
            <a:pPr marL="0" indent="0">
              <a:buNone/>
            </a:pPr>
            <a:r>
              <a:rPr lang="en-US" b="1" dirty="0"/>
              <a:t>Mental Impairments:</a:t>
            </a:r>
          </a:p>
          <a:p>
            <a:pPr marL="461963" indent="-225425"/>
            <a:r>
              <a:rPr lang="en-US" dirty="0"/>
              <a:t>Neurocognitive disorders</a:t>
            </a:r>
          </a:p>
          <a:p>
            <a:pPr marL="461963" indent="-225425"/>
            <a:r>
              <a:rPr lang="en-US" dirty="0"/>
              <a:t>Schizophrenia spectrum and other psychotic disorders </a:t>
            </a:r>
          </a:p>
          <a:p>
            <a:pPr marL="461963" indent="-225425"/>
            <a:r>
              <a:rPr lang="en-US" dirty="0"/>
              <a:t>Depressive, bipolar, and related disorders</a:t>
            </a:r>
          </a:p>
          <a:p>
            <a:pPr marL="461963" indent="-225425"/>
            <a:r>
              <a:rPr lang="en-US" dirty="0"/>
              <a:t>Intellectual disorder</a:t>
            </a:r>
          </a:p>
          <a:p>
            <a:pPr marL="461963" indent="-225425"/>
            <a:r>
              <a:rPr lang="en-US" dirty="0"/>
              <a:t>Anxiety and obsessive-compulsive disorders</a:t>
            </a:r>
          </a:p>
          <a:p>
            <a:pPr marL="461963" indent="-225425"/>
            <a:r>
              <a:rPr lang="en-US" dirty="0"/>
              <a:t>Somatic symptom and related disorders</a:t>
            </a:r>
          </a:p>
          <a:p>
            <a:pPr marL="461963" indent="-225425"/>
            <a:r>
              <a:rPr lang="en-US" dirty="0"/>
              <a:t>Personality and impulse-control disorders</a:t>
            </a:r>
          </a:p>
          <a:p>
            <a:pPr marL="461963" indent="-225425"/>
            <a:r>
              <a:rPr lang="en-US" dirty="0"/>
              <a:t>Autism spectrum disorder </a:t>
            </a:r>
          </a:p>
          <a:p>
            <a:pPr marL="461963" indent="-225425"/>
            <a:r>
              <a:rPr lang="en-US" dirty="0"/>
              <a:t>Neurodevelopmental disorders</a:t>
            </a:r>
          </a:p>
          <a:p>
            <a:pPr marL="461963" indent="-225425"/>
            <a:r>
              <a:rPr lang="en-US" dirty="0"/>
              <a:t>Eating disorders</a:t>
            </a:r>
          </a:p>
          <a:p>
            <a:pPr marL="461963" indent="-225425"/>
            <a:r>
              <a:rPr lang="en-US" dirty="0"/>
              <a:t>Trauma and stressor-related disorders</a:t>
            </a:r>
          </a:p>
          <a:p>
            <a:endParaRPr lang="en-US" dirty="0">
              <a:sym typeface="Georgia"/>
            </a:endParaRP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11</a:t>
            </a:fld>
            <a:endParaRPr lang="en-US" dirty="0"/>
          </a:p>
        </p:txBody>
      </p:sp>
      <p:sp>
        <p:nvSpPr>
          <p:cNvPr id="5" name="Text Placeholder 4">
            <a:extLst>
              <a:ext uri="{FF2B5EF4-FFF2-40B4-BE49-F238E27FC236}">
                <a16:creationId xmlns:a16="http://schemas.microsoft.com/office/drawing/2014/main" xmlns="" id="{208673CF-1568-9B45-80D0-4EAB21D824BF}"/>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4857008" y="1058068"/>
            <a:ext cx="4286992"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52203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Sample A Criteria</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49" y="1505744"/>
            <a:ext cx="8087839" cy="5263192"/>
          </a:xfrm>
        </p:spPr>
        <p:txBody>
          <a:bodyPr>
            <a:normAutofit/>
          </a:bodyPr>
          <a:lstStyle/>
          <a:p>
            <a:pPr marL="0" indent="0">
              <a:lnSpc>
                <a:spcPct val="120000"/>
              </a:lnSpc>
              <a:buNone/>
            </a:pPr>
            <a:r>
              <a:rPr lang="en-US" sz="2600" b="1" dirty="0"/>
              <a:t>Depressive disorder, characterized by five or more of the following:</a:t>
            </a:r>
          </a:p>
          <a:p>
            <a:pPr marL="461963" indent="-225425">
              <a:lnSpc>
                <a:spcPct val="120000"/>
              </a:lnSpc>
            </a:pPr>
            <a:r>
              <a:rPr lang="en-US" sz="2600" dirty="0"/>
              <a:t>Depressed mood</a:t>
            </a:r>
          </a:p>
          <a:p>
            <a:pPr marL="461963" indent="-225425">
              <a:lnSpc>
                <a:spcPct val="120000"/>
              </a:lnSpc>
            </a:pPr>
            <a:r>
              <a:rPr lang="en-US" sz="2600" dirty="0"/>
              <a:t>Diminished interest in almost all activities</a:t>
            </a:r>
          </a:p>
          <a:p>
            <a:pPr marL="461963" indent="-225425">
              <a:lnSpc>
                <a:spcPct val="120000"/>
              </a:lnSpc>
            </a:pPr>
            <a:r>
              <a:rPr lang="en-US" sz="2600" dirty="0"/>
              <a:t>Appetite disturbance with change in weight</a:t>
            </a:r>
          </a:p>
          <a:p>
            <a:pPr marL="461963" indent="-225425">
              <a:lnSpc>
                <a:spcPct val="120000"/>
              </a:lnSpc>
            </a:pPr>
            <a:r>
              <a:rPr lang="en-US" sz="2600" dirty="0"/>
              <a:t>Sleep disturbance</a:t>
            </a:r>
          </a:p>
          <a:p>
            <a:pPr marL="461963" indent="-225425">
              <a:lnSpc>
                <a:spcPct val="120000"/>
              </a:lnSpc>
            </a:pPr>
            <a:r>
              <a:rPr lang="en-US" sz="2600" dirty="0"/>
              <a:t>Observable psychomotor agitation or retardation</a:t>
            </a:r>
          </a:p>
          <a:p>
            <a:endParaRPr lang="en-US" dirty="0">
              <a:sym typeface="Georgia"/>
            </a:endParaRP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12</a:t>
            </a:fld>
            <a:endParaRPr lang="en-US" dirty="0"/>
          </a:p>
        </p:txBody>
      </p:sp>
      <p:sp>
        <p:nvSpPr>
          <p:cNvPr id="5" name="Text Placeholder 4">
            <a:extLst>
              <a:ext uri="{FF2B5EF4-FFF2-40B4-BE49-F238E27FC236}">
                <a16:creationId xmlns:a16="http://schemas.microsoft.com/office/drawing/2014/main" xmlns="" id="{EED9E480-9F34-6440-AB94-D726BF5746A7}"/>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5617029" y="1058068"/>
            <a:ext cx="3526971"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293422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Sample A Criteria</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49" y="1505744"/>
            <a:ext cx="8087839" cy="5263192"/>
          </a:xfrm>
        </p:spPr>
        <p:txBody>
          <a:bodyPr>
            <a:normAutofit/>
          </a:bodyPr>
          <a:lstStyle/>
          <a:p>
            <a:pPr marL="0" indent="0">
              <a:lnSpc>
                <a:spcPct val="120000"/>
              </a:lnSpc>
              <a:buNone/>
            </a:pPr>
            <a:r>
              <a:rPr lang="en-US" sz="2600" i="1" dirty="0"/>
              <a:t>(continued)</a:t>
            </a:r>
            <a:endParaRPr lang="en-US" sz="2600" b="1" dirty="0"/>
          </a:p>
          <a:p>
            <a:pPr marL="461963" indent="-225425">
              <a:lnSpc>
                <a:spcPct val="120000"/>
              </a:lnSpc>
            </a:pPr>
            <a:r>
              <a:rPr lang="en-US" sz="2600" dirty="0"/>
              <a:t>Decreased energy</a:t>
            </a:r>
          </a:p>
          <a:p>
            <a:pPr marL="461963" indent="-225425">
              <a:lnSpc>
                <a:spcPct val="120000"/>
              </a:lnSpc>
            </a:pPr>
            <a:r>
              <a:rPr lang="en-US" sz="2600" dirty="0"/>
              <a:t>Feelings of guilt or worthlessness</a:t>
            </a:r>
          </a:p>
          <a:p>
            <a:pPr marL="461963" indent="-225425">
              <a:lnSpc>
                <a:spcPct val="120000"/>
              </a:lnSpc>
            </a:pPr>
            <a:r>
              <a:rPr lang="en-US" sz="2600" dirty="0"/>
              <a:t>Difficulty concentrating or thinking</a:t>
            </a:r>
          </a:p>
          <a:p>
            <a:pPr marL="461963" indent="-225425">
              <a:lnSpc>
                <a:spcPct val="120000"/>
              </a:lnSpc>
            </a:pPr>
            <a:r>
              <a:rPr lang="en-US" sz="2600" dirty="0"/>
              <a:t>Thoughts of death or suicide</a:t>
            </a:r>
          </a:p>
          <a:p>
            <a:endParaRPr lang="en-US" dirty="0">
              <a:sym typeface="Georgia"/>
            </a:endParaRP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13</a:t>
            </a:fld>
            <a:endParaRPr lang="en-US" dirty="0"/>
          </a:p>
        </p:txBody>
      </p:sp>
      <p:sp>
        <p:nvSpPr>
          <p:cNvPr id="5" name="Text Placeholder 4">
            <a:extLst>
              <a:ext uri="{FF2B5EF4-FFF2-40B4-BE49-F238E27FC236}">
                <a16:creationId xmlns:a16="http://schemas.microsoft.com/office/drawing/2014/main" xmlns="" id="{EED9E480-9F34-6440-AB94-D726BF5746A7}"/>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5617029" y="1058068"/>
            <a:ext cx="3526971"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260642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a:xfrm>
            <a:off x="628650" y="365126"/>
            <a:ext cx="7886700" cy="1325563"/>
          </a:xfrm>
        </p:spPr>
        <p:txBody>
          <a:bodyPr/>
          <a:lstStyle/>
          <a:p>
            <a:r>
              <a:rPr lang="en-US" dirty="0">
                <a:cs typeface="Times New Roman" panose="02020603050405020304" pitchFamily="18" charset="0"/>
              </a:rPr>
              <a:t>B Criteria</a:t>
            </a:r>
            <a:endParaRPr lang="en-US" dirty="0"/>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739081" y="1385644"/>
            <a:ext cx="8180349" cy="4776304"/>
          </a:xfrm>
        </p:spPr>
        <p:txBody>
          <a:bodyPr>
            <a:noAutofit/>
          </a:bodyPr>
          <a:lstStyle/>
          <a:p>
            <a:pPr marL="0" indent="0">
              <a:lnSpc>
                <a:spcPct val="100000"/>
              </a:lnSpc>
              <a:spcBef>
                <a:spcPts val="0"/>
              </a:spcBef>
              <a:spcAft>
                <a:spcPts val="600"/>
              </a:spcAft>
              <a:buNone/>
              <a:defRPr/>
            </a:pPr>
            <a:r>
              <a:rPr lang="en-US" sz="2600" b="1" dirty="0">
                <a:solidFill>
                  <a:schemeClr val="dk1"/>
                </a:solidFill>
              </a:rPr>
              <a:t>Functional Impairments:</a:t>
            </a:r>
          </a:p>
          <a:p>
            <a:pPr marL="182880" indent="-514350">
              <a:lnSpc>
                <a:spcPct val="100000"/>
              </a:lnSpc>
              <a:spcBef>
                <a:spcPts val="0"/>
              </a:spcBef>
              <a:spcAft>
                <a:spcPts val="600"/>
              </a:spcAft>
              <a:buAutoNum type="arabicPeriod"/>
              <a:defRPr/>
            </a:pPr>
            <a:r>
              <a:rPr lang="en-US" sz="2600" dirty="0">
                <a:solidFill>
                  <a:schemeClr val="dk1"/>
                </a:solidFill>
              </a:rPr>
              <a:t>Understand, remember, or apply information</a:t>
            </a:r>
          </a:p>
          <a:p>
            <a:pPr marL="236538" indent="0">
              <a:lnSpc>
                <a:spcPct val="100000"/>
              </a:lnSpc>
              <a:spcBef>
                <a:spcPts val="0"/>
              </a:spcBef>
              <a:spcAft>
                <a:spcPts val="600"/>
              </a:spcAft>
              <a:buNone/>
              <a:defRPr/>
            </a:pPr>
            <a:r>
              <a:rPr lang="en-US" sz="2200" i="1" dirty="0">
                <a:solidFill>
                  <a:schemeClr val="dk1"/>
                </a:solidFill>
              </a:rPr>
              <a:t>For example: Memory, following instructions, solving problems</a:t>
            </a:r>
          </a:p>
          <a:p>
            <a:pPr marL="236538" indent="0">
              <a:lnSpc>
                <a:spcPct val="100000"/>
              </a:lnSpc>
              <a:spcBef>
                <a:spcPts val="0"/>
              </a:spcBef>
              <a:spcAft>
                <a:spcPts val="600"/>
              </a:spcAft>
              <a:buNone/>
              <a:defRPr/>
            </a:pPr>
            <a:endParaRPr lang="en-US" sz="600" i="1" dirty="0">
              <a:solidFill>
                <a:schemeClr val="dk1"/>
              </a:solidFill>
            </a:endParaRPr>
          </a:p>
          <a:p>
            <a:pPr marL="0" indent="0">
              <a:lnSpc>
                <a:spcPct val="100000"/>
              </a:lnSpc>
              <a:spcBef>
                <a:spcPts val="0"/>
              </a:spcBef>
              <a:buNone/>
              <a:defRPr/>
            </a:pPr>
            <a:r>
              <a:rPr lang="en-US" sz="2600" dirty="0">
                <a:solidFill>
                  <a:schemeClr val="dk1"/>
                </a:solidFill>
              </a:rPr>
              <a:t>2. Interact with others </a:t>
            </a:r>
          </a:p>
          <a:p>
            <a:pPr marL="236538" indent="0">
              <a:lnSpc>
                <a:spcPct val="100000"/>
              </a:lnSpc>
              <a:spcAft>
                <a:spcPts val="600"/>
              </a:spcAft>
              <a:buNone/>
              <a:defRPr/>
            </a:pPr>
            <a:r>
              <a:rPr lang="en-US" sz="2200" i="1" dirty="0">
                <a:solidFill>
                  <a:schemeClr val="dk1"/>
                </a:solidFill>
              </a:rPr>
              <a:t>For example: Getting along with others, anger, avoidance</a:t>
            </a:r>
          </a:p>
          <a:p>
            <a:pPr marL="236538" indent="0">
              <a:lnSpc>
                <a:spcPct val="100000"/>
              </a:lnSpc>
              <a:spcAft>
                <a:spcPts val="600"/>
              </a:spcAft>
              <a:buNone/>
              <a:defRPr/>
            </a:pPr>
            <a:endParaRPr lang="en-US" sz="600" i="1" dirty="0">
              <a:solidFill>
                <a:schemeClr val="dk1"/>
              </a:solidFill>
            </a:endParaRPr>
          </a:p>
          <a:p>
            <a:pPr marL="0" indent="0">
              <a:lnSpc>
                <a:spcPct val="100000"/>
              </a:lnSpc>
              <a:spcBef>
                <a:spcPts val="0"/>
              </a:spcBef>
              <a:buNone/>
              <a:defRPr/>
            </a:pPr>
            <a:r>
              <a:rPr lang="en-US" sz="2600" dirty="0">
                <a:solidFill>
                  <a:schemeClr val="dk1"/>
                </a:solidFill>
              </a:rPr>
              <a:t>3. Concentrate, persist, or maintain pace </a:t>
            </a:r>
          </a:p>
          <a:p>
            <a:pPr marL="236538" indent="0">
              <a:lnSpc>
                <a:spcPct val="100000"/>
              </a:lnSpc>
              <a:spcAft>
                <a:spcPts val="600"/>
              </a:spcAft>
              <a:buNone/>
              <a:defRPr/>
            </a:pPr>
            <a:r>
              <a:rPr lang="en-US" sz="2200" i="1" dirty="0">
                <a:solidFill>
                  <a:schemeClr val="dk1"/>
                </a:solidFill>
              </a:rPr>
              <a:t>For example: Task completion, focusing on details, distractibility</a:t>
            </a:r>
            <a:r>
              <a:rPr lang="en-US" sz="2200" dirty="0">
                <a:solidFill>
                  <a:schemeClr val="dk1"/>
                </a:solidFill>
              </a:rPr>
              <a:t> </a:t>
            </a:r>
          </a:p>
          <a:p>
            <a:pPr marL="236538" indent="0">
              <a:lnSpc>
                <a:spcPct val="100000"/>
              </a:lnSpc>
              <a:spcAft>
                <a:spcPts val="600"/>
              </a:spcAft>
              <a:buNone/>
              <a:defRPr/>
            </a:pPr>
            <a:endParaRPr lang="en-US" sz="600" dirty="0">
              <a:solidFill>
                <a:schemeClr val="dk1"/>
              </a:solidFill>
            </a:endParaRPr>
          </a:p>
          <a:p>
            <a:pPr marL="0" indent="0">
              <a:lnSpc>
                <a:spcPct val="100000"/>
              </a:lnSpc>
              <a:spcBef>
                <a:spcPts val="0"/>
              </a:spcBef>
              <a:buNone/>
              <a:defRPr/>
            </a:pPr>
            <a:r>
              <a:rPr lang="en-US" sz="2600" dirty="0">
                <a:solidFill>
                  <a:schemeClr val="dk1"/>
                </a:solidFill>
              </a:rPr>
              <a:t>4. Adapt or manage oneself</a:t>
            </a:r>
          </a:p>
          <a:p>
            <a:pPr marL="236538" indent="0">
              <a:lnSpc>
                <a:spcPct val="100000"/>
              </a:lnSpc>
              <a:spcAft>
                <a:spcPts val="600"/>
              </a:spcAft>
              <a:buNone/>
              <a:defRPr/>
            </a:pPr>
            <a:r>
              <a:rPr lang="en-US" sz="2200" i="1" dirty="0">
                <a:solidFill>
                  <a:schemeClr val="dk1"/>
                </a:solidFill>
              </a:rPr>
              <a:t>For example: Hygiene, responding to change, setting realistic goals</a:t>
            </a:r>
            <a:r>
              <a:rPr lang="en-US" sz="2200" dirty="0">
                <a:solidFill>
                  <a:schemeClr val="dk1"/>
                </a:solidFill>
              </a:rPr>
              <a:t> </a:t>
            </a:r>
            <a:endParaRPr lang="en-US" sz="2200" dirty="0">
              <a:solidFill>
                <a:schemeClr val="dk1"/>
              </a:solidFill>
              <a:sym typeface="Georgia"/>
            </a:endParaRPr>
          </a:p>
          <a:p>
            <a:pPr>
              <a:lnSpc>
                <a:spcPct val="100000"/>
              </a:lnSpc>
            </a:pPr>
            <a:endParaRPr lang="en-US" dirty="0">
              <a:solidFill>
                <a:srgbClr val="434343"/>
              </a:solidFill>
              <a:latin typeface="Georgia"/>
              <a:ea typeface="Georgia"/>
              <a:cs typeface="Georgia"/>
              <a:sym typeface="Georgia"/>
            </a:endParaRPr>
          </a:p>
          <a:p>
            <a:endParaRPr lang="en-US" sz="2400" dirty="0">
              <a:solidFill>
                <a:srgbClr val="434343"/>
              </a:solidFill>
              <a:latin typeface="Georgia"/>
              <a:ea typeface="Georgia"/>
              <a:cs typeface="Georgia"/>
              <a:sym typeface="Georgia"/>
            </a:endParaRPr>
          </a:p>
          <a:p>
            <a:pPr marL="285750" indent="-285750">
              <a:lnSpc>
                <a:spcPct val="100000"/>
              </a:lnSpc>
              <a:spcAft>
                <a:spcPts val="600"/>
              </a:spcAft>
              <a:defRPr/>
            </a:pPr>
            <a:endParaRPr lang="en-US" sz="2600" dirty="0">
              <a:solidFill>
                <a:schemeClr val="dk1"/>
              </a:solidFill>
            </a:endParaRP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14</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3550722" y="1058068"/>
            <a:ext cx="5593278"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497230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a:xfrm>
            <a:off x="577712" y="365126"/>
            <a:ext cx="7937638" cy="1325563"/>
          </a:xfrm>
        </p:spPr>
        <p:txBody>
          <a:bodyPr/>
          <a:lstStyle/>
          <a:p>
            <a:r>
              <a:rPr lang="en-US">
                <a:solidFill>
                  <a:srgbClr val="000000"/>
                </a:solidFill>
                <a:latin typeface="Georgia"/>
                <a:ea typeface="Georgia"/>
                <a:cs typeface="Georgia"/>
                <a:sym typeface="Georgia"/>
              </a:rPr>
              <a:t>C Criteria</a:t>
            </a:r>
            <a:endParaRPr lang="en-US" dirty="0"/>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703456" y="1415072"/>
            <a:ext cx="8046534" cy="4351338"/>
          </a:xfrm>
        </p:spPr>
        <p:txBody>
          <a:bodyPr>
            <a:noAutofit/>
          </a:bodyPr>
          <a:lstStyle/>
          <a:p>
            <a:pPr marL="0" lvl="0" indent="0">
              <a:lnSpc>
                <a:spcPct val="100000"/>
              </a:lnSpc>
              <a:spcAft>
                <a:spcPts val="600"/>
              </a:spcAft>
              <a:buNone/>
            </a:pPr>
            <a:r>
              <a:rPr lang="en-US" sz="2600" dirty="0">
                <a:solidFill>
                  <a:schemeClr val="dk1"/>
                </a:solidFill>
              </a:rPr>
              <a:t>Your disorder is “serious and persistent.” That is, you have a medically documented history of the existence of the disorder over a period of at least two years, and there is evidence of both:</a:t>
            </a:r>
          </a:p>
          <a:p>
            <a:pPr marL="514350" lvl="0" indent="-514350">
              <a:lnSpc>
                <a:spcPct val="100000"/>
              </a:lnSpc>
              <a:spcAft>
                <a:spcPts val="600"/>
              </a:spcAft>
              <a:buFont typeface="+mj-lt"/>
              <a:buAutoNum type="arabicPeriod"/>
            </a:pPr>
            <a:r>
              <a:rPr lang="en-US" sz="2400" dirty="0">
                <a:solidFill>
                  <a:schemeClr val="dk1"/>
                </a:solidFill>
              </a:rPr>
              <a:t>Medical treatment, mental health therapy, psychosocial support(s), or a highly structured setting that is ongoing and that diminishes the symptoms and signs of your mental disorder.</a:t>
            </a:r>
          </a:p>
          <a:p>
            <a:pPr marL="514350" lvl="0" indent="-514350">
              <a:lnSpc>
                <a:spcPct val="100000"/>
              </a:lnSpc>
              <a:spcAft>
                <a:spcPts val="600"/>
              </a:spcAft>
              <a:buFont typeface="+mj-lt"/>
              <a:buAutoNum type="arabicPeriod"/>
            </a:pPr>
            <a:r>
              <a:rPr lang="en-US" sz="2400" dirty="0">
                <a:solidFill>
                  <a:schemeClr val="dk1"/>
                </a:solidFill>
              </a:rPr>
              <a:t>Marginal adjustment, that is, you have minimal capacity to adapt to changes in your environment or to demands that are not already part of your daily life.</a:t>
            </a:r>
          </a:p>
          <a:p>
            <a:endParaRPr lang="en-US" dirty="0">
              <a:solidFill>
                <a:srgbClr val="434343"/>
              </a:solidFill>
              <a:latin typeface="Georgia"/>
              <a:ea typeface="Georgia"/>
              <a:cs typeface="Georgia"/>
              <a:sym typeface="Georgia"/>
            </a:endParaRPr>
          </a:p>
          <a:p>
            <a:endParaRPr lang="en-US" sz="2400" dirty="0">
              <a:solidFill>
                <a:srgbClr val="434343"/>
              </a:solidFill>
              <a:latin typeface="Georgia"/>
              <a:ea typeface="Georgia"/>
              <a:cs typeface="Georgia"/>
              <a:sym typeface="Georgia"/>
            </a:endParaRPr>
          </a:p>
          <a:p>
            <a:pPr marL="285750" indent="-285750">
              <a:lnSpc>
                <a:spcPct val="100000"/>
              </a:lnSpc>
              <a:spcAft>
                <a:spcPts val="600"/>
              </a:spcAft>
              <a:defRPr/>
            </a:pPr>
            <a:endParaRPr lang="en-US" sz="2600" dirty="0">
              <a:solidFill>
                <a:schemeClr val="dk1"/>
              </a:solidFill>
            </a:endParaRP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15</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3491345" y="1058068"/>
            <a:ext cx="565265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36866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Functional Information</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436918"/>
            <a:ext cx="8064088" cy="4833257"/>
          </a:xfrm>
        </p:spPr>
        <p:txBody>
          <a:bodyPr>
            <a:normAutofit fontScale="92500" lnSpcReduction="10000"/>
          </a:bodyPr>
          <a:lstStyle/>
          <a:p>
            <a:pPr>
              <a:lnSpc>
                <a:spcPct val="110000"/>
              </a:lnSpc>
            </a:pPr>
            <a:r>
              <a:rPr lang="en-US" dirty="0"/>
              <a:t>Often cognitive and processing limitations are not obvious at initial presentation, but have a huge impact on a person’s ability to obtain or maintain work </a:t>
            </a:r>
          </a:p>
          <a:p>
            <a:pPr>
              <a:lnSpc>
                <a:spcPct val="110000"/>
              </a:lnSpc>
            </a:pPr>
            <a:r>
              <a:rPr lang="en-US" dirty="0"/>
              <a:t>In addition to professional assessments, third party information from family members and friends can be extremely beneficial in detailing such functional impairments and how they link to symptoms    </a:t>
            </a:r>
          </a:p>
          <a:p>
            <a:pPr>
              <a:lnSpc>
                <a:spcPct val="110000"/>
              </a:lnSpc>
            </a:pPr>
            <a:r>
              <a:rPr lang="en-US" dirty="0"/>
              <a:t>Its helpful to provide specific examples of functional impairments in a variety of settings</a:t>
            </a:r>
          </a:p>
          <a:p>
            <a:pPr>
              <a:lnSpc>
                <a:spcPct val="110000"/>
              </a:lnSpc>
            </a:pPr>
            <a:r>
              <a:rPr lang="en-US" dirty="0"/>
              <a:t>Also useful to provide details of any supports provided that aim to lessen impact of noted functional impairments  </a:t>
            </a:r>
          </a:p>
          <a:p>
            <a:endParaRPr lang="en-US" dirty="0"/>
          </a:p>
          <a:p>
            <a:endParaRPr lang="en-US" dirty="0"/>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16</a:t>
            </a:fld>
            <a:endParaRPr lang="en-US" dirty="0"/>
          </a:p>
        </p:txBody>
      </p:sp>
      <p:sp>
        <p:nvSpPr>
          <p:cNvPr id="5" name="Text Placeholder 4">
            <a:extLst>
              <a:ext uri="{FF2B5EF4-FFF2-40B4-BE49-F238E27FC236}">
                <a16:creationId xmlns:a16="http://schemas.microsoft.com/office/drawing/2014/main" xmlns="" id="{DCE91595-0AB3-DA4C-AB8A-6FC403405099}"/>
              </a:ext>
            </a:extLst>
          </p:cNvPr>
          <p:cNvSpPr>
            <a:spLocks noGrp="1"/>
          </p:cNvSpPr>
          <p:nvPr>
            <p:ph type="body" sz="quarter" idx="13"/>
          </p:nvPr>
        </p:nvSpPr>
        <p:spPr/>
        <p:txBody>
          <a:bodyPr/>
          <a:lstStyle/>
          <a:p>
            <a:endParaRPr lang="en-US" dirty="0"/>
          </a:p>
        </p:txBody>
      </p:sp>
      <p:cxnSp>
        <p:nvCxnSpPr>
          <p:cNvPr id="11" name="Shape 99">
            <a:extLst>
              <a:ext uri="{FF2B5EF4-FFF2-40B4-BE49-F238E27FC236}">
                <a16:creationId xmlns:a16="http://schemas.microsoft.com/office/drawing/2014/main" xmlns="" id="{040075B7-8547-CC45-A7C5-5DB0FAAAA654}"/>
              </a:ext>
            </a:extLst>
          </p:cNvPr>
          <p:cNvCxnSpPr>
            <a:cxnSpLocks/>
          </p:cNvCxnSpPr>
          <p:nvPr/>
        </p:nvCxnSpPr>
        <p:spPr>
          <a:xfrm>
            <a:off x="7208322" y="1058068"/>
            <a:ext cx="1935678"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42083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Example</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9"/>
            <a:ext cx="8087838" cy="4351338"/>
          </a:xfrm>
        </p:spPr>
        <p:txBody>
          <a:bodyPr>
            <a:normAutofit/>
          </a:bodyPr>
          <a:lstStyle/>
          <a:p>
            <a:pPr marL="0" indent="0">
              <a:buNone/>
            </a:pPr>
            <a:r>
              <a:rPr lang="en-US" sz="2600" dirty="0"/>
              <a:t>Ms. Doe struggles with short term memory, often forgetting names, dates, times, and places. Her case workers state that they must keep a calendar for her and often re-teach her how to track the days, asking that she cross off each day; but still she gets confused as to what day it is. </a:t>
            </a:r>
          </a:p>
          <a:p>
            <a:pPr marL="0" indent="0">
              <a:buNone/>
            </a:pPr>
            <a:r>
              <a:rPr lang="en-US" sz="2600" dirty="0"/>
              <a:t>When unsure if she has an appointment or not, she will often call her case workers multiple times in a day to check if and when they are due to meet. Ms. Doe also often forgets simple directions, such as how and when to take her medication, and she needs support in order to take her medication daily.</a:t>
            </a:r>
          </a:p>
          <a:p>
            <a:endParaRPr lang="en-US" dirty="0"/>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17</a:t>
            </a:fld>
            <a:endParaRPr lang="en-US" dirty="0"/>
          </a:p>
        </p:txBody>
      </p:sp>
      <p:sp>
        <p:nvSpPr>
          <p:cNvPr id="5" name="Text Placeholder 4">
            <a:extLst>
              <a:ext uri="{FF2B5EF4-FFF2-40B4-BE49-F238E27FC236}">
                <a16:creationId xmlns:a16="http://schemas.microsoft.com/office/drawing/2014/main" xmlns="" id="{EC44A786-D321-9B43-BE8D-CC7902FB7617}"/>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3301340" y="1058068"/>
            <a:ext cx="584266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904234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What is SOAR?</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8"/>
            <a:ext cx="7886700" cy="4826931"/>
          </a:xfrm>
        </p:spPr>
        <p:txBody>
          <a:bodyPr>
            <a:normAutofit lnSpcReduction="10000"/>
          </a:bodyPr>
          <a:lstStyle/>
          <a:p>
            <a:pPr>
              <a:lnSpc>
                <a:spcPct val="120000"/>
              </a:lnSpc>
            </a:pPr>
            <a:r>
              <a:rPr lang="en-US" dirty="0"/>
              <a:t>SSI/SSDI Outreach, Access, and Recovery (SOAR) aims to help states and communities increase access to SSI and SSDI benefits for individuals who are homeless or at risk of homelessness and diagnosed with a severe mental illness </a:t>
            </a:r>
          </a:p>
          <a:p>
            <a:pPr>
              <a:lnSpc>
                <a:spcPct val="120000"/>
              </a:lnSpc>
            </a:pPr>
            <a:r>
              <a:rPr lang="en-US" dirty="0"/>
              <a:t>National program sponsored by Substance Abuse and Mental Health Services Administration (SAMHSA) with programs in all 50 states and Washington, DC </a:t>
            </a:r>
          </a:p>
          <a:p>
            <a:pPr marL="0" indent="0">
              <a:buNone/>
            </a:pPr>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18</a:t>
            </a:fld>
            <a:endParaRPr lang="en-US" dirty="0"/>
          </a:p>
        </p:txBody>
      </p:sp>
      <p:sp>
        <p:nvSpPr>
          <p:cNvPr id="5" name="Text Placeholder 4">
            <a:extLst>
              <a:ext uri="{FF2B5EF4-FFF2-40B4-BE49-F238E27FC236}">
                <a16:creationId xmlns:a16="http://schemas.microsoft.com/office/drawing/2014/main" xmlns="" id="{047E06ED-7D93-C344-8573-F7F541FC42DF}"/>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4940135" y="1084170"/>
            <a:ext cx="420386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104346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What is SOAR?</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8"/>
            <a:ext cx="7886700" cy="4826931"/>
          </a:xfrm>
        </p:spPr>
        <p:txBody>
          <a:bodyPr>
            <a:normAutofit/>
          </a:bodyPr>
          <a:lstStyle/>
          <a:p>
            <a:pPr marL="0" indent="0">
              <a:lnSpc>
                <a:spcPct val="120000"/>
              </a:lnSpc>
              <a:buNone/>
            </a:pPr>
            <a:r>
              <a:rPr lang="en-US" sz="2600" dirty="0"/>
              <a:t>(</a:t>
            </a:r>
            <a:r>
              <a:rPr lang="en-US" sz="2600" i="1" dirty="0"/>
              <a:t>continued)</a:t>
            </a:r>
            <a:endParaRPr lang="en-US" sz="2600" dirty="0"/>
          </a:p>
          <a:p>
            <a:pPr>
              <a:lnSpc>
                <a:spcPct val="120000"/>
              </a:lnSpc>
            </a:pPr>
            <a:r>
              <a:rPr lang="en-US" sz="2600" dirty="0"/>
              <a:t>Increases provider role and engagement </a:t>
            </a:r>
          </a:p>
          <a:p>
            <a:pPr>
              <a:lnSpc>
                <a:spcPct val="120000"/>
              </a:lnSpc>
            </a:pPr>
            <a:r>
              <a:rPr lang="en-US" sz="2600" dirty="0"/>
              <a:t>Aims to serve those who are most vulnerable</a:t>
            </a:r>
          </a:p>
          <a:p>
            <a:pPr>
              <a:lnSpc>
                <a:spcPct val="120000"/>
              </a:lnSpc>
            </a:pPr>
            <a:r>
              <a:rPr lang="en-US" sz="2600" dirty="0"/>
              <a:t>Focuses on obtaining benefits as an aid to recovery, not an end in itself  </a:t>
            </a:r>
            <a:endParaRPr lang="en-US" sz="2600" dirty="0">
              <a:sym typeface="Georgia"/>
            </a:endParaRPr>
          </a:p>
          <a:p>
            <a:pPr marL="0" indent="0">
              <a:buNone/>
            </a:pPr>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19</a:t>
            </a:fld>
            <a:endParaRPr lang="en-US" dirty="0"/>
          </a:p>
        </p:txBody>
      </p:sp>
      <p:sp>
        <p:nvSpPr>
          <p:cNvPr id="5" name="Text Placeholder 4">
            <a:extLst>
              <a:ext uri="{FF2B5EF4-FFF2-40B4-BE49-F238E27FC236}">
                <a16:creationId xmlns:a16="http://schemas.microsoft.com/office/drawing/2014/main" xmlns="" id="{047E06ED-7D93-C344-8573-F7F541FC42DF}"/>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4940135" y="1084170"/>
            <a:ext cx="420386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12660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SSI and SSDI</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711527" y="1718855"/>
            <a:ext cx="7886700" cy="4351338"/>
          </a:xfrm>
        </p:spPr>
        <p:txBody>
          <a:bodyPr>
            <a:noAutofit/>
          </a:bodyPr>
          <a:lstStyle/>
          <a:p>
            <a:pPr marL="0" lvl="0" indent="0">
              <a:lnSpc>
                <a:spcPct val="100000"/>
              </a:lnSpc>
              <a:spcAft>
                <a:spcPts val="0"/>
              </a:spcAft>
              <a:buClrTx/>
              <a:buSzTx/>
              <a:buNone/>
              <a:defRPr/>
            </a:pPr>
            <a:r>
              <a:rPr lang="en-US" sz="2600" dirty="0">
                <a:solidFill>
                  <a:srgbClr val="000000"/>
                </a:solidFill>
              </a:rPr>
              <a:t>Supplemental Security Income (SSI) - Title 16</a:t>
            </a:r>
          </a:p>
          <a:p>
            <a:pPr marL="685800" lvl="0" indent="-171450">
              <a:lnSpc>
                <a:spcPct val="100000"/>
              </a:lnSpc>
              <a:buClr>
                <a:srgbClr val="434343"/>
              </a:buClr>
            </a:pPr>
            <a:r>
              <a:rPr lang="en-US" sz="2600" dirty="0">
                <a:solidFill>
                  <a:srgbClr val="000000"/>
                </a:solidFill>
                <a:sym typeface="Times New Roman"/>
              </a:rPr>
              <a:t>Provides income ($750 per month in 2018) to individuals that are disabled, blind, or aged, and are low-income</a:t>
            </a:r>
          </a:p>
          <a:p>
            <a:pPr marL="685800" lvl="0" indent="-171450">
              <a:lnSpc>
                <a:spcPct val="100000"/>
              </a:lnSpc>
              <a:spcAft>
                <a:spcPts val="600"/>
              </a:spcAft>
              <a:buClr>
                <a:srgbClr val="434343"/>
              </a:buClr>
            </a:pPr>
            <a:r>
              <a:rPr lang="en-US" sz="2600" dirty="0">
                <a:solidFill>
                  <a:srgbClr val="000000"/>
                </a:solidFill>
                <a:sym typeface="Times New Roman"/>
              </a:rPr>
              <a:t>Medicaid in Maryland</a:t>
            </a:r>
          </a:p>
          <a:p>
            <a:pPr marL="685800" indent="-171450">
              <a:lnSpc>
                <a:spcPct val="100000"/>
              </a:lnSpc>
              <a:spcAft>
                <a:spcPts val="600"/>
              </a:spcAft>
              <a:buClr>
                <a:srgbClr val="434343"/>
              </a:buClr>
            </a:pPr>
            <a:r>
              <a:rPr lang="en-US" sz="2600" dirty="0">
                <a:solidFill>
                  <a:srgbClr val="000000"/>
                </a:solidFill>
                <a:sym typeface="Times New Roman"/>
              </a:rPr>
              <a:t>Can qualify even if never worked; but there are strict limits on assets/resources</a:t>
            </a:r>
            <a:endParaRPr lang="en-US" sz="2600" dirty="0">
              <a:solidFill>
                <a:srgbClr val="336699"/>
              </a:solidFill>
              <a:latin typeface="Arial" pitchFamily="34" charset="0"/>
              <a:ea typeface="ＭＳ Ｐゴシック" pitchFamily="-84" charset="-128"/>
              <a:cs typeface="Arial" pitchFamily="34" charset="0"/>
            </a:endParaRPr>
          </a:p>
          <a:p>
            <a:pPr marL="514350" lvl="0" indent="0">
              <a:lnSpc>
                <a:spcPct val="100000"/>
              </a:lnSpc>
              <a:spcAft>
                <a:spcPts val="600"/>
              </a:spcAft>
              <a:buClr>
                <a:srgbClr val="434343"/>
              </a:buClr>
              <a:buNone/>
            </a:pPr>
            <a:r>
              <a:rPr lang="en-US" dirty="0">
                <a:solidFill>
                  <a:srgbClr val="000000"/>
                </a:solidFill>
                <a:sym typeface="Times New Roman"/>
              </a:rPr>
              <a:t> </a:t>
            </a:r>
          </a:p>
          <a:p>
            <a:pPr marL="685800" lvl="0" indent="-171450">
              <a:lnSpc>
                <a:spcPct val="100000"/>
              </a:lnSpc>
              <a:spcAft>
                <a:spcPts val="600"/>
              </a:spcAft>
              <a:buClr>
                <a:srgbClr val="434343"/>
              </a:buClr>
            </a:pPr>
            <a:endParaRPr lang="en-US" dirty="0">
              <a:solidFill>
                <a:srgbClr val="000000"/>
              </a:solidFill>
              <a:sym typeface="Times New Roman"/>
            </a:endParaRP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4488873" y="1041990"/>
            <a:ext cx="4655127"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22143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SOAR in Maryland</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31809"/>
            <a:ext cx="7886700" cy="4351338"/>
          </a:xfrm>
        </p:spPr>
        <p:txBody>
          <a:bodyPr>
            <a:normAutofit/>
          </a:bodyPr>
          <a:lstStyle/>
          <a:p>
            <a:pPr>
              <a:lnSpc>
                <a:spcPct val="100000"/>
              </a:lnSpc>
            </a:pPr>
            <a:r>
              <a:rPr lang="en-US" sz="2600" dirty="0"/>
              <a:t>There are SOAR trained providers in all counties and in Baltimore City</a:t>
            </a:r>
          </a:p>
          <a:p>
            <a:pPr>
              <a:lnSpc>
                <a:spcPct val="100000"/>
              </a:lnSpc>
            </a:pPr>
            <a:r>
              <a:rPr lang="en-US" sz="2600" dirty="0"/>
              <a:t>Each SOAR jurisdiction has a SOAR local lead </a:t>
            </a:r>
          </a:p>
          <a:p>
            <a:pPr>
              <a:lnSpc>
                <a:spcPct val="100000"/>
              </a:lnSpc>
            </a:pPr>
            <a:r>
              <a:rPr lang="en-US" sz="2600" dirty="0"/>
              <a:t>SOAR local lead coordinates work groups, liaises with DDS, and helps trouble shoot issues</a:t>
            </a:r>
          </a:p>
          <a:p>
            <a:pPr>
              <a:lnSpc>
                <a:spcPct val="100000"/>
              </a:lnSpc>
            </a:pPr>
            <a:r>
              <a:rPr lang="en-US" sz="2600" dirty="0"/>
              <a:t>In some jurisdictions there are full-time SOAR case managers</a:t>
            </a:r>
          </a:p>
          <a:p>
            <a:pPr>
              <a:lnSpc>
                <a:spcPct val="100000"/>
              </a:lnSpc>
            </a:pPr>
            <a:r>
              <a:rPr lang="en-US" sz="2600" dirty="0"/>
              <a:t>State (through Behavioral Health Administration) provides ongoing technical assistance and support</a:t>
            </a:r>
          </a:p>
          <a:p>
            <a:pPr marL="0" indent="0">
              <a:buNone/>
            </a:pPr>
            <a:endParaRPr lang="en-US" dirty="0"/>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20</a:t>
            </a:fld>
            <a:endParaRPr lang="en-US" dirty="0"/>
          </a:p>
        </p:txBody>
      </p:sp>
      <p:sp>
        <p:nvSpPr>
          <p:cNvPr id="5" name="Text Placeholder 4">
            <a:extLst>
              <a:ext uri="{FF2B5EF4-FFF2-40B4-BE49-F238E27FC236}">
                <a16:creationId xmlns:a16="http://schemas.microsoft.com/office/drawing/2014/main" xmlns="" id="{5562745D-D918-974F-96C2-A0724186786B}"/>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5866410" y="1037834"/>
            <a:ext cx="327759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575493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SOAR Outcomes</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577713" y="1710543"/>
            <a:ext cx="8233778" cy="4351338"/>
          </a:xfrm>
        </p:spPr>
        <p:txBody>
          <a:bodyPr>
            <a:normAutofit/>
          </a:bodyPr>
          <a:lstStyle/>
          <a:p>
            <a:pPr>
              <a:lnSpc>
                <a:spcPct val="100000"/>
              </a:lnSpc>
            </a:pPr>
            <a:r>
              <a:rPr lang="en-US" sz="2600" dirty="0"/>
              <a:t>Over 1,500 SOAR applications adjudicated with overall average approval rate of 82 percent </a:t>
            </a:r>
          </a:p>
          <a:p>
            <a:pPr>
              <a:lnSpc>
                <a:spcPct val="100000"/>
              </a:lnSpc>
            </a:pPr>
            <a:r>
              <a:rPr lang="en-US" sz="2600" dirty="0"/>
              <a:t>Average approval rate for initial SOAR claims is 86 percent in an average processing time of 80 days</a:t>
            </a:r>
          </a:p>
          <a:p>
            <a:pPr>
              <a:lnSpc>
                <a:spcPct val="100000"/>
              </a:lnSpc>
            </a:pPr>
            <a:r>
              <a:rPr lang="en-US" sz="2600" dirty="0"/>
              <a:t>Maryland has the third highest approval rate in the country</a:t>
            </a:r>
          </a:p>
          <a:p>
            <a:pPr>
              <a:lnSpc>
                <a:spcPct val="100000"/>
              </a:lnSpc>
            </a:pPr>
            <a:r>
              <a:rPr lang="en-US" sz="2600" dirty="0"/>
              <a:t>Many applicants have previously had claims denied prior to using the SOAR process</a:t>
            </a: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21</a:t>
            </a:fld>
            <a:endParaRPr lang="en-US" dirty="0"/>
          </a:p>
        </p:txBody>
      </p:sp>
      <p:sp>
        <p:nvSpPr>
          <p:cNvPr id="5" name="Text Placeholder 4">
            <a:extLst>
              <a:ext uri="{FF2B5EF4-FFF2-40B4-BE49-F238E27FC236}">
                <a16:creationId xmlns:a16="http://schemas.microsoft.com/office/drawing/2014/main" xmlns="" id="{C51D359C-ED5F-5349-9686-C35682C73FCF}"/>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5284519" y="1037834"/>
            <a:ext cx="3859481"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24420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Basic SOAR Eligibility</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9"/>
            <a:ext cx="7886700" cy="4351338"/>
          </a:xfrm>
        </p:spPr>
        <p:txBody>
          <a:bodyPr>
            <a:normAutofit/>
          </a:bodyPr>
          <a:lstStyle/>
          <a:p>
            <a:pPr>
              <a:lnSpc>
                <a:spcPct val="100000"/>
              </a:lnSpc>
            </a:pPr>
            <a:r>
              <a:rPr lang="en-US" sz="2600" dirty="0"/>
              <a:t>Must be 18 or older</a:t>
            </a:r>
          </a:p>
          <a:p>
            <a:pPr>
              <a:lnSpc>
                <a:spcPct val="100000"/>
              </a:lnSpc>
            </a:pPr>
            <a:r>
              <a:rPr lang="en-US" sz="2600" dirty="0"/>
              <a:t>Must be homeless or at risk of homelessness</a:t>
            </a:r>
          </a:p>
          <a:p>
            <a:pPr>
              <a:lnSpc>
                <a:spcPct val="100000"/>
              </a:lnSpc>
            </a:pPr>
            <a:r>
              <a:rPr lang="en-US" sz="2600" dirty="0"/>
              <a:t>Must have a severe mental health issue</a:t>
            </a:r>
          </a:p>
          <a:p>
            <a:pPr>
              <a:lnSpc>
                <a:spcPct val="100000"/>
              </a:lnSpc>
            </a:pPr>
            <a:r>
              <a:rPr lang="en-US" sz="2600" dirty="0"/>
              <a:t>Must be unable to work because of mental health issues</a:t>
            </a:r>
          </a:p>
          <a:p>
            <a:pPr>
              <a:lnSpc>
                <a:spcPct val="100000"/>
              </a:lnSpc>
            </a:pPr>
            <a:r>
              <a:rPr lang="en-US" sz="2600" dirty="0"/>
              <a:t>Cannot have an SSI/SSDI case already pending at the Hearing Level</a:t>
            </a:r>
          </a:p>
          <a:p>
            <a:pPr>
              <a:lnSpc>
                <a:spcPct val="100000"/>
              </a:lnSpc>
            </a:pPr>
            <a:r>
              <a:rPr lang="en-US" sz="2600" dirty="0"/>
              <a:t>Must be referred to, assessed by, and prepared to work with a SOAR-trained case manager </a:t>
            </a:r>
          </a:p>
          <a:p>
            <a:endParaRPr lang="en-US" dirty="0"/>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22</a:t>
            </a:fld>
            <a:endParaRPr lang="en-US" dirty="0"/>
          </a:p>
        </p:txBody>
      </p:sp>
      <p:sp>
        <p:nvSpPr>
          <p:cNvPr id="5" name="Text Placeholder 4">
            <a:extLst>
              <a:ext uri="{FF2B5EF4-FFF2-40B4-BE49-F238E27FC236}">
                <a16:creationId xmlns:a16="http://schemas.microsoft.com/office/drawing/2014/main" xmlns="" id="{F9C043EE-4610-4945-BFAF-E6C8C4CF78AA}"/>
              </a:ext>
            </a:extLst>
          </p:cNvPr>
          <p:cNvSpPr>
            <a:spLocks noGrp="1"/>
          </p:cNvSpPr>
          <p:nvPr>
            <p:ph type="body" sz="quarter" idx="13"/>
          </p:nvPr>
        </p:nvSpPr>
        <p:spPr/>
        <p:txBody>
          <a:bodyPr/>
          <a:lstStyle/>
          <a:p>
            <a:endParaRPr lang="en-US"/>
          </a:p>
        </p:txBody>
      </p:sp>
      <p:cxnSp>
        <p:nvCxnSpPr>
          <p:cNvPr id="12" name="Shape 99">
            <a:extLst>
              <a:ext uri="{FF2B5EF4-FFF2-40B4-BE49-F238E27FC236}">
                <a16:creationId xmlns:a16="http://schemas.microsoft.com/office/drawing/2014/main" xmlns="" id="{3538B91A-595D-4E45-BD21-95878F016305}"/>
              </a:ext>
            </a:extLst>
          </p:cNvPr>
          <p:cNvCxnSpPr>
            <a:cxnSpLocks/>
          </p:cNvCxnSpPr>
          <p:nvPr/>
        </p:nvCxnSpPr>
        <p:spPr>
          <a:xfrm>
            <a:off x="6745184" y="1037834"/>
            <a:ext cx="2398816"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679834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SOAR Does Not</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577712" y="1825625"/>
            <a:ext cx="7937638" cy="4351338"/>
          </a:xfrm>
        </p:spPr>
        <p:txBody>
          <a:bodyPr/>
          <a:lstStyle/>
          <a:p>
            <a:pPr>
              <a:lnSpc>
                <a:spcPct val="100000"/>
              </a:lnSpc>
            </a:pPr>
            <a:r>
              <a:rPr lang="en-US" sz="2600" dirty="0"/>
              <a:t>Process applications for everyone who is homeless or at risk of homelessness</a:t>
            </a:r>
          </a:p>
          <a:p>
            <a:pPr>
              <a:lnSpc>
                <a:spcPct val="100000"/>
              </a:lnSpc>
            </a:pPr>
            <a:r>
              <a:rPr lang="en-US" sz="2600" dirty="0"/>
              <a:t>Process applications for everyone who has a diagnosis of a mental illness</a:t>
            </a:r>
          </a:p>
          <a:p>
            <a:pPr>
              <a:lnSpc>
                <a:spcPct val="100000"/>
              </a:lnSpc>
            </a:pPr>
            <a:r>
              <a:rPr lang="en-US" sz="2600" dirty="0"/>
              <a:t>Make those who do not meet the disability criteria eligible for disability</a:t>
            </a:r>
          </a:p>
          <a:p>
            <a:pPr>
              <a:lnSpc>
                <a:spcPct val="100000"/>
              </a:lnSpc>
            </a:pPr>
            <a:r>
              <a:rPr lang="en-US" sz="2600" dirty="0"/>
              <a:t>Use a different disability criteria than is applied to regular applications</a:t>
            </a: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23</a:t>
            </a:fld>
            <a:endParaRPr lang="en-US" dirty="0"/>
          </a:p>
        </p:txBody>
      </p:sp>
      <p:sp>
        <p:nvSpPr>
          <p:cNvPr id="5" name="Text Placeholder 4">
            <a:extLst>
              <a:ext uri="{FF2B5EF4-FFF2-40B4-BE49-F238E27FC236}">
                <a16:creationId xmlns:a16="http://schemas.microsoft.com/office/drawing/2014/main" xmlns="" id="{02F627EC-56E1-2940-91C6-46FD4683EC23}"/>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5035138" y="1066284"/>
            <a:ext cx="4108862"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47364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 Resources</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724394" y="1525511"/>
            <a:ext cx="7968344" cy="4626984"/>
          </a:xfrm>
        </p:spPr>
        <p:txBody>
          <a:bodyPr>
            <a:normAutofit/>
          </a:bodyPr>
          <a:lstStyle/>
          <a:p>
            <a:pPr marL="0" lvl="0" indent="0">
              <a:buNone/>
            </a:pPr>
            <a:r>
              <a:rPr lang="en-US" sz="2600" b="1" dirty="0"/>
              <a:t>SSA website: </a:t>
            </a:r>
          </a:p>
          <a:p>
            <a:pPr marL="0" lvl="0" indent="0">
              <a:buNone/>
            </a:pPr>
            <a:r>
              <a:rPr lang="en-US" sz="2600" dirty="0">
                <a:hlinkClick r:id="rId2"/>
              </a:rPr>
              <a:t>https://www.ssa.gov/</a:t>
            </a:r>
            <a:endParaRPr lang="en-US" sz="2600" dirty="0"/>
          </a:p>
          <a:p>
            <a:pPr marL="0" lvl="0" indent="0">
              <a:buNone/>
            </a:pPr>
            <a:endParaRPr lang="en-US" sz="600" dirty="0"/>
          </a:p>
          <a:p>
            <a:pPr marL="0" lvl="0" indent="0">
              <a:buNone/>
            </a:pPr>
            <a:r>
              <a:rPr lang="en-US" sz="2600" b="1" dirty="0"/>
              <a:t>SSA Blue Book: </a:t>
            </a:r>
            <a:r>
              <a:rPr lang="en-US" sz="2600" dirty="0">
                <a:hlinkClick r:id="rId3"/>
              </a:rPr>
              <a:t>https://www.ssa.gov/disability/professionals/bluebook/AdultListings.htm</a:t>
            </a:r>
            <a:endParaRPr lang="en-US" sz="2600" dirty="0"/>
          </a:p>
          <a:p>
            <a:pPr marL="0" lvl="0" indent="0">
              <a:buNone/>
            </a:pPr>
            <a:endParaRPr lang="en-US" sz="600" dirty="0"/>
          </a:p>
          <a:p>
            <a:pPr marL="0" lvl="0" indent="0">
              <a:buNone/>
            </a:pPr>
            <a:r>
              <a:rPr lang="en-US" sz="2600" b="1" dirty="0"/>
              <a:t>SOAR National TA Center: </a:t>
            </a:r>
          </a:p>
          <a:p>
            <a:pPr marL="0" lvl="0" indent="0">
              <a:buNone/>
            </a:pPr>
            <a:r>
              <a:rPr lang="en-US" sz="2600" dirty="0">
                <a:hlinkClick r:id="rId4"/>
              </a:rPr>
              <a:t>https://soarworks.prainc.com/</a:t>
            </a:r>
            <a:endParaRPr lang="en-US" sz="2600" dirty="0"/>
          </a:p>
          <a:p>
            <a:pPr marL="0" lvl="0" indent="0">
              <a:buNone/>
            </a:pPr>
            <a:endParaRPr lang="en-US" sz="600" dirty="0"/>
          </a:p>
          <a:p>
            <a:pPr marL="0" lvl="0" indent="0">
              <a:buNone/>
            </a:pPr>
            <a:r>
              <a:rPr lang="en-US" sz="2600" b="1" dirty="0"/>
              <a:t>SSA Office Locator: </a:t>
            </a:r>
            <a:r>
              <a:rPr lang="en-US" sz="2600" dirty="0">
                <a:hlinkClick r:id="rId5"/>
              </a:rPr>
              <a:t>https://secure.ssa.gov/ICON/main.jsp</a:t>
            </a:r>
            <a:r>
              <a:rPr lang="en-US" sz="2600" dirty="0"/>
              <a:t> </a:t>
            </a: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24</a:t>
            </a:fld>
            <a:endParaRPr lang="en-US" dirty="0"/>
          </a:p>
        </p:txBody>
      </p:sp>
      <p:sp>
        <p:nvSpPr>
          <p:cNvPr id="5" name="Text Placeholder 4">
            <a:extLst>
              <a:ext uri="{FF2B5EF4-FFF2-40B4-BE49-F238E27FC236}">
                <a16:creationId xmlns:a16="http://schemas.microsoft.com/office/drawing/2014/main" xmlns="" id="{F1520C2C-B82B-EF4A-B090-D2882411FA26}"/>
              </a:ext>
            </a:extLst>
          </p:cNvPr>
          <p:cNvSpPr>
            <a:spLocks noGrp="1"/>
          </p:cNvSpPr>
          <p:nvPr>
            <p:ph type="body" sz="quarter" idx="13"/>
          </p:nvPr>
        </p:nvSpPr>
        <p:spPr/>
        <p:txBody>
          <a:bodyPr/>
          <a:lstStyle/>
          <a:p>
            <a:endParaRPr lang="en-US"/>
          </a:p>
        </p:txBody>
      </p:sp>
      <p:cxnSp>
        <p:nvCxnSpPr>
          <p:cNvPr id="11" name="Shape 99">
            <a:extLst>
              <a:ext uri="{FF2B5EF4-FFF2-40B4-BE49-F238E27FC236}">
                <a16:creationId xmlns:a16="http://schemas.microsoft.com/office/drawing/2014/main" xmlns="" id="{BD02C193-9C19-B940-AB2E-DD3F7AD6F3D2}"/>
              </a:ext>
            </a:extLst>
          </p:cNvPr>
          <p:cNvCxnSpPr>
            <a:cxnSpLocks/>
          </p:cNvCxnSpPr>
          <p:nvPr/>
        </p:nvCxnSpPr>
        <p:spPr>
          <a:xfrm>
            <a:off x="3835730" y="1066284"/>
            <a:ext cx="5308270"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624054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a:xfrm>
            <a:off x="536929" y="365126"/>
            <a:ext cx="7978421" cy="1325563"/>
          </a:xfrm>
        </p:spPr>
        <p:txBody>
          <a:bodyPr/>
          <a:lstStyle/>
          <a:p>
            <a:r>
              <a:rPr lang="en-US" dirty="0">
                <a:solidFill>
                  <a:srgbClr val="000000"/>
                </a:solidFill>
                <a:latin typeface="Georgia"/>
                <a:ea typeface="Georgia"/>
                <a:cs typeface="Georgia"/>
                <a:sym typeface="Georgia"/>
              </a:rPr>
              <a:t>Contacts</a:t>
            </a:r>
            <a:endParaRPr lang="en-US" dirty="0"/>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385336"/>
            <a:ext cx="7886700" cy="4351338"/>
          </a:xfrm>
        </p:spPr>
        <p:txBody>
          <a:bodyPr>
            <a:noAutofit/>
          </a:bodyPr>
          <a:lstStyle/>
          <a:p>
            <a:endParaRPr lang="en-US" dirty="0">
              <a:solidFill>
                <a:srgbClr val="434343"/>
              </a:solidFill>
              <a:latin typeface="Georgia"/>
              <a:ea typeface="Georgia"/>
              <a:cs typeface="Georgia"/>
              <a:sym typeface="Georgia"/>
            </a:endParaRPr>
          </a:p>
          <a:p>
            <a:pPr marL="0" lvl="0" indent="0" algn="ctr" eaLnBrk="0" hangingPunct="0">
              <a:lnSpc>
                <a:spcPct val="100000"/>
              </a:lnSpc>
              <a:spcBef>
                <a:spcPts val="0"/>
              </a:spcBef>
              <a:buNone/>
            </a:pPr>
            <a:r>
              <a:rPr lang="en-US" sz="1800" b="1" dirty="0">
                <a:solidFill>
                  <a:prstClr val="black"/>
                </a:solidFill>
              </a:rPr>
              <a:t/>
            </a:r>
            <a:br>
              <a:rPr lang="en-US" sz="1800" b="1" dirty="0">
                <a:solidFill>
                  <a:prstClr val="black"/>
                </a:solidFill>
              </a:rPr>
            </a:br>
            <a:endParaRPr lang="en-US" sz="1800" b="1" dirty="0">
              <a:solidFill>
                <a:prstClr val="black"/>
              </a:solidFill>
              <a:latin typeface="Arial" charset="0"/>
              <a:cs typeface="+mn-cs"/>
            </a:endParaRPr>
          </a:p>
          <a:p>
            <a:endParaRPr lang="en-US" sz="2400" dirty="0">
              <a:solidFill>
                <a:srgbClr val="434343"/>
              </a:solidFill>
              <a:latin typeface="Georgia"/>
              <a:ea typeface="Georgia"/>
              <a:cs typeface="Georgia"/>
              <a:sym typeface="Georgia"/>
            </a:endParaRPr>
          </a:p>
          <a:p>
            <a:pPr marL="285750" indent="-285750">
              <a:lnSpc>
                <a:spcPct val="100000"/>
              </a:lnSpc>
              <a:spcAft>
                <a:spcPts val="600"/>
              </a:spcAft>
              <a:defRPr/>
            </a:pPr>
            <a:endParaRPr lang="en-US" sz="2600" dirty="0">
              <a:solidFill>
                <a:schemeClr val="dk1"/>
              </a:solidFill>
            </a:endParaRP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25</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3194462" y="1070517"/>
            <a:ext cx="5949538" cy="0"/>
          </a:xfrm>
          <a:prstGeom prst="straightConnector1">
            <a:avLst/>
          </a:prstGeom>
          <a:noFill/>
          <a:ln w="28575" cap="flat" cmpd="sng">
            <a:solidFill>
              <a:srgbClr val="980000"/>
            </a:solidFill>
            <a:prstDash val="solid"/>
            <a:round/>
            <a:headEnd type="none" w="lg" len="lg"/>
            <a:tailEnd type="none" w="lg" len="lg"/>
          </a:ln>
        </p:spPr>
      </p:cxnSp>
      <p:sp>
        <p:nvSpPr>
          <p:cNvPr id="11" name="Rectangle 10"/>
          <p:cNvSpPr/>
          <p:nvPr/>
        </p:nvSpPr>
        <p:spPr>
          <a:xfrm>
            <a:off x="4625152" y="1630894"/>
            <a:ext cx="3657600" cy="2308324"/>
          </a:xfrm>
          <a:prstGeom prst="rect">
            <a:avLst/>
          </a:prstGeom>
        </p:spPr>
        <p:txBody>
          <a:bodyPr wrap="square">
            <a:spAutoFit/>
          </a:bodyPr>
          <a:lstStyle/>
          <a:p>
            <a:pPr algn="ctr" eaLnBrk="0" hangingPunct="0"/>
            <a:r>
              <a:rPr lang="en-US" sz="2400" b="1" dirty="0">
                <a:latin typeface="Times New Roman" panose="02020603050405020304" pitchFamily="18" charset="0"/>
                <a:cs typeface="Times New Roman" panose="02020603050405020304" pitchFamily="18" charset="0"/>
              </a:rPr>
              <a:t>E. Caroline Mason</a:t>
            </a:r>
          </a:p>
          <a:p>
            <a:pPr algn="ctr" eaLnBrk="0" hangingPunct="0"/>
            <a:r>
              <a:rPr lang="en-US" sz="2400" dirty="0">
                <a:latin typeface="Times New Roman" panose="02020603050405020304" pitchFamily="18" charset="0"/>
                <a:cs typeface="Times New Roman" panose="02020603050405020304" pitchFamily="18" charset="0"/>
              </a:rPr>
              <a:t>Medical Relations Director</a:t>
            </a:r>
          </a:p>
          <a:p>
            <a:pPr algn="ctr" eaLnBrk="0" hangingPunct="0"/>
            <a:r>
              <a:rPr lang="en-US" sz="2400" dirty="0">
                <a:latin typeface="Times New Roman" panose="02020603050405020304" pitchFamily="18" charset="0"/>
                <a:cs typeface="Times New Roman" panose="02020603050405020304" pitchFamily="18" charset="0"/>
              </a:rPr>
              <a:t>Maryland Disability Determination Services</a:t>
            </a:r>
          </a:p>
          <a:p>
            <a:pPr algn="ctr" eaLnBrk="0" hangingPunct="0"/>
            <a:r>
              <a:rPr lang="en-US" sz="2400" dirty="0">
                <a:latin typeface="Times New Roman" panose="02020603050405020304" pitchFamily="18" charset="0"/>
                <a:cs typeface="Times New Roman" panose="02020603050405020304" pitchFamily="18" charset="0"/>
              </a:rPr>
              <a:t>410-308-4336</a:t>
            </a:r>
          </a:p>
          <a:p>
            <a:pPr algn="ctr" eaLnBrk="0" hangingPunct="0"/>
            <a:r>
              <a:rPr lang="en-US" sz="2400" dirty="0">
                <a:latin typeface="Times New Roman" panose="02020603050405020304" pitchFamily="18" charset="0"/>
                <a:cs typeface="Times New Roman" panose="02020603050405020304" pitchFamily="18" charset="0"/>
              </a:rPr>
              <a:t>elizabeth.c.mason@ssa.gov </a:t>
            </a:r>
          </a:p>
        </p:txBody>
      </p:sp>
      <p:sp>
        <p:nvSpPr>
          <p:cNvPr id="13" name="Text Box 5">
            <a:extLst>
              <a:ext uri="{FF2B5EF4-FFF2-40B4-BE49-F238E27FC236}">
                <a16:creationId xmlns:a16="http://schemas.microsoft.com/office/drawing/2014/main" xmlns="" id="{966BD7DA-18C4-4309-BC90-E149F8B56FB5}"/>
              </a:ext>
            </a:extLst>
          </p:cNvPr>
          <p:cNvSpPr txBox="1">
            <a:spLocks noChangeArrowheads="1"/>
          </p:cNvSpPr>
          <p:nvPr/>
        </p:nvSpPr>
        <p:spPr bwMode="auto">
          <a:xfrm>
            <a:off x="536929" y="1630894"/>
            <a:ext cx="3889128" cy="2585323"/>
          </a:xfrm>
          <a:prstGeom prst="rect">
            <a:avLst/>
          </a:prstGeom>
          <a:noFill/>
          <a:ln w="9525">
            <a:noFill/>
            <a:miter lim="800000"/>
            <a:headEnd/>
            <a:tailEnd/>
          </a:ln>
        </p:spPr>
        <p:txBody>
          <a:bodyPr wrap="square">
            <a:spAutoFit/>
          </a:bodyPr>
          <a:lstStyle/>
          <a:p>
            <a:pPr algn="ctr" eaLnBrk="0" hangingPunct="0"/>
            <a:r>
              <a:rPr lang="en-US" sz="2400" b="1" dirty="0">
                <a:latin typeface="Times New Roman" panose="02020603050405020304" pitchFamily="18" charset="0"/>
                <a:cs typeface="Times New Roman" panose="02020603050405020304" pitchFamily="18" charset="0"/>
              </a:rPr>
              <a:t>Caroline Bolas</a:t>
            </a:r>
          </a:p>
          <a:p>
            <a:pPr algn="ctr" eaLnBrk="0" hangingPunct="0"/>
            <a:r>
              <a:rPr lang="en-US" sz="2400" dirty="0">
                <a:latin typeface="Times New Roman" panose="02020603050405020304" pitchFamily="18" charset="0"/>
                <a:cs typeface="Times New Roman" panose="02020603050405020304" pitchFamily="18" charset="0"/>
              </a:rPr>
              <a:t>Director: SOAR Initiative </a:t>
            </a:r>
          </a:p>
          <a:p>
            <a:pPr algn="ctr" eaLnBrk="0" hangingPunct="0"/>
            <a:r>
              <a:rPr lang="en-US" sz="2400" dirty="0">
                <a:latin typeface="Times New Roman" panose="02020603050405020304" pitchFamily="18" charset="0"/>
                <a:cs typeface="Times New Roman" panose="02020603050405020304" pitchFamily="18" charset="0"/>
              </a:rPr>
              <a:t>Behavioral Health Administration</a:t>
            </a:r>
          </a:p>
          <a:p>
            <a:pPr algn="ctr" eaLnBrk="0" hangingPunct="0"/>
            <a:r>
              <a:rPr lang="en-US" sz="2400" dirty="0">
                <a:latin typeface="Times New Roman" panose="02020603050405020304" pitchFamily="18" charset="0"/>
                <a:cs typeface="Times New Roman" panose="02020603050405020304" pitchFamily="18" charset="0"/>
              </a:rPr>
              <a:t> 410-402-8350</a:t>
            </a:r>
          </a:p>
          <a:p>
            <a:pPr algn="ctr" eaLnBrk="0" hangingPunct="0"/>
            <a:r>
              <a:rPr lang="en-US" sz="2400" dirty="0">
                <a:latin typeface="Times New Roman" panose="02020603050405020304" pitchFamily="18" charset="0"/>
                <a:cs typeface="Times New Roman" panose="02020603050405020304" pitchFamily="18" charset="0"/>
              </a:rPr>
              <a:t>caroline.bolas@maryland.gov</a:t>
            </a:r>
          </a:p>
          <a:p>
            <a:pPr algn="ctr" eaLnBrk="0" hangingPunct="0"/>
            <a:endParaRPr lang="en-US" dirty="0">
              <a:latin typeface="Arial" charset="0"/>
            </a:endParaRPr>
          </a:p>
        </p:txBody>
      </p:sp>
      <p:sp>
        <p:nvSpPr>
          <p:cNvPr id="2" name="Rectangle 1">
            <a:extLst>
              <a:ext uri="{FF2B5EF4-FFF2-40B4-BE49-F238E27FC236}">
                <a16:creationId xmlns:a16="http://schemas.microsoft.com/office/drawing/2014/main" xmlns="" id="{93F2CDA7-D411-4EC5-8BFD-7A9C543C0930}"/>
              </a:ext>
            </a:extLst>
          </p:cNvPr>
          <p:cNvSpPr/>
          <p:nvPr/>
        </p:nvSpPr>
        <p:spPr>
          <a:xfrm>
            <a:off x="2285465" y="4213503"/>
            <a:ext cx="4572000" cy="1938992"/>
          </a:xfrm>
          <a:prstGeom prst="rect">
            <a:avLst/>
          </a:prstGeom>
        </p:spPr>
        <p:txBody>
          <a:bodyPr>
            <a:spAutoFit/>
          </a:bodyPr>
          <a:lstStyle/>
          <a:p>
            <a:pPr algn="ctr" eaLnBrk="0" hangingPunct="0"/>
            <a:r>
              <a:rPr lang="en-US" sz="2400" b="1" dirty="0">
                <a:latin typeface="Times New Roman" panose="02020603050405020304" pitchFamily="18" charset="0"/>
                <a:cs typeface="Times New Roman" panose="02020603050405020304" pitchFamily="18" charset="0"/>
              </a:rPr>
              <a:t>Erica Brown</a:t>
            </a:r>
          </a:p>
          <a:p>
            <a:pPr algn="ctr" eaLnBrk="0" hangingPunct="0"/>
            <a:r>
              <a:rPr lang="en-US" sz="2400" dirty="0">
                <a:latin typeface="Times New Roman" panose="02020603050405020304" pitchFamily="18" charset="0"/>
                <a:cs typeface="Times New Roman" panose="02020603050405020304" pitchFamily="18" charset="0"/>
              </a:rPr>
              <a:t>SOAR Coordinator</a:t>
            </a:r>
          </a:p>
          <a:p>
            <a:pPr algn="ctr" eaLnBrk="0" hangingPunct="0"/>
            <a:r>
              <a:rPr lang="en-US" sz="2400" dirty="0">
                <a:latin typeface="Times New Roman" panose="02020603050405020304" pitchFamily="18" charset="0"/>
                <a:cs typeface="Times New Roman" panose="02020603050405020304" pitchFamily="18" charset="0"/>
              </a:rPr>
              <a:t>Health Care for the Homeless</a:t>
            </a:r>
          </a:p>
          <a:p>
            <a:pPr algn="ctr" eaLnBrk="0" hangingPunct="0"/>
            <a:r>
              <a:rPr lang="en-US" sz="2400" dirty="0">
                <a:latin typeface="Times New Roman" panose="02020603050405020304" pitchFamily="18" charset="0"/>
                <a:cs typeface="Times New Roman" panose="02020603050405020304" pitchFamily="18" charset="0"/>
              </a:rPr>
              <a:t>443-703-1483 </a:t>
            </a:r>
          </a:p>
          <a:p>
            <a:pPr algn="ctr" eaLnBrk="0" hangingPunct="0"/>
            <a:r>
              <a:rPr lang="en-US" sz="2400" dirty="0">
                <a:latin typeface="Times New Roman" panose="02020603050405020304" pitchFamily="18" charset="0"/>
                <a:cs typeface="Times New Roman" panose="02020603050405020304" pitchFamily="18" charset="0"/>
              </a:rPr>
              <a:t>ebrown@hchmd.org</a:t>
            </a:r>
          </a:p>
        </p:txBody>
      </p:sp>
    </p:spTree>
    <p:extLst>
      <p:ext uri="{BB962C8B-B14F-4D97-AF65-F5344CB8AC3E}">
        <p14:creationId xmlns:p14="http://schemas.microsoft.com/office/powerpoint/2010/main" val="77557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SSI and SSDI</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572864"/>
            <a:ext cx="8028461" cy="4351338"/>
          </a:xfrm>
        </p:spPr>
        <p:txBody>
          <a:bodyPr>
            <a:noAutofit/>
          </a:bodyPr>
          <a:lstStyle/>
          <a:p>
            <a:pPr marL="0" lvl="0" indent="0">
              <a:lnSpc>
                <a:spcPct val="100000"/>
              </a:lnSpc>
              <a:spcAft>
                <a:spcPts val="0"/>
              </a:spcAft>
              <a:buClr>
                <a:srgbClr val="434343"/>
              </a:buClr>
              <a:buSzTx/>
              <a:buNone/>
            </a:pPr>
            <a:r>
              <a:rPr lang="en-US" sz="2600" dirty="0">
                <a:solidFill>
                  <a:srgbClr val="000000"/>
                </a:solidFill>
                <a:sym typeface="Times New Roman"/>
              </a:rPr>
              <a:t>Social Security Disability Insurance (SSDI) - Title 2</a:t>
            </a:r>
          </a:p>
          <a:p>
            <a:pPr marL="461963" lvl="0" indent="-166688">
              <a:lnSpc>
                <a:spcPct val="100000"/>
              </a:lnSpc>
              <a:buClr>
                <a:srgbClr val="434343"/>
              </a:buClr>
            </a:pPr>
            <a:r>
              <a:rPr lang="en-US" sz="2600" dirty="0">
                <a:solidFill>
                  <a:srgbClr val="000000"/>
                </a:solidFill>
                <a:sym typeface="Times New Roman"/>
              </a:rPr>
              <a:t>Provides income — dependent on earnings put into </a:t>
            </a:r>
            <a:r>
              <a:rPr lang="en-US" sz="2600" dirty="0">
                <a:solidFill>
                  <a:srgbClr val="000000"/>
                </a:solidFill>
              </a:rPr>
              <a:t>Social Security Administration (</a:t>
            </a:r>
            <a:r>
              <a:rPr lang="en-US" sz="2600" dirty="0">
                <a:solidFill>
                  <a:srgbClr val="000000"/>
                </a:solidFill>
                <a:sym typeface="Times New Roman"/>
              </a:rPr>
              <a:t>SSA) system to disabled individuals with qualifying earnings history</a:t>
            </a:r>
          </a:p>
          <a:p>
            <a:pPr marL="461963" lvl="0" indent="-166688">
              <a:lnSpc>
                <a:spcPct val="100000"/>
              </a:lnSpc>
              <a:spcAft>
                <a:spcPts val="600"/>
              </a:spcAft>
              <a:buClr>
                <a:srgbClr val="434343"/>
              </a:buClr>
            </a:pPr>
            <a:r>
              <a:rPr lang="en-US" sz="2600" dirty="0">
                <a:solidFill>
                  <a:srgbClr val="000000"/>
                </a:solidFill>
                <a:sym typeface="Times New Roman"/>
              </a:rPr>
              <a:t>Medicare provided after two years of eligibility in most instances</a:t>
            </a:r>
          </a:p>
          <a:p>
            <a:pPr marL="461963" lvl="0" indent="-166688">
              <a:lnSpc>
                <a:spcPct val="100000"/>
              </a:lnSpc>
              <a:spcAft>
                <a:spcPts val="600"/>
              </a:spcAft>
              <a:buClr>
                <a:srgbClr val="434343"/>
              </a:buClr>
            </a:pPr>
            <a:r>
              <a:rPr lang="en-US" sz="2600" dirty="0">
                <a:solidFill>
                  <a:srgbClr val="000000"/>
                </a:solidFill>
                <a:sym typeface="Times New Roman"/>
              </a:rPr>
              <a:t>Average amount in 2018 just under $1,200/month</a:t>
            </a: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3</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8" name="Shape 99">
            <a:extLst>
              <a:ext uri="{FF2B5EF4-FFF2-40B4-BE49-F238E27FC236}">
                <a16:creationId xmlns:a16="http://schemas.microsoft.com/office/drawing/2014/main" xmlns="" id="{256996A9-DAE8-CF4D-96AB-19D120CCAE69}"/>
              </a:ext>
            </a:extLst>
          </p:cNvPr>
          <p:cNvCxnSpPr>
            <a:cxnSpLocks/>
          </p:cNvCxnSpPr>
          <p:nvPr/>
        </p:nvCxnSpPr>
        <p:spPr>
          <a:xfrm>
            <a:off x="4488873" y="1041990"/>
            <a:ext cx="4655127"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40678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SSI and SSDI</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9"/>
            <a:ext cx="8085386" cy="4351338"/>
          </a:xfrm>
        </p:spPr>
        <p:txBody>
          <a:bodyPr>
            <a:noAutofit/>
          </a:bodyPr>
          <a:lstStyle/>
          <a:p>
            <a:pPr marL="512064" lvl="2" indent="-457200">
              <a:lnSpc>
                <a:spcPct val="100000"/>
              </a:lnSpc>
              <a:spcBef>
                <a:spcPts val="0"/>
              </a:spcBef>
              <a:spcAft>
                <a:spcPts val="1200"/>
              </a:spcAft>
              <a:defRPr/>
            </a:pPr>
            <a:r>
              <a:rPr lang="en-US" sz="2600" dirty="0">
                <a:solidFill>
                  <a:srgbClr val="000000"/>
                </a:solidFill>
              </a:rPr>
              <a:t>Both programs are administered by the SSA</a:t>
            </a:r>
          </a:p>
          <a:p>
            <a:pPr marL="512064" lvl="2" indent="-457200">
              <a:lnSpc>
                <a:spcPct val="100000"/>
              </a:lnSpc>
              <a:spcBef>
                <a:spcPts val="0"/>
              </a:spcBef>
              <a:spcAft>
                <a:spcPts val="1200"/>
              </a:spcAft>
              <a:defRPr/>
            </a:pPr>
            <a:r>
              <a:rPr lang="en-US" sz="2600" dirty="0">
                <a:solidFill>
                  <a:srgbClr val="000000"/>
                </a:solidFill>
              </a:rPr>
              <a:t>SSA determines non medical eligibility</a:t>
            </a:r>
          </a:p>
          <a:p>
            <a:pPr marL="512064" lvl="2" indent="-457200">
              <a:lnSpc>
                <a:spcPct val="100000"/>
              </a:lnSpc>
              <a:spcBef>
                <a:spcPts val="0"/>
              </a:spcBef>
              <a:defRPr/>
            </a:pPr>
            <a:r>
              <a:rPr lang="en-US" sz="2600" dirty="0">
                <a:solidFill>
                  <a:srgbClr val="000000"/>
                </a:solidFill>
              </a:rPr>
              <a:t>SSA contracts with State Disability Determination Services (DDS) who assesses the medical evidence and makes a determination on disability</a:t>
            </a:r>
          </a:p>
          <a:p>
            <a:pPr marL="512064" lvl="2" indent="-457200">
              <a:lnSpc>
                <a:spcPct val="100000"/>
              </a:lnSpc>
              <a:spcBef>
                <a:spcPts val="0"/>
              </a:spcBef>
              <a:defRPr/>
            </a:pPr>
            <a:endParaRPr lang="en-US" sz="2800" dirty="0">
              <a:solidFill>
                <a:srgbClr val="000000"/>
              </a:solidFill>
            </a:endParaRP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4</a:t>
            </a:fld>
            <a:endParaRPr lang="en-US" dirty="0"/>
          </a:p>
        </p:txBody>
      </p:sp>
      <p:sp>
        <p:nvSpPr>
          <p:cNvPr id="24" name="Text Placeholder 23">
            <a:extLst>
              <a:ext uri="{FF2B5EF4-FFF2-40B4-BE49-F238E27FC236}">
                <a16:creationId xmlns:a16="http://schemas.microsoft.com/office/drawing/2014/main" xmlns="" id="{C8541A88-A89D-0A48-9E7C-9F97B12DBA96}"/>
              </a:ext>
            </a:extLst>
          </p:cNvPr>
          <p:cNvSpPr>
            <a:spLocks noGrp="1"/>
          </p:cNvSpPr>
          <p:nvPr>
            <p:ph type="body" sz="quarter" idx="13"/>
          </p:nvPr>
        </p:nvSpPr>
        <p:spPr/>
        <p:txBody>
          <a:bodyPr/>
          <a:lstStyle/>
          <a:p>
            <a:endParaRPr lang="en-US" dirty="0"/>
          </a:p>
        </p:txBody>
      </p:sp>
      <p:cxnSp>
        <p:nvCxnSpPr>
          <p:cNvPr id="8" name="Shape 99">
            <a:extLst>
              <a:ext uri="{FF2B5EF4-FFF2-40B4-BE49-F238E27FC236}">
                <a16:creationId xmlns:a16="http://schemas.microsoft.com/office/drawing/2014/main" xmlns="" id="{94769734-539C-4946-8A66-9E04111B015C}"/>
              </a:ext>
            </a:extLst>
          </p:cNvPr>
          <p:cNvCxnSpPr>
            <a:cxnSpLocks/>
          </p:cNvCxnSpPr>
          <p:nvPr/>
        </p:nvCxnSpPr>
        <p:spPr>
          <a:xfrm>
            <a:off x="4488873" y="1041990"/>
            <a:ext cx="4655127"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72209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The Problem</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825625"/>
            <a:ext cx="7886700" cy="4351338"/>
          </a:xfrm>
        </p:spPr>
        <p:txBody>
          <a:bodyPr>
            <a:normAutofit/>
          </a:bodyPr>
          <a:lstStyle/>
          <a:p>
            <a:pPr>
              <a:lnSpc>
                <a:spcPct val="100000"/>
              </a:lnSpc>
            </a:pPr>
            <a:r>
              <a:rPr lang="en-US" sz="2600" dirty="0"/>
              <a:t>Only about 30 percent of all applicants are typically approved on initial application</a:t>
            </a:r>
          </a:p>
          <a:p>
            <a:pPr>
              <a:lnSpc>
                <a:spcPct val="100000"/>
              </a:lnSpc>
            </a:pPr>
            <a:r>
              <a:rPr lang="en-US" sz="2600" dirty="0">
                <a:sym typeface="Times New Roman"/>
              </a:rPr>
              <a:t>Only about 15 percent are typically approved at the first stage of appeal — reconsideration level</a:t>
            </a:r>
          </a:p>
          <a:p>
            <a:pPr>
              <a:lnSpc>
                <a:spcPct val="100000"/>
              </a:lnSpc>
            </a:pPr>
            <a:r>
              <a:rPr lang="en-US" sz="2600" dirty="0">
                <a:sym typeface="Times New Roman"/>
              </a:rPr>
              <a:t>Further appeals take years and many potentially eligible people give up and do not appeal</a:t>
            </a: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5</a:t>
            </a:fld>
            <a:endParaRPr lang="en-US" dirty="0"/>
          </a:p>
        </p:txBody>
      </p:sp>
      <p:sp>
        <p:nvSpPr>
          <p:cNvPr id="5" name="Text Placeholder 4">
            <a:extLst>
              <a:ext uri="{FF2B5EF4-FFF2-40B4-BE49-F238E27FC236}">
                <a16:creationId xmlns:a16="http://schemas.microsoft.com/office/drawing/2014/main" xmlns="" id="{CDA2CCFD-C1CB-2F4D-9C16-1972349C3447}"/>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4381995" y="1052014"/>
            <a:ext cx="4762005"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17279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Barriers to Access</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1" y="1690689"/>
            <a:ext cx="7886700" cy="4351338"/>
          </a:xfrm>
        </p:spPr>
        <p:txBody>
          <a:bodyPr>
            <a:normAutofit/>
          </a:bodyPr>
          <a:lstStyle/>
          <a:p>
            <a:pPr>
              <a:lnSpc>
                <a:spcPct val="100000"/>
              </a:lnSpc>
            </a:pPr>
            <a:r>
              <a:rPr lang="en-US" sz="2600" dirty="0"/>
              <a:t>Complexity of process</a:t>
            </a:r>
          </a:p>
          <a:p>
            <a:pPr>
              <a:lnSpc>
                <a:spcPct val="100000"/>
              </a:lnSpc>
            </a:pPr>
            <a:r>
              <a:rPr lang="en-US" sz="2600" dirty="0"/>
              <a:t>Medical records do not address functional impairments and inability to work</a:t>
            </a:r>
          </a:p>
          <a:p>
            <a:pPr>
              <a:lnSpc>
                <a:spcPct val="100000"/>
              </a:lnSpc>
            </a:pPr>
            <a:r>
              <a:rPr lang="en-US" sz="2600" dirty="0"/>
              <a:t>Knowledge of the disability determination process and disability programs</a:t>
            </a:r>
          </a:p>
          <a:p>
            <a:pPr>
              <a:lnSpc>
                <a:spcPct val="100000"/>
              </a:lnSpc>
            </a:pPr>
            <a:r>
              <a:rPr lang="en-US" sz="2600" dirty="0"/>
              <a:t>Communication at all levels of the process —community providers, SSA, and DDS</a:t>
            </a: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6</a:t>
            </a:fld>
            <a:endParaRPr lang="en-US" dirty="0"/>
          </a:p>
        </p:txBody>
      </p:sp>
      <p:sp>
        <p:nvSpPr>
          <p:cNvPr id="5" name="Text Placeholder 4">
            <a:extLst>
              <a:ext uri="{FF2B5EF4-FFF2-40B4-BE49-F238E27FC236}">
                <a16:creationId xmlns:a16="http://schemas.microsoft.com/office/drawing/2014/main" xmlns="" id="{8B1F454A-1622-F245-B81F-C34E4D0001D0}"/>
              </a:ext>
            </a:extLst>
          </p:cNvPr>
          <p:cNvSpPr>
            <a:spLocks noGrp="1"/>
          </p:cNvSpPr>
          <p:nvPr>
            <p:ph type="body" sz="quarter" idx="13"/>
          </p:nvPr>
        </p:nvSpPr>
        <p:spPr/>
        <p:txBody>
          <a:bodyPr/>
          <a:lstStyle/>
          <a:p>
            <a:endParaRPr lang="en-US"/>
          </a:p>
        </p:txBody>
      </p:sp>
      <p:cxnSp>
        <p:nvCxnSpPr>
          <p:cNvPr id="12" name="Shape 99">
            <a:extLst>
              <a:ext uri="{FF2B5EF4-FFF2-40B4-BE49-F238E27FC236}">
                <a16:creationId xmlns:a16="http://schemas.microsoft.com/office/drawing/2014/main" xmlns="" id="{30FDA01C-0037-B941-9F96-3C8491EE4FA2}"/>
              </a:ext>
            </a:extLst>
          </p:cNvPr>
          <p:cNvCxnSpPr>
            <a:cxnSpLocks/>
          </p:cNvCxnSpPr>
          <p:nvPr/>
        </p:nvCxnSpPr>
        <p:spPr>
          <a:xfrm>
            <a:off x="5723906" y="1052014"/>
            <a:ext cx="3420094"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14387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Importance</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9"/>
            <a:ext cx="7886700" cy="4486274"/>
          </a:xfrm>
        </p:spPr>
        <p:txBody>
          <a:bodyPr>
            <a:normAutofit/>
          </a:bodyPr>
          <a:lstStyle/>
          <a:p>
            <a:pPr marL="0" indent="0">
              <a:lnSpc>
                <a:spcPct val="100000"/>
              </a:lnSpc>
              <a:buNone/>
            </a:pPr>
            <a:r>
              <a:rPr lang="en-US" sz="2600" dirty="0"/>
              <a:t>Gaining SSI/SSDI can:</a:t>
            </a:r>
          </a:p>
          <a:p>
            <a:pPr marL="461963" indent="-225425">
              <a:lnSpc>
                <a:spcPct val="100000"/>
              </a:lnSpc>
            </a:pPr>
            <a:r>
              <a:rPr lang="en-US" sz="2600" dirty="0"/>
              <a:t>Provide access to housing</a:t>
            </a:r>
          </a:p>
          <a:p>
            <a:pPr marL="461963" indent="-225425">
              <a:lnSpc>
                <a:spcPct val="100000"/>
              </a:lnSpc>
            </a:pPr>
            <a:r>
              <a:rPr lang="en-US" sz="2600" dirty="0"/>
              <a:t>Provide an income</a:t>
            </a:r>
          </a:p>
          <a:p>
            <a:pPr marL="461963" indent="-225425">
              <a:lnSpc>
                <a:spcPct val="100000"/>
              </a:lnSpc>
            </a:pPr>
            <a:r>
              <a:rPr lang="en-US" sz="2600" dirty="0"/>
              <a:t>Give access to health insurance</a:t>
            </a:r>
          </a:p>
          <a:p>
            <a:pPr marL="461963" indent="-225425">
              <a:lnSpc>
                <a:spcPct val="100000"/>
              </a:lnSpc>
            </a:pPr>
            <a:r>
              <a:rPr lang="en-US" sz="2600" dirty="0"/>
              <a:t>Prevent or end homelessness </a:t>
            </a:r>
          </a:p>
          <a:p>
            <a:pPr marL="461963" indent="-225425">
              <a:lnSpc>
                <a:spcPct val="100000"/>
              </a:lnSpc>
            </a:pPr>
            <a:r>
              <a:rPr lang="en-US" sz="2600" dirty="0"/>
              <a:t>Promote recovery for people with disabilities</a:t>
            </a: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7</a:t>
            </a:fld>
            <a:endParaRPr lang="en-US" dirty="0"/>
          </a:p>
        </p:txBody>
      </p:sp>
      <p:sp>
        <p:nvSpPr>
          <p:cNvPr id="5" name="Text Placeholder 4">
            <a:extLst>
              <a:ext uri="{FF2B5EF4-FFF2-40B4-BE49-F238E27FC236}">
                <a16:creationId xmlns:a16="http://schemas.microsoft.com/office/drawing/2014/main" xmlns="" id="{4040054A-5B2E-B444-87BA-4B90DA16FDD1}"/>
              </a:ext>
            </a:extLst>
          </p:cNvPr>
          <p:cNvSpPr>
            <a:spLocks noGrp="1"/>
          </p:cNvSpPr>
          <p:nvPr>
            <p:ph type="body" sz="quarter" idx="13"/>
          </p:nvPr>
        </p:nvSpPr>
        <p:spPr/>
        <p:txBody>
          <a:bodyPr/>
          <a:lstStyle/>
          <a:p>
            <a:endParaRPr lang="en-US"/>
          </a:p>
        </p:txBody>
      </p:sp>
      <p:cxnSp>
        <p:nvCxnSpPr>
          <p:cNvPr id="12" name="Shape 99">
            <a:extLst>
              <a:ext uri="{FF2B5EF4-FFF2-40B4-BE49-F238E27FC236}">
                <a16:creationId xmlns:a16="http://schemas.microsoft.com/office/drawing/2014/main" xmlns="" id="{0D45E82B-3AE9-1F43-B7C8-AFB1EB954468}"/>
              </a:ext>
            </a:extLst>
          </p:cNvPr>
          <p:cNvCxnSpPr>
            <a:cxnSpLocks/>
          </p:cNvCxnSpPr>
          <p:nvPr/>
        </p:nvCxnSpPr>
        <p:spPr>
          <a:xfrm>
            <a:off x="4096987" y="1052014"/>
            <a:ext cx="5047013"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534362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Can a Person Work?</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a:xfrm>
            <a:off x="628650" y="1690689"/>
            <a:ext cx="7790955" cy="4486274"/>
          </a:xfrm>
        </p:spPr>
        <p:txBody>
          <a:bodyPr>
            <a:normAutofit fontScale="92500" lnSpcReduction="20000"/>
          </a:bodyPr>
          <a:lstStyle/>
          <a:p>
            <a:pPr>
              <a:lnSpc>
                <a:spcPct val="110000"/>
              </a:lnSpc>
            </a:pPr>
            <a:r>
              <a:rPr lang="en-US" dirty="0"/>
              <a:t>SSA makes a determination about an individual’s ability to work and earn a certain amount of gross earnings — Substantial Gainful Activity (SGA) </a:t>
            </a:r>
          </a:p>
          <a:p>
            <a:pPr>
              <a:lnSpc>
                <a:spcPct val="110000"/>
              </a:lnSpc>
            </a:pPr>
            <a:r>
              <a:rPr lang="en-US" dirty="0"/>
              <a:t>SGA amount in 2018 is $1,180/month gross</a:t>
            </a:r>
          </a:p>
          <a:p>
            <a:pPr>
              <a:lnSpc>
                <a:spcPct val="110000"/>
              </a:lnSpc>
            </a:pPr>
            <a:r>
              <a:rPr lang="en-US" dirty="0"/>
              <a:t>People who work part-time may qualify if earning under SGA</a:t>
            </a:r>
          </a:p>
          <a:p>
            <a:pPr>
              <a:lnSpc>
                <a:spcPct val="110000"/>
              </a:lnSpc>
            </a:pPr>
            <a:r>
              <a:rPr lang="en-US" dirty="0"/>
              <a:t>Serious illnesses that cause no impairment do not qualify someone for SSI and/or SSDI</a:t>
            </a:r>
          </a:p>
          <a:p>
            <a:pPr>
              <a:lnSpc>
                <a:spcPct val="110000"/>
              </a:lnSpc>
            </a:pPr>
            <a:r>
              <a:rPr lang="en-US" dirty="0"/>
              <a:t>To qualify, an illness must cause problems with functioning, called functional impairment</a:t>
            </a:r>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8</a:t>
            </a:fld>
            <a:endParaRPr lang="en-US" dirty="0"/>
          </a:p>
        </p:txBody>
      </p:sp>
      <p:sp>
        <p:nvSpPr>
          <p:cNvPr id="5" name="Text Placeholder 4">
            <a:extLst>
              <a:ext uri="{FF2B5EF4-FFF2-40B4-BE49-F238E27FC236}">
                <a16:creationId xmlns:a16="http://schemas.microsoft.com/office/drawing/2014/main" xmlns="" id="{25E84022-601C-6D48-8356-0A0E9D41B0FA}"/>
              </a:ext>
            </a:extLst>
          </p:cNvPr>
          <p:cNvSpPr>
            <a:spLocks noGrp="1"/>
          </p:cNvSpPr>
          <p:nvPr>
            <p:ph type="body" sz="quarter" idx="13"/>
          </p:nvPr>
        </p:nvSpPr>
        <p:spPr/>
        <p:txBody>
          <a:bodyPr/>
          <a:lstStyle/>
          <a:p>
            <a:endParaRPr lang="en-US" dirty="0"/>
          </a:p>
        </p:txBody>
      </p:sp>
      <p:cxnSp>
        <p:nvCxnSpPr>
          <p:cNvPr id="11" name="Shape 99">
            <a:extLst>
              <a:ext uri="{FF2B5EF4-FFF2-40B4-BE49-F238E27FC236}">
                <a16:creationId xmlns:a16="http://schemas.microsoft.com/office/drawing/2014/main" xmlns="" id="{ABA1DB55-D13C-C54E-B9EC-1464484FD649}"/>
              </a:ext>
            </a:extLst>
          </p:cNvPr>
          <p:cNvCxnSpPr>
            <a:cxnSpLocks/>
          </p:cNvCxnSpPr>
          <p:nvPr/>
        </p:nvCxnSpPr>
        <p:spPr>
          <a:xfrm>
            <a:off x="6329548" y="1052014"/>
            <a:ext cx="2814452"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228658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xmlns="" id="{00C76995-BCF3-B747-B39C-A4384005EDE2}"/>
              </a:ext>
            </a:extLst>
          </p:cNvPr>
          <p:cNvSpPr>
            <a:spLocks noGrp="1"/>
          </p:cNvSpPr>
          <p:nvPr>
            <p:ph type="title"/>
          </p:nvPr>
        </p:nvSpPr>
        <p:spPr/>
        <p:txBody>
          <a:bodyPr/>
          <a:lstStyle/>
          <a:p>
            <a:r>
              <a:rPr lang="en-US" dirty="0"/>
              <a:t>SSA Definition of Disability</a:t>
            </a:r>
          </a:p>
        </p:txBody>
      </p:sp>
      <p:sp>
        <p:nvSpPr>
          <p:cNvPr id="23" name="Content Placeholder 22">
            <a:extLst>
              <a:ext uri="{FF2B5EF4-FFF2-40B4-BE49-F238E27FC236}">
                <a16:creationId xmlns:a16="http://schemas.microsoft.com/office/drawing/2014/main" xmlns="" id="{7278FD4F-1C2B-2942-8D0C-53768DC840CC}"/>
              </a:ext>
            </a:extLst>
          </p:cNvPr>
          <p:cNvSpPr>
            <a:spLocks noGrp="1"/>
          </p:cNvSpPr>
          <p:nvPr>
            <p:ph idx="1"/>
          </p:nvPr>
        </p:nvSpPr>
        <p:spPr/>
        <p:txBody>
          <a:bodyPr/>
          <a:lstStyle/>
          <a:p>
            <a:pPr marL="0" indent="0">
              <a:lnSpc>
                <a:spcPct val="100000"/>
              </a:lnSpc>
              <a:buNone/>
            </a:pPr>
            <a:r>
              <a:rPr lang="en-US" sz="2600" dirty="0"/>
              <a:t>“The inability to engage in any SGA by reason of any medically determinable physical or mental impairment that can be expected to result in death or that has lasted or can be expected to last for a continuous period of not less than 12 months.”</a:t>
            </a:r>
          </a:p>
          <a:p>
            <a:pPr marL="0" indent="0">
              <a:lnSpc>
                <a:spcPct val="100000"/>
              </a:lnSpc>
              <a:buNone/>
            </a:pPr>
            <a:endParaRPr lang="en-US" sz="2600" dirty="0"/>
          </a:p>
          <a:p>
            <a:pPr marL="461963" indent="-225425">
              <a:lnSpc>
                <a:spcPct val="100000"/>
              </a:lnSpc>
            </a:pPr>
            <a:r>
              <a:rPr lang="en-US" sz="2600" b="1" dirty="0"/>
              <a:t>Basically asking: Can you work?</a:t>
            </a:r>
          </a:p>
          <a:p>
            <a:endParaRPr lang="en-US" dirty="0">
              <a:sym typeface="Georgia"/>
            </a:endParaRPr>
          </a:p>
          <a:p>
            <a:endParaRPr lang="en-US" dirty="0"/>
          </a:p>
        </p:txBody>
      </p:sp>
      <p:sp>
        <p:nvSpPr>
          <p:cNvPr id="16" name="Slide Number Placeholder 15">
            <a:extLst>
              <a:ext uri="{FF2B5EF4-FFF2-40B4-BE49-F238E27FC236}">
                <a16:creationId xmlns:a16="http://schemas.microsoft.com/office/drawing/2014/main" xmlns="" id="{C05AB5DB-11E6-0642-BA3D-11DE2A62E20B}"/>
              </a:ext>
            </a:extLst>
          </p:cNvPr>
          <p:cNvSpPr>
            <a:spLocks noGrp="1"/>
          </p:cNvSpPr>
          <p:nvPr>
            <p:ph type="sldNum" sz="quarter" idx="12"/>
          </p:nvPr>
        </p:nvSpPr>
        <p:spPr/>
        <p:txBody>
          <a:bodyPr/>
          <a:lstStyle/>
          <a:p>
            <a:fld id="{EB4BE1A8-99A0-BE4B-B404-CE990ED5FA0C}" type="slidenum">
              <a:rPr lang="en-US" smtClean="0"/>
              <a:pPr/>
              <a:t>9</a:t>
            </a:fld>
            <a:endParaRPr lang="en-US" dirty="0"/>
          </a:p>
        </p:txBody>
      </p:sp>
      <p:sp>
        <p:nvSpPr>
          <p:cNvPr id="5" name="Text Placeholder 4">
            <a:extLst>
              <a:ext uri="{FF2B5EF4-FFF2-40B4-BE49-F238E27FC236}">
                <a16:creationId xmlns:a16="http://schemas.microsoft.com/office/drawing/2014/main" xmlns="" id="{832826A3-9886-5A4A-956D-432EC551D7BB}"/>
              </a:ext>
            </a:extLst>
          </p:cNvPr>
          <p:cNvSpPr>
            <a:spLocks noGrp="1"/>
          </p:cNvSpPr>
          <p:nvPr>
            <p:ph type="body" sz="quarter" idx="13"/>
          </p:nvPr>
        </p:nvSpPr>
        <p:spPr/>
        <p:txBody>
          <a:bodyPr/>
          <a:lstStyle/>
          <a:p>
            <a:endParaRPr lang="en-US"/>
          </a:p>
        </p:txBody>
      </p:sp>
      <p:cxnSp>
        <p:nvCxnSpPr>
          <p:cNvPr id="7" name="Shape 99">
            <a:extLst>
              <a:ext uri="{FF2B5EF4-FFF2-40B4-BE49-F238E27FC236}">
                <a16:creationId xmlns:a16="http://schemas.microsoft.com/office/drawing/2014/main" xmlns="" id="{3FB52765-0798-2743-934D-57DAC3CD6A64}"/>
              </a:ext>
            </a:extLst>
          </p:cNvPr>
          <p:cNvCxnSpPr>
            <a:cxnSpLocks/>
          </p:cNvCxnSpPr>
          <p:nvPr/>
        </p:nvCxnSpPr>
        <p:spPr>
          <a:xfrm>
            <a:off x="8158348" y="1041990"/>
            <a:ext cx="985652" cy="0"/>
          </a:xfrm>
          <a:prstGeom prst="straightConnector1">
            <a:avLst/>
          </a:prstGeom>
          <a:noFill/>
          <a:ln w="28575" cap="flat" cmpd="sng">
            <a:solidFill>
              <a:srgbClr val="980000"/>
            </a:solidFill>
            <a:prstDash val="solid"/>
            <a:round/>
            <a:headEnd type="none" w="lg" len="lg"/>
            <a:tailEnd type="none" w="lg" len="lg"/>
          </a:ln>
        </p:spPr>
      </p:cxnSp>
    </p:spTree>
    <p:extLst>
      <p:ext uri="{BB962C8B-B14F-4D97-AF65-F5344CB8AC3E}">
        <p14:creationId xmlns:p14="http://schemas.microsoft.com/office/powerpoint/2010/main" val="3000597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TotalTime>
  <Words>1392</Words>
  <Application>Microsoft Office PowerPoint</Application>
  <PresentationFormat>On-screen Show (4:3)</PresentationFormat>
  <Paragraphs>196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Georgia</vt:lpstr>
      <vt:lpstr>Times New Roman</vt:lpstr>
      <vt:lpstr>Office Theme</vt:lpstr>
      <vt:lpstr>Improving Access to SSI/SSDI: The Maryland SOAR Program   </vt:lpstr>
      <vt:lpstr>SSI and SSDI</vt:lpstr>
      <vt:lpstr>SSI and SSDI</vt:lpstr>
      <vt:lpstr>SSI and SSDI</vt:lpstr>
      <vt:lpstr>The Problem</vt:lpstr>
      <vt:lpstr>Barriers to Access</vt:lpstr>
      <vt:lpstr>Importance</vt:lpstr>
      <vt:lpstr>Can a Person Work?</vt:lpstr>
      <vt:lpstr>SSA Definition of Disability</vt:lpstr>
      <vt:lpstr>Sequential Evaluation</vt:lpstr>
      <vt:lpstr>SSA Blue Book</vt:lpstr>
      <vt:lpstr>Sample A Criteria</vt:lpstr>
      <vt:lpstr>Sample A Criteria</vt:lpstr>
      <vt:lpstr>B Criteria</vt:lpstr>
      <vt:lpstr>C Criteria</vt:lpstr>
      <vt:lpstr>Functional Information</vt:lpstr>
      <vt:lpstr>Example</vt:lpstr>
      <vt:lpstr>What is SOAR?</vt:lpstr>
      <vt:lpstr>What is SOAR?</vt:lpstr>
      <vt:lpstr>SOAR in Maryland</vt:lpstr>
      <vt:lpstr>SOAR Outcomes</vt:lpstr>
      <vt:lpstr>Basic SOAR Eligibility</vt:lpstr>
      <vt:lpstr>SOAR Does Not</vt:lpstr>
      <vt:lpstr> Resources</vt:lpstr>
      <vt:lpstr>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CHALLENGES IN DETERMINING CAUSE OF DEATH</dc:title>
  <dc:creator>Maureen C. Regan -MDH-</dc:creator>
  <cp:lastModifiedBy>Caroline Bolas</cp:lastModifiedBy>
  <cp:revision>60</cp:revision>
  <cp:lastPrinted>2018-10-15T16:12:08Z</cp:lastPrinted>
  <dcterms:created xsi:type="dcterms:W3CDTF">2018-02-09T14:13:56Z</dcterms:created>
  <dcterms:modified xsi:type="dcterms:W3CDTF">2018-10-15T16:12:35Z</dcterms:modified>
</cp:coreProperties>
</file>