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86" r:id="rId14"/>
    <p:sldId id="269" r:id="rId15"/>
    <p:sldId id="271" r:id="rId16"/>
    <p:sldId id="270" r:id="rId17"/>
    <p:sldId id="272" r:id="rId18"/>
    <p:sldId id="273" r:id="rId19"/>
    <p:sldId id="277" r:id="rId20"/>
    <p:sldId id="279" r:id="rId21"/>
    <p:sldId id="280" r:id="rId22"/>
    <p:sldId id="287" r:id="rId23"/>
    <p:sldId id="289" r:id="rId24"/>
    <p:sldId id="290" r:id="rId25"/>
    <p:sldId id="288"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07EC87-E77E-466B-87D0-8BECC035DD9C}" type="datetimeFigureOut">
              <a:rPr lang="en-US" smtClean="0"/>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32AF1-7A25-4A3D-8A78-23570BC7A307}" type="slidenum">
              <a:rPr lang="en-US" smtClean="0"/>
              <a:t>‹#›</a:t>
            </a:fld>
            <a:endParaRPr lang="en-US"/>
          </a:p>
        </p:txBody>
      </p:sp>
    </p:spTree>
    <p:extLst>
      <p:ext uri="{BB962C8B-B14F-4D97-AF65-F5344CB8AC3E}">
        <p14:creationId xmlns:p14="http://schemas.microsoft.com/office/powerpoint/2010/main" val="1235109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often documents do not have information about: </a:t>
            </a:r>
          </a:p>
          <a:p>
            <a:pPr marL="285750" indent="-285750">
              <a:buFont typeface="Arial" panose="020B0604020202020204" pitchFamily="34" charset="0"/>
              <a:buChar char="•"/>
            </a:pPr>
            <a:r>
              <a:rPr lang="en-US" dirty="0" smtClean="0"/>
              <a:t>fee schedules,</a:t>
            </a:r>
          </a:p>
          <a:p>
            <a:pPr marL="285750" indent="-285750">
              <a:buFont typeface="Arial" panose="020B0604020202020204" pitchFamily="34" charset="0"/>
              <a:buChar char="•"/>
            </a:pPr>
            <a:r>
              <a:rPr lang="en-US" dirty="0" smtClean="0"/>
              <a:t>step therapy protocols, or how </a:t>
            </a:r>
          </a:p>
          <a:p>
            <a:pPr marL="285750" indent="-285750">
              <a:buFont typeface="Arial" panose="020B0604020202020204" pitchFamily="34" charset="0"/>
              <a:buChar char="•"/>
            </a:pPr>
            <a:r>
              <a:rPr lang="en-US" dirty="0" smtClean="0"/>
              <a:t>medical necessity determinations are applied to covered benefits</a:t>
            </a:r>
            <a:r>
              <a:rPr lang="en-US" sz="900" dirty="0" smtClean="0"/>
              <a:t> (activities which may be justified as reasonable, necessary, and/or appropriate, based on evidence-based clinical standards of care)</a:t>
            </a:r>
            <a:r>
              <a:rPr lang="en-US" dirty="0" smtClean="0"/>
              <a:t>.</a:t>
            </a:r>
          </a:p>
          <a:p>
            <a:pPr marL="285750" indent="-285750">
              <a:buFont typeface="Arial" panose="020B0604020202020204" pitchFamily="34" charset="0"/>
              <a:buChar char="•"/>
            </a:pPr>
            <a:r>
              <a:rPr lang="en-US" dirty="0" smtClean="0"/>
              <a:t>Rate setting</a:t>
            </a:r>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C26DF8D7-D17E-488A-A0AF-2E0B567E9CFE}" type="slidenum">
              <a:rPr lang="en-US" smtClean="0"/>
              <a:t>19</a:t>
            </a:fld>
            <a:endParaRPr lang="en-US"/>
          </a:p>
        </p:txBody>
      </p:sp>
    </p:spTree>
    <p:extLst>
      <p:ext uri="{BB962C8B-B14F-4D97-AF65-F5344CB8AC3E}">
        <p14:creationId xmlns:p14="http://schemas.microsoft.com/office/powerpoint/2010/main" val="80909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Coming Soon!! </a:t>
            </a:r>
            <a:endParaRPr lang="en-US" dirty="0"/>
          </a:p>
        </p:txBody>
      </p:sp>
      <p:sp>
        <p:nvSpPr>
          <p:cNvPr id="4" name="Slide Number Placeholder 3"/>
          <p:cNvSpPr>
            <a:spLocks noGrp="1"/>
          </p:cNvSpPr>
          <p:nvPr>
            <p:ph type="sldNum" sz="quarter" idx="10"/>
          </p:nvPr>
        </p:nvSpPr>
        <p:spPr/>
        <p:txBody>
          <a:bodyPr/>
          <a:lstStyle/>
          <a:p>
            <a:fld id="{C26DF8D7-D17E-488A-A0AF-2E0B567E9CFE}" type="slidenum">
              <a:rPr lang="en-US" smtClean="0"/>
              <a:t>28</a:t>
            </a:fld>
            <a:endParaRPr lang="en-US"/>
          </a:p>
        </p:txBody>
      </p:sp>
    </p:spTree>
    <p:extLst>
      <p:ext uri="{BB962C8B-B14F-4D97-AF65-F5344CB8AC3E}">
        <p14:creationId xmlns:p14="http://schemas.microsoft.com/office/powerpoint/2010/main" val="60360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6DF8D7-D17E-488A-A0AF-2E0B567E9CFE}" type="slidenum">
              <a:rPr lang="en-US" smtClean="0"/>
              <a:t>30</a:t>
            </a:fld>
            <a:endParaRPr lang="en-US"/>
          </a:p>
        </p:txBody>
      </p:sp>
    </p:spTree>
    <p:extLst>
      <p:ext uri="{BB962C8B-B14F-4D97-AF65-F5344CB8AC3E}">
        <p14:creationId xmlns:p14="http://schemas.microsoft.com/office/powerpoint/2010/main" val="426625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5E24D1-9495-4AD2-8A65-3944B56DF013}"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E24D1-9495-4AD2-8A65-3944B56DF013}"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5E24D1-9495-4AD2-8A65-3944B56DF013}"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7726-F290-40F6-9953-BE80AB39593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E24D1-9495-4AD2-8A65-3944B56DF013}"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7726-F290-40F6-9953-BE80AB39593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E24D1-9495-4AD2-8A65-3944B56DF013}"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35E24D1-9495-4AD2-8A65-3944B56DF013}"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E7726-F290-40F6-9953-BE80AB39593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5E24D1-9495-4AD2-8A65-3944B56DF013}"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5E24D1-9495-4AD2-8A65-3944B56DF013}"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35E24D1-9495-4AD2-8A65-3944B56DF013}"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E7726-F290-40F6-9953-BE80AB39593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5E24D1-9495-4AD2-8A65-3944B56DF013}"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E7726-F290-40F6-9953-BE80AB39593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E24D1-9495-4AD2-8A65-3944B56DF013}"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E7726-F290-40F6-9953-BE80AB39593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35E24D1-9495-4AD2-8A65-3944B56DF013}" type="datetimeFigureOut">
              <a:rPr lang="en-US" smtClean="0"/>
              <a:t>10/13/2016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7BE7726-F290-40F6-9953-BE80AB39593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maryland.valueoptions.com/services/pdfs/HealthChoice_Members_%20MH_Assistance.pdf" TargetMode="External"/><Relationship Id="rId2" Type="http://schemas.openxmlformats.org/officeDocument/2006/relationships/hyperlink" Target="http://maryland.valueoptions.com/services.html" TargetMode="External"/><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2" Type="http://schemas.openxmlformats.org/officeDocument/2006/relationships/hyperlink" Target="http://maryland.valueoptions.com/services.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mcp.dhmh.maryland.gov/Documents/RedetMAQRGversion2_revised_1.21.15.pdf" TargetMode="External"/><Relationship Id="rId2" Type="http://schemas.openxmlformats.org/officeDocument/2006/relationships/hyperlink" Target="https://www.marylandhealthconnection.gov/wp-content/uploads/2015/09/Connector-Entity-Contact-Information-BY-COUNTY.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nami.org/About-NAMI/Publications-Reports/Public-Policy-Reports/A-Long-Road-Ahead/2015-ALongRoadAhead.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mdhealthcarereform.org/"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consumers.https://www.marylandhealthconnection.gov/wp-content/uploads/2015/09/Connector-Entity-Contact-Information-BY-COUNTY.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mdinsurance.state.md.us/sa/jsp/Mia.jsp" TargetMode="External"/><Relationship Id="rId2" Type="http://schemas.openxmlformats.org/officeDocument/2006/relationships/hyperlink" Target="http://www.nami.org/Find-Support/Living-with-a-Mental-Health-Condition/Understanding-Health-Insurance/What-to-Do-If-You-re-Denied-Care-By-Your-Insurance#sthash.QTeSZmoE.dpu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mdcourts.gov/opsc/mhc/"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nimh.nih.gov/outreach/partnership-program/index.shtml" TargetMode="External"/><Relationship Id="rId1" Type="http://schemas.openxmlformats.org/officeDocument/2006/relationships/slideLayout" Target="../slideLayouts/slideLayout7.xml"/><Relationship Id="rId4" Type="http://schemas.openxmlformats.org/officeDocument/2006/relationships/hyperlink" Target="http://namimd.org/resource_center/nimh_information_and_material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nami.org/stigmafree" TargetMode="External"/><Relationship Id="rId2" Type="http://schemas.openxmlformats.org/officeDocument/2006/relationships/hyperlink" Target="http://namimd.org/mailing_list"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hyperlink" Target="http://namimd.org/uploaded_files/39/MHCGMVCandidateKi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https://mmcp.dhmh.maryland.gov/SitePages/Home.aspx" TargetMode="External"/><Relationship Id="rId13" Type="http://schemas.openxmlformats.org/officeDocument/2006/relationships/hyperlink" Target="http://www.mdhealthcarereform.org/" TargetMode="External"/><Relationship Id="rId3" Type="http://schemas.openxmlformats.org/officeDocument/2006/relationships/hyperlink" Target="https://www.marylandhealthconnection.gov/" TargetMode="External"/><Relationship Id="rId7" Type="http://schemas.openxmlformats.org/officeDocument/2006/relationships/hyperlink" Target="http://bha.dhmh.maryland.gov/SitePages/Home.aspx" TargetMode="External"/><Relationship Id="rId12" Type="http://schemas.openxmlformats.org/officeDocument/2006/relationships/hyperlink" Target="http://namimd.org/advocacy/marylands_health_benefit_exchang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oag.state.md.us/consumer/HEAU.htm" TargetMode="External"/><Relationship Id="rId11" Type="http://schemas.openxmlformats.org/officeDocument/2006/relationships/hyperlink" Target="http://www.nami.org/Learn-More/Public-Policy/Parity-for-Mental-Health-Coverage" TargetMode="External"/><Relationship Id="rId5" Type="http://schemas.openxmlformats.org/officeDocument/2006/relationships/hyperlink" Target="http://www.mdinsurance.state.md.us/sa/jsp/Mia.jsp" TargetMode="External"/><Relationship Id="rId15" Type="http://schemas.openxmlformats.org/officeDocument/2006/relationships/image" Target="../media/image14.png"/><Relationship Id="rId10" Type="http://schemas.openxmlformats.org/officeDocument/2006/relationships/hyperlink" Target="https://www.marylandsail.org/" TargetMode="External"/><Relationship Id="rId4" Type="http://schemas.openxmlformats.org/officeDocument/2006/relationships/hyperlink" Target="http://www.marylandhbe.com/" TargetMode="External"/><Relationship Id="rId9" Type="http://schemas.openxmlformats.org/officeDocument/2006/relationships/hyperlink" Target="http://maryland.valueoptions.com/" TargetMode="External"/><Relationship Id="rId14" Type="http://schemas.openxmlformats.org/officeDocument/2006/relationships/hyperlink" Target="http://marylandparity.or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nami.org/Template.cfm?Section=NAMI_Policy_Platform&amp;Template=/ContentManagement/ContentDisplay.cfm&amp;ContentID=38251" TargetMode="External"/><Relationship Id="rId3" Type="http://schemas.openxmlformats.org/officeDocument/2006/relationships/hyperlink" Target="http://www.nami.org/Template.cfm?Section=NAMI_Policy_Platform&amp;Template=/ContentManagement/ContentDisplay.cfm&amp;ContentID=105506" TargetMode="External"/><Relationship Id="rId7" Type="http://schemas.openxmlformats.org/officeDocument/2006/relationships/hyperlink" Target="http://www.nami.org/Template.cfm?Section=NAMI_Policy_Platform&amp;Template=/ContentManagement/ContentDisplay.cfm&amp;ContentID=38250" TargetMode="External"/><Relationship Id="rId2" Type="http://schemas.openxmlformats.org/officeDocument/2006/relationships/hyperlink" Target="http://www2.nami.org/template.cfm?section=NAMI_Policy_Platform" TargetMode="External"/><Relationship Id="rId1" Type="http://schemas.openxmlformats.org/officeDocument/2006/relationships/slideLayout" Target="../slideLayouts/slideLayout6.xml"/><Relationship Id="rId6" Type="http://schemas.openxmlformats.org/officeDocument/2006/relationships/hyperlink" Target="http://www.nami.org/Template.cfm?Section=NAMI_Policy_Platform&amp;Template=/ContentManagement/ContentDisplay.cfm&amp;ContentID=38249" TargetMode="External"/><Relationship Id="rId11" Type="http://schemas.openxmlformats.org/officeDocument/2006/relationships/hyperlink" Target="http://www.nami.org/Template.cfm?Section=NAMI_Policy_Platform&amp;Template=/ContentManagement/ContentDisplay.cfm&amp;ContentID=41302" TargetMode="External"/><Relationship Id="rId5" Type="http://schemas.openxmlformats.org/officeDocument/2006/relationships/hyperlink" Target="http://www.nami.org/Template.cfm?Section=NAMI_Policy_Platform&amp;Template=/ContentManagement/ContentDisplay.cfm&amp;ContentID=105514" TargetMode="External"/><Relationship Id="rId10" Type="http://schemas.openxmlformats.org/officeDocument/2006/relationships/hyperlink" Target="http://www.nami.org/Template.cfm?Section=NAMI_Policy_Platform&amp;Template=/ContentManagement/ContentDisplay.cfm&amp;ContentID=38253" TargetMode="External"/><Relationship Id="rId4" Type="http://schemas.openxmlformats.org/officeDocument/2006/relationships/hyperlink" Target="http://www.nami.org/Template.cfm?Section=NAMI_Policy_Platform&amp;Template=/ContentManagement/ContentDisplay.cfm&amp;ContentID=105518" TargetMode="External"/><Relationship Id="rId9" Type="http://schemas.openxmlformats.org/officeDocument/2006/relationships/hyperlink" Target="http://www.nami.org/Template.cfm?Section=NAMI_Policy_Platform&amp;Template=/ContentManagement/ContentDisplay.cfm&amp;ContentID=3825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namimd.org/uploaded_files/333/NAMI_MD_Public_Policy_Platform_2015_FINAL_.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namimd.org/uploaded_files/355/NAMI_Maryland_2015_Public_Policy_Priorities_FINAL_1.26.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2301" y="2895600"/>
            <a:ext cx="8686800" cy="320087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1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ndara" panose="020E0502030303020204" pitchFamily="34" charset="0"/>
            </a:endParaRPr>
          </a:p>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ndara" panose="020E0502030303020204" pitchFamily="34" charset="0"/>
              </a:rPr>
              <a:t>POLICY AND ADVOCACY:</a:t>
            </a:r>
          </a:p>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ndara" panose="020E0502030303020204" pitchFamily="34" charset="0"/>
              </a:rPr>
              <a:t>Removing Barriers &amp; Improving Access</a:t>
            </a:r>
          </a:p>
          <a:p>
            <a:pPr algn="ctr"/>
            <a:r>
              <a:rPr lang="en-US" sz="2800" b="1" dirty="0" smtClean="0">
                <a:latin typeface="Candara" panose="020E0502030303020204" pitchFamily="34" charset="0"/>
              </a:rPr>
              <a:t>Jess Honke, MSW</a:t>
            </a:r>
          </a:p>
          <a:p>
            <a:pPr algn="ctr"/>
            <a:r>
              <a:rPr lang="en-US" sz="2800" b="1" dirty="0" smtClean="0">
                <a:latin typeface="Candara" panose="020E0502030303020204" pitchFamily="34" charset="0"/>
              </a:rPr>
              <a:t>  Policy &amp; Advocacy Director</a:t>
            </a:r>
          </a:p>
          <a:p>
            <a:pPr algn="ctr"/>
            <a:r>
              <a:rPr lang="en-US" sz="2800" b="1" dirty="0" smtClean="0">
                <a:latin typeface="Candara" panose="020E0502030303020204" pitchFamily="34" charset="0"/>
              </a:rPr>
              <a:t>NAMI Maryland</a:t>
            </a:r>
          </a:p>
          <a:p>
            <a:pPr algn="ctr"/>
            <a:r>
              <a:rPr lang="en-US" sz="2800" b="1" dirty="0" smtClean="0">
                <a:latin typeface="Candara" panose="020E0502030303020204" pitchFamily="34" charset="0"/>
              </a:rPr>
              <a:t>October </a:t>
            </a:r>
            <a:r>
              <a:rPr lang="en-US" sz="2800" b="1" dirty="0" smtClean="0">
                <a:latin typeface="Candara" panose="020E0502030303020204" pitchFamily="34" charset="0"/>
              </a:rPr>
              <a:t>15</a:t>
            </a:r>
            <a:r>
              <a:rPr lang="en-US" sz="2800" b="1" smtClean="0">
                <a:latin typeface="Candara" panose="020E0502030303020204" pitchFamily="34" charset="0"/>
              </a:rPr>
              <a:t>, 2016</a:t>
            </a:r>
            <a:endParaRPr lang="en-US" sz="2800" b="1" dirty="0">
              <a:latin typeface="Candara" panose="020E0502030303020204" pitchFamily="34" charset="0"/>
            </a:endParaRPr>
          </a:p>
        </p:txBody>
      </p:sp>
      <p:pic>
        <p:nvPicPr>
          <p:cNvPr id="1027" name="Picture 3" descr="\\NAMIMDSERVER\Share\SHARED (nami)\PHOTOS\LOGOS, IMAGES &amp; MISC\NAMI Identity Logos\NAMI Maryland\New_NAMI_MD_logo_color resiz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958" y="1600200"/>
            <a:ext cx="73914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088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057" y="762000"/>
            <a:ext cx="8686800" cy="4647426"/>
          </a:xfrm>
          <a:prstGeom prst="rect">
            <a:avLst/>
          </a:prstGeom>
          <a:noFill/>
        </p:spPr>
        <p:txBody>
          <a:bodyPr wrap="square" rtlCol="0">
            <a:spAutoFit/>
          </a:bodyPr>
          <a:lstStyle/>
          <a:p>
            <a:endParaRPr lang="en-US" b="1" dirty="0" smtClean="0"/>
          </a:p>
          <a:p>
            <a:endParaRPr lang="en-US" b="1" dirty="0"/>
          </a:p>
          <a:p>
            <a:r>
              <a:rPr lang="en-US" b="1" dirty="0" smtClean="0"/>
              <a:t>Advocate </a:t>
            </a:r>
            <a:r>
              <a:rPr lang="en-US" b="1" dirty="0"/>
              <a:t>for the implementation of health care reform </a:t>
            </a:r>
            <a:endParaRPr lang="en-US" b="1" dirty="0" smtClean="0"/>
          </a:p>
          <a:p>
            <a:r>
              <a:rPr lang="en-US" b="1" dirty="0" smtClean="0"/>
              <a:t>in </a:t>
            </a:r>
            <a:r>
              <a:rPr lang="en-US" b="1" dirty="0"/>
              <a:t>Maryland to </a:t>
            </a:r>
            <a:r>
              <a:rPr lang="en-US" b="1" dirty="0" smtClean="0"/>
              <a:t>ensure full access </a:t>
            </a:r>
            <a:r>
              <a:rPr lang="en-US" b="1" dirty="0"/>
              <a:t>to behavioral health services.</a:t>
            </a:r>
            <a:r>
              <a:rPr lang="en-US" dirty="0"/>
              <a:t> </a:t>
            </a:r>
            <a:endParaRPr lang="en-US" dirty="0" smtClean="0"/>
          </a:p>
          <a:p>
            <a:endParaRPr lang="en-US" sz="800" b="1" dirty="0"/>
          </a:p>
          <a:p>
            <a:r>
              <a:rPr lang="en-US" b="1" dirty="0" smtClean="0"/>
              <a:t>We </a:t>
            </a:r>
            <a:r>
              <a:rPr lang="en-US" b="1" dirty="0"/>
              <a:t>support</a:t>
            </a:r>
            <a:r>
              <a:rPr lang="en-US" b="1" dirty="0" smtClean="0"/>
              <a:t>:</a:t>
            </a:r>
          </a:p>
          <a:p>
            <a:endParaRPr lang="en-US" sz="800" dirty="0"/>
          </a:p>
          <a:p>
            <a:pPr marL="285750" lvl="0" indent="-285750">
              <a:buFont typeface="Arial" panose="020B0604020202020204" pitchFamily="34" charset="0"/>
              <a:buChar char="•"/>
            </a:pPr>
            <a:r>
              <a:rPr lang="en-US" dirty="0"/>
              <a:t>Full implementation of the Affordable Care Act, including efforts to enroll all eligible people with mental health concerns in Medicaid or health benefit exchange qualified plans.</a:t>
            </a:r>
          </a:p>
          <a:p>
            <a:pPr marL="285750" lvl="0" indent="-285750">
              <a:buFont typeface="Arial" panose="020B0604020202020204" pitchFamily="34" charset="0"/>
              <a:buChar char="•"/>
            </a:pPr>
            <a:r>
              <a:rPr lang="en-US" dirty="0"/>
              <a:t>Full compliance of all health insurance marketplace plans with federal and state parity requirements for mental health and substance use conditions. </a:t>
            </a:r>
          </a:p>
          <a:p>
            <a:pPr marL="285750" lvl="0" indent="-285750">
              <a:buFont typeface="Arial" panose="020B0604020202020204" pitchFamily="34" charset="0"/>
              <a:buChar char="•"/>
            </a:pPr>
            <a:r>
              <a:rPr lang="en-US" dirty="0"/>
              <a:t>Flexible and timely access to a comprehensive array of mental health medications in all Medicaid, private and public health plans and community mental health programs. </a:t>
            </a:r>
          </a:p>
          <a:p>
            <a:pPr marL="285750" lvl="0" indent="-285750">
              <a:buFont typeface="Arial" panose="020B0604020202020204" pitchFamily="34" charset="0"/>
              <a:buChar char="•"/>
            </a:pPr>
            <a:r>
              <a:rPr lang="en-US" dirty="0"/>
              <a:t>Medication formulary decisions based on medical evidence.</a:t>
            </a:r>
          </a:p>
          <a:p>
            <a:pPr marL="285750" lvl="0" indent="-285750">
              <a:buFont typeface="Arial" panose="020B0604020202020204" pitchFamily="34" charset="0"/>
              <a:buChar char="•"/>
            </a:pPr>
            <a:r>
              <a:rPr lang="en-US" dirty="0"/>
              <a:t>Adequate provider and hospital networks, including specialty providers, accessible to all Marylanders.  </a:t>
            </a:r>
          </a:p>
        </p:txBody>
      </p:sp>
      <p:sp>
        <p:nvSpPr>
          <p:cNvPr id="4" name="Title 1"/>
          <p:cNvSpPr txBox="1">
            <a:spLocks/>
          </p:cNvSpPr>
          <p:nvPr/>
        </p:nvSpPr>
        <p:spPr>
          <a:xfrm>
            <a:off x="2438400" y="381000"/>
            <a:ext cx="6553200"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600" b="1" dirty="0" smtClean="0">
                <a:solidFill>
                  <a:schemeClr val="tx1"/>
                </a:solidFill>
              </a:rPr>
              <a:t>2015 Public Policy Priorities</a:t>
            </a:r>
            <a:br>
              <a:rPr lang="en-US" sz="3600" b="1" dirty="0" smtClean="0">
                <a:solidFill>
                  <a:schemeClr val="tx1"/>
                </a:solidFill>
              </a:rPr>
            </a:br>
            <a:r>
              <a:rPr lang="en-US" sz="3600" b="1" dirty="0" smtClean="0">
                <a:solidFill>
                  <a:schemeClr val="tx1"/>
                </a:solidFill>
              </a:rPr>
              <a:t>3 TO 4 a Year</a:t>
            </a:r>
            <a:r>
              <a:rPr lang="en-US" sz="3600" dirty="0" smtClean="0">
                <a:solidFill>
                  <a:schemeClr val="tx1"/>
                </a:solidFill>
              </a:rPr>
              <a:t/>
            </a:r>
            <a:br>
              <a:rPr lang="en-US" sz="3600" dirty="0" smtClean="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val="494998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828" y="838200"/>
            <a:ext cx="8697686" cy="3262432"/>
          </a:xfrm>
          <a:prstGeom prst="rect">
            <a:avLst/>
          </a:prstGeom>
          <a:noFill/>
        </p:spPr>
        <p:txBody>
          <a:bodyPr wrap="square" rtlCol="0">
            <a:spAutoFit/>
          </a:bodyPr>
          <a:lstStyle/>
          <a:p>
            <a:endParaRPr lang="en-US" b="1" dirty="0" smtClean="0"/>
          </a:p>
          <a:p>
            <a:endParaRPr lang="en-US" b="1" dirty="0"/>
          </a:p>
          <a:p>
            <a:endParaRPr lang="en-US" b="1" dirty="0" smtClean="0"/>
          </a:p>
          <a:p>
            <a:r>
              <a:rPr lang="en-US" b="1" dirty="0" smtClean="0"/>
              <a:t>Advocate </a:t>
            </a:r>
            <a:r>
              <a:rPr lang="en-US" b="1" dirty="0"/>
              <a:t>for Criminal Justice Initiatives that promote strategies and programs for appropriate intervention by law enforcement, corrections, and parole and probation, as well as discharge planning for successful reentry to the community. We support</a:t>
            </a:r>
            <a:r>
              <a:rPr lang="en-US" b="1" dirty="0" smtClean="0"/>
              <a:t>:</a:t>
            </a:r>
          </a:p>
          <a:p>
            <a:endParaRPr lang="en-US" sz="800" dirty="0"/>
          </a:p>
          <a:p>
            <a:pPr marL="285750" lvl="0" indent="-285750">
              <a:buFont typeface="Arial" panose="020B0604020202020204" pitchFamily="34" charset="0"/>
              <a:buChar char="•"/>
            </a:pPr>
            <a:r>
              <a:rPr lang="en-US" dirty="0"/>
              <a:t>Establishment and funding of a Maryland Technical Assistance Center that will facilitate and grow the development of crisis intervention team (CIT) programs in every jurisdiction across Maryland. </a:t>
            </a:r>
          </a:p>
          <a:p>
            <a:pPr marL="285750" indent="-285750">
              <a:buFont typeface="Arial" panose="020B0604020202020204" pitchFamily="34" charset="0"/>
              <a:buChar char="•"/>
            </a:pPr>
            <a:r>
              <a:rPr lang="en-US" dirty="0"/>
              <a:t>Adherence to best practice standards for police </a:t>
            </a:r>
            <a:r>
              <a:rPr lang="en-US" dirty="0" smtClean="0"/>
              <a:t>and other </a:t>
            </a:r>
            <a:r>
              <a:rPr lang="en-US" dirty="0"/>
              <a:t>first responders and corrections’ response to </a:t>
            </a:r>
            <a:r>
              <a:rPr lang="en-US" dirty="0" smtClean="0"/>
              <a:t>those </a:t>
            </a:r>
            <a:r>
              <a:rPr lang="en-US" dirty="0"/>
              <a:t>experiencing mental illness and their families.</a:t>
            </a:r>
          </a:p>
        </p:txBody>
      </p:sp>
      <p:sp>
        <p:nvSpPr>
          <p:cNvPr id="4" name="Title 1"/>
          <p:cNvSpPr txBox="1">
            <a:spLocks/>
          </p:cNvSpPr>
          <p:nvPr/>
        </p:nvSpPr>
        <p:spPr>
          <a:xfrm>
            <a:off x="2286000" y="381000"/>
            <a:ext cx="6553200" cy="12525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600" b="1" smtClean="0">
                <a:solidFill>
                  <a:schemeClr val="tx1"/>
                </a:solidFill>
              </a:rPr>
              <a:t>2015 Public Policy Priorities</a:t>
            </a:r>
            <a:br>
              <a:rPr lang="en-US" sz="3600" b="1" smtClean="0">
                <a:solidFill>
                  <a:schemeClr val="tx1"/>
                </a:solidFill>
              </a:rPr>
            </a:br>
            <a:r>
              <a:rPr lang="en-US" sz="3600" b="1" smtClean="0">
                <a:solidFill>
                  <a:schemeClr val="tx1"/>
                </a:solidFill>
              </a:rPr>
              <a:t>3 TO 4 a Year</a:t>
            </a:r>
            <a:r>
              <a:rPr lang="en-US" sz="3600" smtClean="0">
                <a:solidFill>
                  <a:schemeClr val="tx1"/>
                </a:solidFill>
              </a:rPr>
              <a:t/>
            </a:r>
            <a:br>
              <a:rPr lang="en-US" sz="3600" smtClean="0">
                <a:solidFill>
                  <a:schemeClr val="tx1"/>
                </a:solidFill>
              </a:rPr>
            </a:br>
            <a:endParaRPr lang="en-US" sz="3600" dirty="0">
              <a:solidFill>
                <a:schemeClr val="tx1"/>
              </a:solidFill>
            </a:endParaRPr>
          </a:p>
        </p:txBody>
      </p:sp>
      <p:pic>
        <p:nvPicPr>
          <p:cNvPr id="5122" name="Picture 2" descr="C:\Users\jhonke\AppData\Local\Microsoft\Windows\Temporary Internet Files\Content.IE5\K1EI6AEH\596px-Scale_of_justice_2_new[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038600"/>
            <a:ext cx="2634085"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664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0" y="21771"/>
            <a:ext cx="3581400" cy="1252537"/>
          </a:xfrm>
        </p:spPr>
        <p:txBody>
          <a:bodyPr>
            <a:normAutofit/>
          </a:bodyPr>
          <a:lstStyle/>
          <a:p>
            <a:pPr algn="r"/>
            <a:r>
              <a:rPr lang="en-US" sz="2800" b="1" dirty="0" smtClean="0">
                <a:solidFill>
                  <a:schemeClr val="tx1"/>
                </a:solidFill>
              </a:rPr>
              <a:t>Access</a:t>
            </a:r>
            <a:br>
              <a:rPr lang="en-US" sz="2800" b="1" dirty="0" smtClean="0">
                <a:solidFill>
                  <a:schemeClr val="tx1"/>
                </a:solidFill>
              </a:rPr>
            </a:br>
            <a:r>
              <a:rPr lang="en-US" sz="2800" b="1" dirty="0" smtClean="0">
                <a:solidFill>
                  <a:schemeClr val="tx1"/>
                </a:solidFill>
              </a:rPr>
              <a:t>Public Health System</a:t>
            </a:r>
            <a:endParaRPr lang="en-US" sz="2800" b="1" dirty="0">
              <a:solidFill>
                <a:schemeClr val="tx1"/>
              </a:solidFill>
            </a:endParaRPr>
          </a:p>
        </p:txBody>
      </p:sp>
      <p:sp>
        <p:nvSpPr>
          <p:cNvPr id="4" name="TextBox 3"/>
          <p:cNvSpPr txBox="1"/>
          <p:nvPr/>
        </p:nvSpPr>
        <p:spPr>
          <a:xfrm>
            <a:off x="195942" y="1600200"/>
            <a:ext cx="8937171" cy="4247317"/>
          </a:xfrm>
          <a:prstGeom prst="rect">
            <a:avLst/>
          </a:prstGeom>
          <a:noFill/>
        </p:spPr>
        <p:txBody>
          <a:bodyPr wrap="square" rtlCol="0">
            <a:spAutoFit/>
          </a:bodyPr>
          <a:lstStyle/>
          <a:p>
            <a:pPr algn="ctr"/>
            <a:r>
              <a:rPr lang="en-US" b="1" dirty="0" smtClean="0"/>
              <a:t>DHMH - Behavioral Health Administration (Official Integration Began 2015)</a:t>
            </a:r>
          </a:p>
          <a:p>
            <a:pPr algn="ctr"/>
            <a:r>
              <a:rPr lang="en-US" b="1" dirty="0" smtClean="0"/>
              <a:t>Public Mental Health System</a:t>
            </a:r>
          </a:p>
          <a:p>
            <a:pPr algn="ctr"/>
            <a:r>
              <a:rPr lang="en-US" b="1" dirty="0"/>
              <a:t>(</a:t>
            </a:r>
            <a:r>
              <a:rPr lang="en-US" b="1" dirty="0" smtClean="0"/>
              <a:t>Integration of Mental Health Administration and Alcohol and </a:t>
            </a:r>
          </a:p>
          <a:p>
            <a:pPr algn="ctr"/>
            <a:r>
              <a:rPr lang="en-US" b="1" dirty="0" smtClean="0"/>
              <a:t>Drug Abuse Administration)</a:t>
            </a:r>
          </a:p>
          <a:p>
            <a:endParaRPr lang="en-US" dirty="0" smtClean="0"/>
          </a:p>
          <a:p>
            <a:r>
              <a:rPr lang="en-US" dirty="0"/>
              <a:t>An </a:t>
            </a:r>
            <a:r>
              <a:rPr lang="en-US" b="1" dirty="0"/>
              <a:t>Administrative Services Organization (ASO</a:t>
            </a:r>
            <a:r>
              <a:rPr lang="en-US" dirty="0"/>
              <a:t>) created to help DHMH/BHA make the best use of limited resources to serve persons in need of behavioral health assistance</a:t>
            </a:r>
            <a:r>
              <a:rPr lang="en-US" dirty="0" smtClean="0"/>
              <a:t>.</a:t>
            </a:r>
          </a:p>
          <a:p>
            <a:endParaRPr lang="en-US" dirty="0" smtClean="0"/>
          </a:p>
          <a:p>
            <a:r>
              <a:rPr lang="en-US" b="1" dirty="0" err="1" smtClean="0">
                <a:hlinkClick r:id="rId2"/>
              </a:rPr>
              <a:t>ValueOptions</a:t>
            </a:r>
            <a:r>
              <a:rPr lang="en-US" b="1" baseline="30000" dirty="0"/>
              <a:t>®</a:t>
            </a:r>
            <a:r>
              <a:rPr lang="en-US" dirty="0"/>
              <a:t> Maryland </a:t>
            </a:r>
            <a:r>
              <a:rPr lang="en-US" dirty="0" smtClean="0"/>
              <a:t>is: A </a:t>
            </a:r>
            <a:r>
              <a:rPr lang="en-US" dirty="0"/>
              <a:t>partnership between the Department of Health and Mental Hygiene (DHMH)/Behavioral Health Administration (BHA) and </a:t>
            </a:r>
            <a:r>
              <a:rPr lang="en-US" dirty="0" err="1"/>
              <a:t>ValueOptions</a:t>
            </a:r>
            <a:r>
              <a:rPr lang="en-US" baseline="30000" dirty="0"/>
              <a:t>®</a:t>
            </a:r>
            <a:r>
              <a:rPr lang="en-US" dirty="0"/>
              <a:t>, Inc. to improve and advance your behavioral health services</a:t>
            </a:r>
            <a:r>
              <a:rPr lang="en-US" dirty="0" smtClean="0"/>
              <a:t>.</a:t>
            </a:r>
          </a:p>
          <a:p>
            <a:pPr marL="742950" lvl="1" indent="-285750">
              <a:buFont typeface="Arial" panose="020B0604020202020204" pitchFamily="34" charset="0"/>
              <a:buChar char="•"/>
            </a:pPr>
            <a:r>
              <a:rPr lang="en-US" b="1" dirty="0" err="1" smtClean="0">
                <a:hlinkClick r:id="rId3"/>
              </a:rPr>
              <a:t>HealthChoice</a:t>
            </a:r>
            <a:r>
              <a:rPr lang="en-US" dirty="0" smtClean="0"/>
              <a:t>:  Maryland’s </a:t>
            </a:r>
            <a:r>
              <a:rPr lang="en-US" dirty="0"/>
              <a:t>statewide mandatory managed care program. The </a:t>
            </a:r>
            <a:r>
              <a:rPr lang="en-US" dirty="0" err="1"/>
              <a:t>HealthChoice</a:t>
            </a:r>
            <a:r>
              <a:rPr lang="en-US" dirty="0"/>
              <a:t> Program provides health care to most Medicaid participants. Eligible Medicaid participants enroll in a Managed Care Organization (MCO) of their choice and select a primary care provider (PCP) to oversee their medical care</a:t>
            </a:r>
            <a:r>
              <a:rPr lang="en-US" dirty="0" smtClean="0"/>
              <a:t>.</a:t>
            </a:r>
          </a:p>
        </p:txBody>
      </p:sp>
      <p:sp>
        <p:nvSpPr>
          <p:cNvPr id="5" name="Rectangle 2"/>
          <p:cNvSpPr txBox="1">
            <a:spLocks noChangeArrowheads="1"/>
          </p:cNvSpPr>
          <p:nvPr/>
        </p:nvSpPr>
        <p:spPr>
          <a:xfrm>
            <a:off x="457200" y="1219200"/>
            <a:ext cx="8229600" cy="914400"/>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mtClean="0"/>
              <a:t/>
            </a:r>
            <a:br>
              <a:rPr lang="en-US" altLang="en-US" smtClean="0"/>
            </a:br>
            <a:r>
              <a:rPr lang="en-US" altLang="en-US" smtClean="0"/>
              <a:t/>
            </a:r>
            <a:br>
              <a:rPr lang="en-US" altLang="en-US" smtClean="0"/>
            </a:br>
            <a:endParaRPr lang="en-US" altLang="en-US" dirty="0" smtClean="0"/>
          </a:p>
        </p:txBody>
      </p:sp>
      <p:sp>
        <p:nvSpPr>
          <p:cNvPr id="3" name="AutoShape 2" descr="Image result for valueoptions marylan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valueoptions marylan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http://maryland.valueoptions.com/images/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715000"/>
            <a:ext cx="3454836" cy="100584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bha.dhmh.maryland.gov/Style%20Library/Images/MDlogo.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609599"/>
            <a:ext cx="1600200" cy="85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25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305800" cy="4893647"/>
          </a:xfrm>
          <a:prstGeom prst="rect">
            <a:avLst/>
          </a:prstGeom>
        </p:spPr>
        <p:txBody>
          <a:bodyPr wrap="square">
            <a:spAutoFit/>
          </a:bodyPr>
          <a:lstStyle/>
          <a:p>
            <a:pPr lvl="1"/>
            <a:r>
              <a:rPr lang="en-US" sz="3200" b="1" dirty="0" smtClean="0"/>
              <a:t>Financing</a:t>
            </a:r>
            <a:r>
              <a:rPr lang="en-US" dirty="0" smtClean="0"/>
              <a:t> –  Integrated System (Carve out)</a:t>
            </a:r>
          </a:p>
          <a:p>
            <a:pPr lvl="1"/>
            <a:r>
              <a:rPr lang="en-US" dirty="0"/>
              <a:t>	</a:t>
            </a:r>
            <a:r>
              <a:rPr lang="en-US" dirty="0" smtClean="0"/>
              <a:t>Mental Health Fee-for-Services</a:t>
            </a:r>
          </a:p>
          <a:p>
            <a:pPr lvl="1"/>
            <a:r>
              <a:rPr lang="en-US" dirty="0"/>
              <a:t>	</a:t>
            </a:r>
            <a:r>
              <a:rPr lang="en-US" dirty="0" smtClean="0"/>
              <a:t>Addictions: Grant Based</a:t>
            </a:r>
          </a:p>
          <a:p>
            <a:pPr marL="1657350" lvl="3" indent="-285750">
              <a:buFont typeface="Arial" panose="020B0604020202020204" pitchFamily="34" charset="0"/>
              <a:buChar char="•"/>
            </a:pPr>
            <a:r>
              <a:rPr lang="en-US" dirty="0" smtClean="0"/>
              <a:t>All are now fee-for-service</a:t>
            </a:r>
          </a:p>
          <a:p>
            <a:pPr marL="1657350" lvl="3" indent="-285750">
              <a:buFont typeface="Arial" panose="020B0604020202020204" pitchFamily="34" charset="0"/>
              <a:buChar char="•"/>
            </a:pPr>
            <a:r>
              <a:rPr lang="en-US" dirty="0" smtClean="0"/>
              <a:t>Data Collection – </a:t>
            </a:r>
            <a:r>
              <a:rPr lang="en-US" dirty="0" err="1" smtClean="0"/>
              <a:t>OutcomeS</a:t>
            </a:r>
            <a:endParaRPr lang="en-US" dirty="0" smtClean="0"/>
          </a:p>
          <a:p>
            <a:pPr marL="1657350" lvl="3" indent="-285750">
              <a:buFont typeface="Arial" panose="020B0604020202020204" pitchFamily="34" charset="0"/>
              <a:buChar char="•"/>
            </a:pPr>
            <a:r>
              <a:rPr lang="en-US" dirty="0" smtClean="0"/>
              <a:t>Providers: Registering w/ VO and training </a:t>
            </a:r>
          </a:p>
          <a:p>
            <a:pPr marL="1657350" lvl="3" indent="-285750">
              <a:buFont typeface="Arial" panose="020B0604020202020204" pitchFamily="34" charset="0"/>
              <a:buChar char="•"/>
            </a:pPr>
            <a:r>
              <a:rPr lang="en-US" dirty="0" smtClean="0"/>
              <a:t>Check Eligibility</a:t>
            </a:r>
          </a:p>
          <a:p>
            <a:pPr marL="1657350" lvl="3" indent="-285750">
              <a:buFont typeface="Arial" panose="020B0604020202020204" pitchFamily="34" charset="0"/>
              <a:buChar char="•"/>
            </a:pPr>
            <a:r>
              <a:rPr lang="en-US" dirty="0" smtClean="0"/>
              <a:t>Authorizations</a:t>
            </a:r>
          </a:p>
          <a:p>
            <a:pPr marL="1657350" lvl="3" indent="-285750">
              <a:buFont typeface="Arial" panose="020B0604020202020204" pitchFamily="34" charset="0"/>
              <a:buChar char="•"/>
            </a:pPr>
            <a:r>
              <a:rPr lang="en-US" dirty="0" smtClean="0"/>
              <a:t>Claims for reimbursement (new system for addictions</a:t>
            </a:r>
            <a:endParaRPr lang="en-US" dirty="0"/>
          </a:p>
          <a:p>
            <a:pPr marL="1657350" lvl="3" indent="-285750">
              <a:buFont typeface="Arial" panose="020B0604020202020204" pitchFamily="34" charset="0"/>
              <a:buChar char="•"/>
            </a:pPr>
            <a:r>
              <a:rPr lang="en-US" dirty="0" smtClean="0"/>
              <a:t>Regulatory </a:t>
            </a:r>
            <a:r>
              <a:rPr lang="en-US" dirty="0"/>
              <a:t>reform that requires treatment providers be accredited by a State-approved accrediting </a:t>
            </a:r>
            <a:r>
              <a:rPr lang="en-US" dirty="0" smtClean="0"/>
              <a:t>entity</a:t>
            </a:r>
            <a:endParaRPr lang="en-US" dirty="0"/>
          </a:p>
          <a:p>
            <a:pPr lvl="1"/>
            <a:r>
              <a:rPr lang="en-US" sz="2800" b="1" dirty="0" err="1">
                <a:hlinkClick r:id="rId2"/>
              </a:rPr>
              <a:t>ValueOptions</a:t>
            </a:r>
            <a:r>
              <a:rPr lang="en-US" sz="2800" b="1" baseline="30000" dirty="0"/>
              <a:t>® </a:t>
            </a:r>
            <a:endParaRPr lang="en-US" sz="2800" b="1" baseline="30000" dirty="0" smtClean="0"/>
          </a:p>
          <a:p>
            <a:pPr lvl="1"/>
            <a:r>
              <a:rPr lang="en-US" dirty="0" smtClean="0"/>
              <a:t>Working to implement an interactive </a:t>
            </a:r>
            <a:r>
              <a:rPr lang="en-US" dirty="0"/>
              <a:t>case management </a:t>
            </a:r>
            <a:r>
              <a:rPr lang="en-US" dirty="0" smtClean="0"/>
              <a:t>system </a:t>
            </a:r>
          </a:p>
          <a:p>
            <a:pPr lvl="1"/>
            <a:r>
              <a:rPr lang="en-US" dirty="0" smtClean="0"/>
              <a:t>System for MCO/Physician consults</a:t>
            </a:r>
          </a:p>
          <a:p>
            <a:pPr lvl="1"/>
            <a:r>
              <a:rPr lang="en-US" dirty="0"/>
              <a:t>N</a:t>
            </a:r>
            <a:r>
              <a:rPr lang="en-US" dirty="0" smtClean="0"/>
              <a:t>ew </a:t>
            </a:r>
            <a:r>
              <a:rPr lang="en-US" dirty="0"/>
              <a:t>C</a:t>
            </a:r>
            <a:r>
              <a:rPr lang="en-US" dirty="0" smtClean="0"/>
              <a:t>oordination </a:t>
            </a:r>
            <a:r>
              <a:rPr lang="en-US" dirty="0"/>
              <a:t>of </a:t>
            </a:r>
            <a:r>
              <a:rPr lang="en-US" dirty="0" smtClean="0"/>
              <a:t>Care protocols (</a:t>
            </a:r>
            <a:r>
              <a:rPr lang="en-US" dirty="0"/>
              <a:t>(information sharing)</a:t>
            </a:r>
          </a:p>
          <a:p>
            <a:pPr lvl="1"/>
            <a:endParaRPr lang="en-US" dirty="0"/>
          </a:p>
        </p:txBody>
      </p:sp>
      <p:sp>
        <p:nvSpPr>
          <p:cNvPr id="3" name="Title 1"/>
          <p:cNvSpPr txBox="1">
            <a:spLocks/>
          </p:cNvSpPr>
          <p:nvPr/>
        </p:nvSpPr>
        <p:spPr>
          <a:xfrm>
            <a:off x="6172200" y="-33337"/>
            <a:ext cx="23622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800" b="1" dirty="0" smtClean="0">
                <a:solidFill>
                  <a:schemeClr val="tx1"/>
                </a:solidFill>
              </a:rPr>
              <a:t>Access Issues</a:t>
            </a:r>
            <a:endParaRPr lang="en-US" sz="2800" b="1" dirty="0">
              <a:solidFill>
                <a:schemeClr val="tx1"/>
              </a:solidFill>
            </a:endParaRPr>
          </a:p>
        </p:txBody>
      </p:sp>
    </p:spTree>
    <p:extLst>
      <p:ext uri="{BB962C8B-B14F-4D97-AF65-F5344CB8AC3E}">
        <p14:creationId xmlns:p14="http://schemas.microsoft.com/office/powerpoint/2010/main" val="2797581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48200" y="-152400"/>
            <a:ext cx="4191000" cy="1252538"/>
          </a:xfrm>
        </p:spPr>
        <p:txBody>
          <a:bodyPr>
            <a:normAutofit fontScale="90000"/>
          </a:bodyPr>
          <a:lstStyle/>
          <a:p>
            <a:r>
              <a:rPr lang="en-US" b="1" dirty="0" smtClean="0">
                <a:solidFill>
                  <a:schemeClr val="tx1"/>
                </a:solidFill>
              </a:rPr>
              <a:t>Increasing Access</a:t>
            </a:r>
            <a:endParaRPr lang="en-US" b="1" dirty="0">
              <a:solidFill>
                <a:schemeClr val="tx1"/>
              </a:solidFill>
            </a:endParaRPr>
          </a:p>
        </p:txBody>
      </p:sp>
      <p:sp>
        <p:nvSpPr>
          <p:cNvPr id="4" name="Rectangle 3"/>
          <p:cNvSpPr/>
          <p:nvPr/>
        </p:nvSpPr>
        <p:spPr>
          <a:xfrm>
            <a:off x="217714" y="1041023"/>
            <a:ext cx="8773885" cy="5847755"/>
          </a:xfrm>
          <a:prstGeom prst="rect">
            <a:avLst/>
          </a:prstGeom>
        </p:spPr>
        <p:txBody>
          <a:bodyPr wrap="square">
            <a:spAutoFit/>
          </a:bodyPr>
          <a:lstStyle/>
          <a:p>
            <a:r>
              <a:rPr lang="en-US" sz="2000" b="1" dirty="0" smtClean="0"/>
              <a:t>Long-term Sustainable Investment </a:t>
            </a:r>
          </a:p>
          <a:p>
            <a:r>
              <a:rPr lang="en-US" sz="2000" b="1" dirty="0" smtClean="0"/>
              <a:t>(Flat or decreased funding)</a:t>
            </a:r>
          </a:p>
          <a:p>
            <a:pPr fontAlgn="base"/>
            <a:r>
              <a:rPr lang="en-US" sz="1600" dirty="0" smtClean="0"/>
              <a:t>The </a:t>
            </a:r>
            <a:r>
              <a:rPr lang="en-US" sz="1600" dirty="0"/>
              <a:t>General Assembly </a:t>
            </a:r>
            <a:r>
              <a:rPr lang="en-US" sz="1600" dirty="0" smtClean="0"/>
              <a:t>and Governor restored funding </a:t>
            </a:r>
            <a:r>
              <a:rPr lang="en-US" sz="1600" dirty="0"/>
              <a:t>to the </a:t>
            </a:r>
            <a:r>
              <a:rPr lang="en-US" sz="1600" b="1" dirty="0">
                <a:solidFill>
                  <a:srgbClr val="FF0000"/>
                </a:solidFill>
              </a:rPr>
              <a:t>community mental health provider </a:t>
            </a:r>
            <a:r>
              <a:rPr lang="en-US" sz="1600" b="1" dirty="0" smtClean="0">
                <a:solidFill>
                  <a:srgbClr val="FF0000"/>
                </a:solidFill>
              </a:rPr>
              <a:t>rates (2%)</a:t>
            </a:r>
            <a:r>
              <a:rPr lang="en-US" sz="1600" dirty="0" smtClean="0"/>
              <a:t>  </a:t>
            </a:r>
            <a:r>
              <a:rPr lang="en-US" sz="1600" dirty="0"/>
              <a:t>that </a:t>
            </a:r>
            <a:r>
              <a:rPr lang="en-US" sz="1600" dirty="0" smtClean="0"/>
              <a:t>had been cut </a:t>
            </a:r>
            <a:r>
              <a:rPr lang="en-US" sz="1600" dirty="0"/>
              <a:t>from the Governor's FY16 Behavioral Health Budget. </a:t>
            </a:r>
            <a:r>
              <a:rPr lang="en-US" sz="1600" dirty="0" smtClean="0"/>
              <a:t>They </a:t>
            </a:r>
            <a:r>
              <a:rPr lang="en-US" sz="1600" dirty="0"/>
              <a:t>also approved </a:t>
            </a:r>
            <a:r>
              <a:rPr lang="en-US" sz="1600" b="1" dirty="0">
                <a:solidFill>
                  <a:srgbClr val="FF0000"/>
                </a:solidFill>
              </a:rPr>
              <a:t>$2 million to expand substance use disorder treatment</a:t>
            </a:r>
            <a:r>
              <a:rPr lang="en-US" sz="1600" dirty="0"/>
              <a:t> targeted at individuals with heroin addiction. </a:t>
            </a:r>
            <a:endParaRPr lang="en-US" sz="800" dirty="0"/>
          </a:p>
          <a:p>
            <a:pPr algn="ctr" fontAlgn="base"/>
            <a:r>
              <a:rPr lang="en-US" sz="2000" b="1" dirty="0">
                <a:solidFill>
                  <a:srgbClr val="7030A0"/>
                </a:solidFill>
              </a:rPr>
              <a:t>Your voice is needed to send the message that a sustained system of care that is effective and efficient must be appropriately funded</a:t>
            </a:r>
            <a:r>
              <a:rPr lang="en-US" sz="2000" b="1" dirty="0" smtClean="0">
                <a:solidFill>
                  <a:srgbClr val="7030A0"/>
                </a:solidFill>
              </a:rPr>
              <a:t>.</a:t>
            </a:r>
          </a:p>
          <a:p>
            <a:pPr algn="ctr" fontAlgn="base"/>
            <a:endParaRPr lang="en-US" sz="800" b="1" dirty="0" smtClean="0">
              <a:solidFill>
                <a:srgbClr val="0070C0"/>
              </a:solidFill>
            </a:endParaRPr>
          </a:p>
          <a:p>
            <a:pPr fontAlgn="base"/>
            <a:r>
              <a:rPr lang="en-US" sz="1600" dirty="0" smtClean="0"/>
              <a:t>The Behavioral Health Workforce  </a:t>
            </a:r>
            <a:r>
              <a:rPr lang="en-US" sz="1600" dirty="0"/>
              <a:t>has had a history of low payments, with no real investment in the </a:t>
            </a:r>
            <a:r>
              <a:rPr lang="en-US" sz="2000" b="1" dirty="0">
                <a:solidFill>
                  <a:srgbClr val="FF0000"/>
                </a:solidFill>
              </a:rPr>
              <a:t>sustainability</a:t>
            </a:r>
            <a:r>
              <a:rPr lang="en-US" sz="1600" dirty="0"/>
              <a:t> of the programs and services they provide to some of Maryland's most vulnerable citizens. The </a:t>
            </a:r>
            <a:r>
              <a:rPr lang="en-US" sz="2000" b="1" dirty="0">
                <a:solidFill>
                  <a:schemeClr val="accent3">
                    <a:lumMod val="75000"/>
                  </a:schemeClr>
                </a:solidFill>
              </a:rPr>
              <a:t>stigma</a:t>
            </a:r>
            <a:r>
              <a:rPr lang="en-US" sz="1600" dirty="0">
                <a:solidFill>
                  <a:schemeClr val="accent3">
                    <a:lumMod val="75000"/>
                  </a:schemeClr>
                </a:solidFill>
              </a:rPr>
              <a:t> </a:t>
            </a:r>
            <a:r>
              <a:rPr lang="en-US" sz="1600" dirty="0"/>
              <a:t>associated with mental illness continues to be a </a:t>
            </a:r>
            <a:r>
              <a:rPr lang="en-US" sz="2000" b="1" dirty="0">
                <a:solidFill>
                  <a:schemeClr val="bg2">
                    <a:lumMod val="50000"/>
                  </a:schemeClr>
                </a:solidFill>
              </a:rPr>
              <a:t>barrier to equal funding and treatment </a:t>
            </a:r>
            <a:r>
              <a:rPr lang="en-US" sz="1600" dirty="0"/>
              <a:t>among other important sectors of health care. </a:t>
            </a:r>
          </a:p>
          <a:p>
            <a:pPr algn="ctr" fontAlgn="base"/>
            <a:endParaRPr lang="en-US" sz="800" b="1" dirty="0" smtClean="0">
              <a:solidFill>
                <a:schemeClr val="accent3">
                  <a:lumMod val="75000"/>
                </a:schemeClr>
              </a:solidFill>
            </a:endParaRPr>
          </a:p>
          <a:p>
            <a:pPr algn="ctr" fontAlgn="base"/>
            <a:r>
              <a:rPr lang="en-US" sz="1600" b="1" dirty="0" smtClean="0"/>
              <a:t>To </a:t>
            </a:r>
            <a:r>
              <a:rPr lang="en-US" sz="1600" b="1" dirty="0"/>
              <a:t>ensure funding and sustainability for the future, the </a:t>
            </a:r>
            <a:r>
              <a:rPr lang="en-US" sz="2000" b="1" dirty="0">
                <a:solidFill>
                  <a:srgbClr val="FF0000"/>
                </a:solidFill>
              </a:rPr>
              <a:t>statute</a:t>
            </a:r>
            <a:r>
              <a:rPr lang="en-US" sz="1600" b="1" dirty="0">
                <a:solidFill>
                  <a:srgbClr val="FF0000"/>
                </a:solidFill>
              </a:rPr>
              <a:t> </a:t>
            </a:r>
            <a:r>
              <a:rPr lang="en-US" sz="1600" b="1" dirty="0"/>
              <a:t>must reflect </a:t>
            </a:r>
            <a:r>
              <a:rPr lang="en-US" sz="2000" b="1" dirty="0">
                <a:solidFill>
                  <a:schemeClr val="tx2"/>
                </a:solidFill>
              </a:rPr>
              <a:t>a 3% rate increase for the next five years</a:t>
            </a:r>
            <a:r>
              <a:rPr lang="en-US" sz="1600" b="1" dirty="0" smtClean="0"/>
              <a:t>. </a:t>
            </a:r>
            <a:r>
              <a:rPr lang="en-US" b="1" dirty="0" smtClean="0"/>
              <a:t>Without it we will:</a:t>
            </a:r>
            <a:r>
              <a:rPr lang="en-US" b="1" dirty="0"/>
              <a:t> </a:t>
            </a:r>
          </a:p>
          <a:p>
            <a:pPr marL="742950" lvl="1" indent="-285750" fontAlgn="base">
              <a:buFont typeface="Arial" panose="020B0604020202020204" pitchFamily="34" charset="0"/>
              <a:buChar char="•"/>
            </a:pPr>
            <a:r>
              <a:rPr lang="en-US" b="1" dirty="0"/>
              <a:t>L</a:t>
            </a:r>
            <a:r>
              <a:rPr lang="en-US" b="1" dirty="0" smtClean="0"/>
              <a:t>ose </a:t>
            </a:r>
            <a:r>
              <a:rPr lang="en-US" b="1" dirty="0"/>
              <a:t>Maryland's well-trained, well-qualified mental health workforce, </a:t>
            </a:r>
            <a:r>
              <a:rPr lang="en-US" b="1" dirty="0" smtClean="0"/>
              <a:t>who deliver</a:t>
            </a:r>
            <a:r>
              <a:rPr lang="en-US" b="1" dirty="0"/>
              <a:t> essential services to individuals with mental illness and their </a:t>
            </a:r>
            <a:r>
              <a:rPr lang="en-US" b="1" dirty="0" smtClean="0"/>
              <a:t>families.</a:t>
            </a:r>
          </a:p>
          <a:p>
            <a:pPr marL="742950" lvl="1" indent="-285750" fontAlgn="base">
              <a:buFont typeface="Arial" panose="020B0604020202020204" pitchFamily="34" charset="0"/>
              <a:buChar char="•"/>
            </a:pPr>
            <a:r>
              <a:rPr lang="en-US" b="1" dirty="0" smtClean="0"/>
              <a:t>Patient </a:t>
            </a:r>
            <a:r>
              <a:rPr lang="en-US" b="1" dirty="0"/>
              <a:t>wait times will </a:t>
            </a:r>
            <a:r>
              <a:rPr lang="en-US" b="1" dirty="0" smtClean="0"/>
              <a:t>increase</a:t>
            </a:r>
          </a:p>
          <a:p>
            <a:pPr marL="742950" lvl="1" indent="-285750" fontAlgn="base">
              <a:buFont typeface="Arial" panose="020B0604020202020204" pitchFamily="34" charset="0"/>
              <a:buChar char="•"/>
            </a:pPr>
            <a:r>
              <a:rPr lang="en-US" b="1" dirty="0" smtClean="0"/>
              <a:t>Access </a:t>
            </a:r>
            <a:r>
              <a:rPr lang="en-US" b="1" dirty="0"/>
              <a:t>to timely and effective services that help people live well in the community will be reduced</a:t>
            </a:r>
            <a:r>
              <a:rPr lang="en-US" b="1" dirty="0" smtClean="0"/>
              <a:t>.</a:t>
            </a:r>
            <a:endParaRPr lang="en-US" b="1" dirty="0"/>
          </a:p>
        </p:txBody>
      </p:sp>
    </p:spTree>
    <p:extLst>
      <p:ext uri="{BB962C8B-B14F-4D97-AF65-F5344CB8AC3E}">
        <p14:creationId xmlns:p14="http://schemas.microsoft.com/office/powerpoint/2010/main" val="340368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a:xfrm>
            <a:off x="0" y="914400"/>
            <a:ext cx="5442857" cy="1152525"/>
          </a:xfrm>
        </p:spPr>
        <p:txBody>
          <a:bodyPr>
            <a:noAutofit/>
          </a:bodyPr>
          <a:lstStyle/>
          <a:p>
            <a:pPr algn="l"/>
            <a:r>
              <a:rPr lang="en-US" sz="2000" dirty="0" smtClean="0">
                <a:solidFill>
                  <a:schemeClr val="tx1"/>
                </a:solidFill>
              </a:rPr>
              <a:t/>
            </a:r>
            <a:br>
              <a:rPr lang="en-US" sz="2000" dirty="0" smtClean="0">
                <a:solidFill>
                  <a:schemeClr val="tx1"/>
                </a:solidFill>
              </a:rPr>
            </a:br>
            <a:r>
              <a:rPr lang="en-US" sz="1800" b="1" dirty="0" smtClean="0">
                <a:solidFill>
                  <a:schemeClr val="tx1"/>
                </a:solidFill>
              </a:rPr>
              <a:t>ARE HEALTH CARE REFORM EFFORTS OVER? </a:t>
            </a:r>
            <a:br>
              <a:rPr lang="en-US" sz="1800" b="1" dirty="0" smtClean="0">
                <a:solidFill>
                  <a:schemeClr val="tx1"/>
                </a:solidFill>
              </a:rPr>
            </a:br>
            <a:r>
              <a:rPr lang="en-US" sz="2000" b="1" dirty="0" smtClean="0">
                <a:solidFill>
                  <a:schemeClr val="tx1"/>
                </a:solidFill>
              </a:rPr>
              <a:t>NO! Why</a:t>
            </a:r>
            <a:r>
              <a:rPr lang="en-US" sz="2000" b="1" dirty="0">
                <a:solidFill>
                  <a:schemeClr val="tx1"/>
                </a:solidFill>
              </a:rPr>
              <a:t>?</a:t>
            </a:r>
            <a:r>
              <a:rPr lang="en-US" sz="2000" dirty="0">
                <a:solidFill>
                  <a:schemeClr val="tx1"/>
                </a:solidFill>
              </a:rPr>
              <a:t/>
            </a:r>
            <a:br>
              <a:rPr lang="en-US" sz="2000" dirty="0">
                <a:solidFill>
                  <a:schemeClr val="tx1"/>
                </a:solidFill>
              </a:rPr>
            </a:br>
            <a:endParaRPr lang="en-US" sz="2000" dirty="0">
              <a:solidFill>
                <a:schemeClr val="tx1"/>
              </a:solidFill>
            </a:endParaRPr>
          </a:p>
        </p:txBody>
      </p:sp>
      <p:sp>
        <p:nvSpPr>
          <p:cNvPr id="11" name="TextBox 10"/>
          <p:cNvSpPr txBox="1"/>
          <p:nvPr/>
        </p:nvSpPr>
        <p:spPr>
          <a:xfrm>
            <a:off x="152400" y="1787025"/>
            <a:ext cx="6934200"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rgbClr val="FF0000"/>
                </a:solidFill>
              </a:rPr>
              <a:t>1 </a:t>
            </a:r>
            <a:r>
              <a:rPr lang="en-US" b="1" dirty="0">
                <a:solidFill>
                  <a:srgbClr val="FF0000"/>
                </a:solidFill>
              </a:rPr>
              <a:t>in 4 adults experience a mental health disorder in a given year. </a:t>
            </a:r>
            <a:endParaRPr lang="en-US" b="1" dirty="0" smtClean="0">
              <a:solidFill>
                <a:srgbClr val="FF0000"/>
              </a:solidFill>
            </a:endParaRPr>
          </a:p>
          <a:p>
            <a:pPr marL="285750" indent="-285750">
              <a:buFont typeface="Arial" panose="020B0604020202020204" pitchFamily="34" charset="0"/>
              <a:buChar char="•"/>
            </a:pPr>
            <a:r>
              <a:rPr lang="en-US" b="1" dirty="0" smtClean="0">
                <a:solidFill>
                  <a:srgbClr val="FF0000"/>
                </a:solidFill>
              </a:rPr>
              <a:t>1 </a:t>
            </a:r>
            <a:r>
              <a:rPr lang="en-US" b="1" dirty="0">
                <a:solidFill>
                  <a:srgbClr val="FF0000"/>
                </a:solidFill>
              </a:rPr>
              <a:t>in 17 adults lives with a serious mental illness like major depression, bipolar disorder and schizophrenia. </a:t>
            </a:r>
            <a:endParaRPr lang="en-US" b="1" dirty="0" smtClean="0">
              <a:solidFill>
                <a:srgbClr val="FF0000"/>
              </a:solidFill>
            </a:endParaRPr>
          </a:p>
          <a:p>
            <a:pPr marL="285750" indent="-285750">
              <a:buFont typeface="Arial" panose="020B0604020202020204" pitchFamily="34" charset="0"/>
              <a:buChar char="•"/>
            </a:pPr>
            <a:r>
              <a:rPr lang="en-US" b="1" dirty="0" smtClean="0">
                <a:solidFill>
                  <a:srgbClr val="FF0000"/>
                </a:solidFill>
              </a:rPr>
              <a:t>1 </a:t>
            </a:r>
            <a:r>
              <a:rPr lang="en-US" b="1" dirty="0">
                <a:solidFill>
                  <a:srgbClr val="FF0000"/>
                </a:solidFill>
              </a:rPr>
              <a:t>in 5 youth ages 13-18 experience a mental health condition each year. Mental illness is a leading cause of disability in the United States. </a:t>
            </a:r>
            <a:endParaRPr lang="en-US" b="1" dirty="0" smtClean="0">
              <a:solidFill>
                <a:srgbClr val="FF0000"/>
              </a:solidFill>
            </a:endParaRPr>
          </a:p>
          <a:p>
            <a:pPr marL="285750" indent="-285750">
              <a:buFont typeface="Arial" panose="020B0604020202020204" pitchFamily="34" charset="0"/>
              <a:buChar char="•"/>
            </a:pPr>
            <a:r>
              <a:rPr lang="en-US" b="1" dirty="0" smtClean="0">
                <a:solidFill>
                  <a:srgbClr val="FF0000"/>
                </a:solidFill>
              </a:rPr>
              <a:t>And </a:t>
            </a:r>
            <a:r>
              <a:rPr lang="en-US" b="1" dirty="0">
                <a:solidFill>
                  <a:srgbClr val="FF0000"/>
                </a:solidFill>
              </a:rPr>
              <a:t>finally, serious mental illness costs America $193.2 billion in lost earnings per year</a:t>
            </a:r>
            <a:r>
              <a:rPr lang="en-US" b="1" dirty="0" smtClean="0">
                <a:solidFill>
                  <a:srgbClr val="FF0000"/>
                </a:solidFill>
              </a:rPr>
              <a:t>.</a:t>
            </a:r>
            <a:endParaRPr lang="en-US" b="1" dirty="0">
              <a:solidFill>
                <a:srgbClr val="FF0000"/>
              </a:solidFill>
            </a:endParaRPr>
          </a:p>
        </p:txBody>
      </p:sp>
      <p:sp>
        <p:nvSpPr>
          <p:cNvPr id="12" name="TextBox 11"/>
          <p:cNvSpPr txBox="1"/>
          <p:nvPr/>
        </p:nvSpPr>
        <p:spPr>
          <a:xfrm>
            <a:off x="348343" y="4162945"/>
            <a:ext cx="8610600" cy="2400657"/>
          </a:xfrm>
          <a:prstGeom prst="rect">
            <a:avLst/>
          </a:prstGeom>
          <a:noFill/>
          <a:ln w="19050">
            <a:solidFill>
              <a:schemeClr val="tx1"/>
            </a:solidFill>
          </a:ln>
        </p:spPr>
        <p:txBody>
          <a:bodyPr wrap="square" rtlCol="0">
            <a:spAutoFit/>
          </a:bodyPr>
          <a:lstStyle/>
          <a:p>
            <a:r>
              <a:rPr lang="en-US" sz="1600" b="1" dirty="0" smtClean="0"/>
              <a:t>These </a:t>
            </a:r>
            <a:r>
              <a:rPr lang="en-US" sz="1600" b="1" dirty="0"/>
              <a:t>staggering statistics indicate </a:t>
            </a:r>
            <a:r>
              <a:rPr lang="en-US" sz="1600" b="1" dirty="0" smtClean="0"/>
              <a:t>that mental illness is a </a:t>
            </a:r>
            <a:r>
              <a:rPr lang="en-US" sz="1600" b="1" dirty="0"/>
              <a:t>major health </a:t>
            </a:r>
            <a:r>
              <a:rPr lang="en-US" sz="1600" b="1" dirty="0" smtClean="0"/>
              <a:t>issue! </a:t>
            </a:r>
            <a:r>
              <a:rPr lang="en-US" sz="1600" dirty="0" smtClean="0"/>
              <a:t>However, individuals with mental illness have historically </a:t>
            </a:r>
            <a:r>
              <a:rPr lang="en-US" sz="1600" dirty="0"/>
              <a:t>found private health insurance, to be costly, hard to get, hard to keep and limited in its mental health </a:t>
            </a:r>
            <a:r>
              <a:rPr lang="en-US" sz="1600" dirty="0" smtClean="0"/>
              <a:t>benefits!</a:t>
            </a:r>
          </a:p>
          <a:p>
            <a:endParaRPr lang="en-US" sz="800" strike="sngStrike" dirty="0" smtClean="0"/>
          </a:p>
          <a:p>
            <a:pPr algn="ctr"/>
            <a:r>
              <a:rPr lang="en-US" sz="2000" b="1" dirty="0" smtClean="0">
                <a:solidFill>
                  <a:srgbClr val="FF0000"/>
                </a:solidFill>
              </a:rPr>
              <a:t>Why? </a:t>
            </a:r>
            <a:r>
              <a:rPr lang="en-US" sz="2800" b="1" dirty="0" smtClean="0">
                <a:solidFill>
                  <a:srgbClr val="FF0000"/>
                </a:solidFill>
              </a:rPr>
              <a:t>PARITY VIOLATIONS!</a:t>
            </a:r>
          </a:p>
          <a:p>
            <a:pPr algn="ctr"/>
            <a:r>
              <a:rPr lang="en-US" sz="2400" b="1" dirty="0" smtClean="0">
                <a:solidFill>
                  <a:srgbClr val="0070C0"/>
                </a:solidFill>
              </a:rPr>
              <a:t>When mental </a:t>
            </a:r>
            <a:r>
              <a:rPr lang="en-US" sz="2400" b="1" dirty="0">
                <a:solidFill>
                  <a:srgbClr val="0070C0"/>
                </a:solidFill>
              </a:rPr>
              <a:t>health and substance use </a:t>
            </a:r>
            <a:r>
              <a:rPr lang="en-US" sz="2400" b="1" dirty="0" smtClean="0">
                <a:solidFill>
                  <a:srgbClr val="0070C0"/>
                </a:solidFill>
              </a:rPr>
              <a:t>services and supports are treated differently than </a:t>
            </a:r>
            <a:r>
              <a:rPr lang="en-US" sz="2400" b="1" dirty="0">
                <a:solidFill>
                  <a:srgbClr val="0070C0"/>
                </a:solidFill>
              </a:rPr>
              <a:t>medical or surgical </a:t>
            </a:r>
            <a:r>
              <a:rPr lang="en-US" sz="2400" b="1" dirty="0" smtClean="0">
                <a:solidFill>
                  <a:srgbClr val="0070C0"/>
                </a:solidFill>
              </a:rPr>
              <a:t>care!</a:t>
            </a:r>
          </a:p>
          <a:p>
            <a:endParaRPr lang="en-US" dirty="0"/>
          </a:p>
        </p:txBody>
      </p:sp>
      <p:pic>
        <p:nvPicPr>
          <p:cNvPr id="2050" name="Picture 2" descr="C:\Users\jhonke\AppData\Local\Microsoft\Windows\Temporary Internet Files\Content.IE5\JXW8E0T3\Emblem-question-re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6213" y="1765254"/>
            <a:ext cx="1463040" cy="146304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642757" y="-152400"/>
            <a:ext cx="4191000" cy="125253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smtClean="0">
                <a:solidFill>
                  <a:schemeClr val="tx1"/>
                </a:solidFill>
              </a:rPr>
              <a:t>Increasing Access</a:t>
            </a:r>
            <a:endParaRPr lang="en-US" b="1" dirty="0">
              <a:solidFill>
                <a:schemeClr val="tx1"/>
              </a:solidFill>
            </a:endParaRPr>
          </a:p>
        </p:txBody>
      </p:sp>
    </p:spTree>
    <p:extLst>
      <p:ext uri="{BB962C8B-B14F-4D97-AF65-F5344CB8AC3E}">
        <p14:creationId xmlns:p14="http://schemas.microsoft.com/office/powerpoint/2010/main" val="935178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70058"/>
            <a:ext cx="8991600" cy="5262979"/>
          </a:xfrm>
          <a:prstGeom prst="rect">
            <a:avLst/>
          </a:prstGeom>
        </p:spPr>
        <p:txBody>
          <a:bodyPr wrap="square">
            <a:spAutoFit/>
          </a:bodyPr>
          <a:lstStyle/>
          <a:p>
            <a:r>
              <a:rPr lang="en-US" sz="2800" b="1" dirty="0"/>
              <a:t>Open Enrollment begins </a:t>
            </a:r>
            <a:endParaRPr lang="en-US" sz="2800" b="1" dirty="0" smtClean="0"/>
          </a:p>
          <a:p>
            <a:r>
              <a:rPr lang="en-US" sz="2800" b="1" dirty="0" smtClean="0"/>
              <a:t>November 1, 2015!</a:t>
            </a:r>
          </a:p>
          <a:p>
            <a:r>
              <a:rPr lang="en-US" sz="2000" dirty="0" smtClean="0"/>
              <a:t>However, anyone enrolling re-enrolling are </a:t>
            </a:r>
            <a:r>
              <a:rPr lang="en-US" sz="2000" dirty="0"/>
              <a:t>encouraged to shop for the best plan. </a:t>
            </a:r>
            <a:r>
              <a:rPr lang="en-US" sz="2000" dirty="0" smtClean="0">
                <a:hlinkClick r:id="rId2"/>
              </a:rPr>
              <a:t>Maryland Health Connection </a:t>
            </a:r>
            <a:r>
              <a:rPr lang="en-US" sz="2000" dirty="0" smtClean="0"/>
              <a:t>is currently open now. You can compare plans and prices!</a:t>
            </a:r>
          </a:p>
          <a:p>
            <a:endParaRPr lang="en-US" sz="800" dirty="0" smtClean="0"/>
          </a:p>
          <a:p>
            <a:r>
              <a:rPr lang="en-US" sz="3200" b="1" dirty="0" smtClean="0"/>
              <a:t>Medicaid Re-determination!!!!</a:t>
            </a:r>
          </a:p>
          <a:p>
            <a:r>
              <a:rPr lang="en-US" sz="2000" b="1" dirty="0"/>
              <a:t>Medicaid recipients </a:t>
            </a:r>
            <a:r>
              <a:rPr lang="en-US" sz="2000" b="1" dirty="0" smtClean="0">
                <a:solidFill>
                  <a:srgbClr val="FF0000"/>
                </a:solidFill>
              </a:rPr>
              <a:t>MUST </a:t>
            </a:r>
            <a:r>
              <a:rPr lang="en-US" sz="2000" b="1" dirty="0" smtClean="0"/>
              <a:t>renew </a:t>
            </a:r>
            <a:r>
              <a:rPr lang="en-US" sz="2000" b="1" dirty="0"/>
              <a:t>their eligibility </a:t>
            </a:r>
            <a:r>
              <a:rPr lang="en-US" sz="2000" b="1" dirty="0">
                <a:solidFill>
                  <a:srgbClr val="FF0000"/>
                </a:solidFill>
              </a:rPr>
              <a:t>every 12 months</a:t>
            </a:r>
            <a:r>
              <a:rPr lang="en-US" sz="2000" b="1" dirty="0"/>
              <a:t>. This process is also known as getting a "redetermination." Redeterminations for most Medicaid recipients will now be processed in Maryland Health Connection</a:t>
            </a:r>
            <a:r>
              <a:rPr lang="en-US" sz="2000" b="1" dirty="0" smtClean="0"/>
              <a:t>.</a:t>
            </a:r>
          </a:p>
          <a:p>
            <a:endParaRPr lang="en-US" sz="2000" dirty="0"/>
          </a:p>
          <a:p>
            <a:r>
              <a:rPr lang="en-US" sz="2000" b="1" dirty="0"/>
              <a:t>Recipients who must have their eligibility </a:t>
            </a:r>
            <a:r>
              <a:rPr lang="en-US" sz="2000" b="1" dirty="0" smtClean="0"/>
              <a:t>re-determined </a:t>
            </a:r>
            <a:r>
              <a:rPr lang="en-US" sz="2000" b="1" dirty="0"/>
              <a:t>using Maryland Health Connection will receive a letter in the mail with instructions on how to renew their benefits. </a:t>
            </a:r>
            <a:endParaRPr lang="en-US" sz="2000" b="1" dirty="0" smtClean="0"/>
          </a:p>
          <a:p>
            <a:endParaRPr lang="en-US" sz="2000" b="1" dirty="0"/>
          </a:p>
          <a:p>
            <a:pPr algn="ctr"/>
            <a:r>
              <a:rPr lang="en-US" sz="2000" b="1" dirty="0" smtClean="0">
                <a:hlinkClick r:id="rId3"/>
              </a:rPr>
              <a:t>You can also visit DHMHs website to download a “How To” Document</a:t>
            </a:r>
            <a:endParaRPr lang="en-US" sz="2000" dirty="0"/>
          </a:p>
        </p:txBody>
      </p:sp>
      <p:sp>
        <p:nvSpPr>
          <p:cNvPr id="3" name="TextBox 2"/>
          <p:cNvSpPr txBox="1"/>
          <p:nvPr/>
        </p:nvSpPr>
        <p:spPr>
          <a:xfrm>
            <a:off x="6248400" y="228600"/>
            <a:ext cx="2667000" cy="646331"/>
          </a:xfrm>
          <a:prstGeom prst="rect">
            <a:avLst/>
          </a:prstGeom>
          <a:noFill/>
        </p:spPr>
        <p:txBody>
          <a:bodyPr wrap="square" rtlCol="0">
            <a:spAutoFit/>
          </a:bodyPr>
          <a:lstStyle/>
          <a:p>
            <a:pPr algn="r"/>
            <a:r>
              <a:rPr lang="en-US" sz="3600" b="1" dirty="0" smtClean="0"/>
              <a:t>FYI……</a:t>
            </a:r>
            <a:endParaRPr lang="en-US" sz="3600" b="1" dirty="0"/>
          </a:p>
        </p:txBody>
      </p:sp>
    </p:spTree>
    <p:extLst>
      <p:ext uri="{BB962C8B-B14F-4D97-AF65-F5344CB8AC3E}">
        <p14:creationId xmlns:p14="http://schemas.microsoft.com/office/powerpoint/2010/main" val="901797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33800" y="-76200"/>
            <a:ext cx="5410200" cy="1252538"/>
          </a:xfrm>
        </p:spPr>
        <p:txBody>
          <a:bodyPr/>
          <a:lstStyle/>
          <a:p>
            <a:r>
              <a:rPr lang="en-US" b="1" dirty="0" smtClean="0">
                <a:solidFill>
                  <a:schemeClr val="tx1"/>
                </a:solidFill>
              </a:rPr>
              <a:t>Parity Protections</a:t>
            </a:r>
            <a:endParaRPr lang="en-US" b="1" dirty="0">
              <a:solidFill>
                <a:schemeClr val="tx1"/>
              </a:solidFill>
            </a:endParaRPr>
          </a:p>
        </p:txBody>
      </p:sp>
      <p:sp>
        <p:nvSpPr>
          <p:cNvPr id="3" name="Rectangle 2"/>
          <p:cNvSpPr/>
          <p:nvPr/>
        </p:nvSpPr>
        <p:spPr>
          <a:xfrm>
            <a:off x="272143" y="1219200"/>
            <a:ext cx="3766457" cy="3046988"/>
          </a:xfrm>
          <a:prstGeom prst="rect">
            <a:avLst/>
          </a:prstGeom>
          <a:ln w="38100">
            <a:solidFill>
              <a:srgbClr val="FF0000"/>
            </a:solidFill>
          </a:ln>
        </p:spPr>
        <p:txBody>
          <a:bodyPr wrap="square">
            <a:spAutoFit/>
          </a:bodyPr>
          <a:lstStyle/>
          <a:p>
            <a:r>
              <a:rPr lang="en-US" sz="1600" b="1" dirty="0"/>
              <a:t>The Paul Wellstone and Pete Domenici</a:t>
            </a:r>
          </a:p>
          <a:p>
            <a:r>
              <a:rPr lang="en-US" sz="1600" b="1" dirty="0"/>
              <a:t>Mental Health Parity and Addiction</a:t>
            </a:r>
          </a:p>
          <a:p>
            <a:r>
              <a:rPr lang="en-US" sz="1600" b="1" dirty="0"/>
              <a:t>Equity Act of 2008 (</a:t>
            </a:r>
            <a:r>
              <a:rPr lang="en-US" sz="1600" b="1" dirty="0" smtClean="0"/>
              <a:t>MHPAEA) </a:t>
            </a:r>
            <a:r>
              <a:rPr lang="en-US" sz="1600" dirty="0" smtClean="0"/>
              <a:t>originally </a:t>
            </a:r>
            <a:r>
              <a:rPr lang="en-US" sz="1600" dirty="0"/>
              <a:t>applied to employer sponsored</a:t>
            </a:r>
          </a:p>
          <a:p>
            <a:r>
              <a:rPr lang="en-US" sz="1600" dirty="0"/>
              <a:t>health plans with more than 50</a:t>
            </a:r>
          </a:p>
          <a:p>
            <a:r>
              <a:rPr lang="en-US" sz="1600" dirty="0"/>
              <a:t>employees, including self‐insured and </a:t>
            </a:r>
            <a:r>
              <a:rPr lang="en-US" sz="1600" dirty="0" smtClean="0"/>
              <a:t>fully insured </a:t>
            </a:r>
            <a:r>
              <a:rPr lang="en-US" sz="1600" dirty="0"/>
              <a:t>plans</a:t>
            </a:r>
            <a:r>
              <a:rPr lang="en-US" sz="1600" dirty="0" smtClean="0"/>
              <a:t>. </a:t>
            </a:r>
            <a:r>
              <a:rPr lang="en-US" sz="1600" dirty="0"/>
              <a:t>The law does not </a:t>
            </a:r>
            <a:r>
              <a:rPr lang="en-US" sz="1600" dirty="0" smtClean="0"/>
              <a:t>require insurers </a:t>
            </a:r>
            <a:r>
              <a:rPr lang="en-US" sz="1600" dirty="0"/>
              <a:t>to cover mental health </a:t>
            </a:r>
            <a:r>
              <a:rPr lang="en-US" sz="1600" dirty="0" smtClean="0"/>
              <a:t>and substance </a:t>
            </a:r>
            <a:r>
              <a:rPr lang="en-US" sz="1600" dirty="0"/>
              <a:t>use treatment, but if these</a:t>
            </a:r>
          </a:p>
          <a:p>
            <a:r>
              <a:rPr lang="en-US" sz="1600" dirty="0"/>
              <a:t>benefits are included, coverage must be</a:t>
            </a:r>
          </a:p>
          <a:p>
            <a:r>
              <a:rPr lang="en-US" sz="1600" dirty="0"/>
              <a:t>no more limited than medical and surgical</a:t>
            </a:r>
          </a:p>
          <a:p>
            <a:r>
              <a:rPr lang="en-US" sz="1600" dirty="0"/>
              <a:t>benefits</a:t>
            </a:r>
            <a:r>
              <a:rPr lang="en-US" sz="1600" dirty="0" smtClean="0"/>
              <a:t>.</a:t>
            </a:r>
            <a:endParaRPr lang="en-US" sz="1600" dirty="0"/>
          </a:p>
        </p:txBody>
      </p:sp>
      <p:sp>
        <p:nvSpPr>
          <p:cNvPr id="4" name="Rectangle 3"/>
          <p:cNvSpPr/>
          <p:nvPr/>
        </p:nvSpPr>
        <p:spPr>
          <a:xfrm>
            <a:off x="4245429" y="1752600"/>
            <a:ext cx="4572000" cy="2308324"/>
          </a:xfrm>
          <a:prstGeom prst="rect">
            <a:avLst/>
          </a:prstGeom>
          <a:ln w="28575">
            <a:solidFill>
              <a:srgbClr val="0070C0"/>
            </a:solidFill>
          </a:ln>
        </p:spPr>
        <p:txBody>
          <a:bodyPr>
            <a:spAutoFit/>
          </a:bodyPr>
          <a:lstStyle/>
          <a:p>
            <a:r>
              <a:rPr lang="en-US" sz="1600" b="1" dirty="0"/>
              <a:t>The Patient Protection and Affordable Care Act of 2010 (ACA) </a:t>
            </a:r>
            <a:r>
              <a:rPr lang="en-US" sz="1600" dirty="0"/>
              <a:t>extended MHPAEA</a:t>
            </a:r>
          </a:p>
          <a:p>
            <a:r>
              <a:rPr lang="en-US" sz="1600" dirty="0"/>
              <a:t>requirements to include individual and small group plans. Mental health and substance</a:t>
            </a:r>
          </a:p>
          <a:p>
            <a:r>
              <a:rPr lang="en-US" sz="1600" dirty="0"/>
              <a:t>use disorders were specifically included among the ten Essential Health Benefits (EHBs)</a:t>
            </a:r>
          </a:p>
          <a:p>
            <a:r>
              <a:rPr lang="en-US" sz="1600" dirty="0"/>
              <a:t>that must be included in all plans offered in state or federally facilitated exchanges or</a:t>
            </a:r>
          </a:p>
          <a:p>
            <a:r>
              <a:rPr lang="en-US" sz="1600" dirty="0"/>
              <a:t>marketplaces.</a:t>
            </a:r>
          </a:p>
        </p:txBody>
      </p:sp>
      <p:sp>
        <p:nvSpPr>
          <p:cNvPr id="5" name="TextBox 4"/>
          <p:cNvSpPr txBox="1"/>
          <p:nvPr/>
        </p:nvSpPr>
        <p:spPr>
          <a:xfrm>
            <a:off x="261257" y="4615972"/>
            <a:ext cx="8763000" cy="1631216"/>
          </a:xfrm>
          <a:prstGeom prst="rect">
            <a:avLst/>
          </a:prstGeom>
          <a:noFill/>
          <a:ln w="28575">
            <a:solidFill>
              <a:schemeClr val="accent3">
                <a:lumMod val="75000"/>
              </a:schemeClr>
            </a:solidFill>
          </a:ln>
        </p:spPr>
        <p:txBody>
          <a:bodyPr wrap="square" rtlCol="0">
            <a:spAutoFit/>
          </a:bodyPr>
          <a:lstStyle/>
          <a:p>
            <a:pPr algn="ctr"/>
            <a:r>
              <a:rPr lang="en-US" sz="2800" b="1" dirty="0" smtClean="0"/>
              <a:t>Wait…what? </a:t>
            </a:r>
            <a:r>
              <a:rPr lang="en-US" sz="2400" b="1" dirty="0" smtClean="0"/>
              <a:t>Maryland has a parity law? Yep! </a:t>
            </a:r>
          </a:p>
          <a:p>
            <a:pPr algn="ctr"/>
            <a:r>
              <a:rPr lang="en-US" b="1" dirty="0" smtClean="0"/>
              <a:t>The </a:t>
            </a:r>
            <a:r>
              <a:rPr lang="en-US" b="1" dirty="0"/>
              <a:t>Maryland Parity Law passed in 1993 </a:t>
            </a:r>
            <a:r>
              <a:rPr lang="en-US" dirty="0" smtClean="0"/>
              <a:t>and mandates coverage for MH/SUD treatment, including outpatient treatment, partial hospitalization and inpatient treatment. The law only applies to large group fully insured health plans and individual health policies sold in Maryland</a:t>
            </a:r>
            <a:endParaRPr lang="en-US" dirty="0"/>
          </a:p>
        </p:txBody>
      </p:sp>
    </p:spTree>
    <p:extLst>
      <p:ext uri="{BB962C8B-B14F-4D97-AF65-F5344CB8AC3E}">
        <p14:creationId xmlns:p14="http://schemas.microsoft.com/office/powerpoint/2010/main" val="2837519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5600" y="152400"/>
            <a:ext cx="5943600" cy="762000"/>
          </a:xfrm>
        </p:spPr>
        <p:txBody>
          <a:bodyPr>
            <a:normAutofit fontScale="90000"/>
          </a:bodyPr>
          <a:lstStyle/>
          <a:p>
            <a:pPr algn="r"/>
            <a:r>
              <a:rPr lang="en-US" sz="3600" b="1" dirty="0" smtClean="0">
                <a:solidFill>
                  <a:schemeClr val="tx1"/>
                </a:solidFill>
              </a:rPr>
              <a:t>Are Parity Protections Enforced?</a:t>
            </a:r>
            <a:endParaRPr lang="en-US" sz="3600" b="1" dirty="0">
              <a:solidFill>
                <a:schemeClr val="tx1"/>
              </a:solidFill>
            </a:endParaRPr>
          </a:p>
        </p:txBody>
      </p:sp>
      <p:sp>
        <p:nvSpPr>
          <p:cNvPr id="3" name="Rectangle 2"/>
          <p:cNvSpPr/>
          <p:nvPr/>
        </p:nvSpPr>
        <p:spPr>
          <a:xfrm>
            <a:off x="36689" y="1143000"/>
            <a:ext cx="6370158" cy="2154436"/>
          </a:xfrm>
          <a:prstGeom prst="rect">
            <a:avLst/>
          </a:prstGeom>
        </p:spPr>
        <p:txBody>
          <a:bodyPr wrap="square">
            <a:spAutoFit/>
          </a:bodyPr>
          <a:lstStyle/>
          <a:p>
            <a:r>
              <a:rPr lang="en-US" dirty="0" smtClean="0"/>
              <a:t>To </a:t>
            </a:r>
            <a:r>
              <a:rPr lang="en-US" dirty="0"/>
              <a:t>assess </a:t>
            </a:r>
            <a:r>
              <a:rPr lang="en-US" dirty="0" smtClean="0"/>
              <a:t>individual experience </a:t>
            </a:r>
            <a:r>
              <a:rPr lang="en-US" dirty="0"/>
              <a:t>of coverage </a:t>
            </a:r>
            <a:endParaRPr lang="en-US" dirty="0" smtClean="0"/>
          </a:p>
          <a:p>
            <a:r>
              <a:rPr lang="en-US" dirty="0" smtClean="0"/>
              <a:t>for mental </a:t>
            </a:r>
            <a:r>
              <a:rPr lang="en-US" dirty="0"/>
              <a:t>health </a:t>
            </a:r>
            <a:r>
              <a:rPr lang="en-US" dirty="0" smtClean="0"/>
              <a:t>and substance </a:t>
            </a:r>
            <a:r>
              <a:rPr lang="en-US" dirty="0"/>
              <a:t>use care, </a:t>
            </a:r>
            <a:r>
              <a:rPr lang="en-US" dirty="0" smtClean="0"/>
              <a:t>the National </a:t>
            </a:r>
            <a:r>
              <a:rPr lang="en-US" dirty="0"/>
              <a:t>Alliance on Mental Illness (</a:t>
            </a:r>
            <a:r>
              <a:rPr lang="en-US" dirty="0" smtClean="0"/>
              <a:t>NAMI) produced </a:t>
            </a:r>
            <a:r>
              <a:rPr lang="en-US" b="1" i="1" dirty="0">
                <a:hlinkClick r:id="rId2"/>
              </a:rPr>
              <a:t>A Long Road Ahead – Achieving True </a:t>
            </a:r>
            <a:r>
              <a:rPr lang="en-US" b="1" i="1" dirty="0" smtClean="0">
                <a:hlinkClick r:id="rId2"/>
              </a:rPr>
              <a:t>Parity in </a:t>
            </a:r>
            <a:r>
              <a:rPr lang="en-US" b="1" i="1" dirty="0">
                <a:hlinkClick r:id="rId2"/>
              </a:rPr>
              <a:t>Mental Health and Substance Use </a:t>
            </a:r>
            <a:r>
              <a:rPr lang="en-US" b="1" i="1" dirty="0" smtClean="0">
                <a:hlinkClick r:id="rId2"/>
              </a:rPr>
              <a:t>Care</a:t>
            </a:r>
            <a:r>
              <a:rPr lang="en-US" i="1" dirty="0" smtClean="0"/>
              <a:t>. </a:t>
            </a:r>
            <a:r>
              <a:rPr lang="en-US" dirty="0" smtClean="0"/>
              <a:t>The </a:t>
            </a:r>
            <a:r>
              <a:rPr lang="en-US" dirty="0"/>
              <a:t>report is based on a survey of </a:t>
            </a:r>
            <a:r>
              <a:rPr lang="en-US" dirty="0" smtClean="0"/>
              <a:t>2,720 individuals and </a:t>
            </a:r>
            <a:r>
              <a:rPr lang="en-US" dirty="0"/>
              <a:t>an analysis of 84 insurance plans in 15 states</a:t>
            </a:r>
            <a:r>
              <a:rPr lang="en-US" dirty="0" smtClean="0"/>
              <a:t>.</a:t>
            </a:r>
          </a:p>
          <a:p>
            <a:endParaRPr lang="en-US" dirty="0" smtClean="0"/>
          </a:p>
          <a:p>
            <a:pPr algn="ctr"/>
            <a:endParaRPr lang="en-US" sz="800" b="1" dirty="0" smtClean="0"/>
          </a:p>
        </p:txBody>
      </p:sp>
      <p:sp>
        <p:nvSpPr>
          <p:cNvPr id="10" name="TextBox 9"/>
          <p:cNvSpPr txBox="1"/>
          <p:nvPr/>
        </p:nvSpPr>
        <p:spPr>
          <a:xfrm>
            <a:off x="255814" y="3124200"/>
            <a:ext cx="8678892" cy="3385542"/>
          </a:xfrm>
          <a:prstGeom prst="rect">
            <a:avLst/>
          </a:prstGeom>
          <a:noFill/>
          <a:ln w="28575">
            <a:solidFill>
              <a:schemeClr val="tx1"/>
            </a:solidFill>
          </a:ln>
        </p:spPr>
        <p:txBody>
          <a:bodyPr wrap="square" rtlCol="0">
            <a:spAutoFit/>
          </a:bodyPr>
          <a:lstStyle/>
          <a:p>
            <a:pPr algn="ctr"/>
            <a:r>
              <a:rPr lang="en-US" sz="2400" b="1" u="sng" dirty="0" smtClean="0"/>
              <a:t>Findings</a:t>
            </a:r>
            <a:endParaRPr lang="en-US" sz="2400" b="1" dirty="0" smtClean="0"/>
          </a:p>
          <a:p>
            <a:pPr algn="ctr"/>
            <a:endParaRPr lang="en-US" sz="600" b="1" dirty="0" smtClean="0"/>
          </a:p>
          <a:p>
            <a:pPr marL="342900" indent="-342900">
              <a:buFont typeface="Wingdings" panose="05000000000000000000" pitchFamily="2" charset="2"/>
              <a:buChar char="ü"/>
            </a:pPr>
            <a:r>
              <a:rPr lang="en-US" sz="1600" dirty="0" smtClean="0"/>
              <a:t>Consumers and families had a great deal of </a:t>
            </a:r>
            <a:r>
              <a:rPr lang="en-US" sz="1600" b="1" i="1" dirty="0" smtClean="0"/>
              <a:t>trouble finding mental health providers in their health plan networks</a:t>
            </a:r>
            <a:r>
              <a:rPr lang="en-US" sz="1600" i="1" dirty="0" smtClean="0"/>
              <a:t>. </a:t>
            </a:r>
          </a:p>
          <a:p>
            <a:pPr marL="342900" indent="-342900">
              <a:buFont typeface="Wingdings" panose="05000000000000000000" pitchFamily="2" charset="2"/>
              <a:buChar char="ü"/>
            </a:pPr>
            <a:endParaRPr lang="en-US" sz="800" i="1" dirty="0" smtClean="0"/>
          </a:p>
          <a:p>
            <a:pPr marL="342900" indent="-342900">
              <a:buFont typeface="Wingdings" panose="05000000000000000000" pitchFamily="2" charset="2"/>
              <a:buChar char="ü"/>
            </a:pPr>
            <a:r>
              <a:rPr lang="en-US" sz="1600" b="1" i="1" dirty="0" smtClean="0">
                <a:solidFill>
                  <a:srgbClr val="FF0000"/>
                </a:solidFill>
              </a:rPr>
              <a:t>Denials for mental health care were far higher </a:t>
            </a:r>
            <a:r>
              <a:rPr lang="en-US" sz="1600" dirty="0" smtClean="0"/>
              <a:t>than for other types of medical care.</a:t>
            </a:r>
            <a:endParaRPr lang="en-US" sz="1600" i="1" dirty="0" smtClean="0"/>
          </a:p>
          <a:p>
            <a:pPr marL="228600" indent="-228600">
              <a:buFont typeface="Wingdings" panose="05000000000000000000" pitchFamily="2" charset="2"/>
              <a:buChar char="ü"/>
            </a:pPr>
            <a:endParaRPr lang="en-US" sz="800" dirty="0" smtClean="0"/>
          </a:p>
          <a:p>
            <a:pPr marL="342900" indent="-342900">
              <a:buFont typeface="Wingdings" panose="05000000000000000000" pitchFamily="2" charset="2"/>
              <a:buChar char="ü"/>
            </a:pPr>
            <a:r>
              <a:rPr lang="en-US" sz="1600" dirty="0" smtClean="0"/>
              <a:t>Health plan </a:t>
            </a:r>
            <a:r>
              <a:rPr lang="en-US" sz="1600" b="1" i="1" dirty="0" smtClean="0"/>
              <a:t>coverage of psychiatric medications was inadequate</a:t>
            </a:r>
            <a:r>
              <a:rPr lang="en-US" sz="1600" dirty="0" smtClean="0"/>
              <a:t>.</a:t>
            </a:r>
          </a:p>
          <a:p>
            <a:pPr marL="228600" indent="-228600">
              <a:buFont typeface="Wingdings" panose="05000000000000000000" pitchFamily="2" charset="2"/>
              <a:buChar char="ü"/>
            </a:pPr>
            <a:endParaRPr lang="en-US" sz="800" dirty="0" smtClean="0"/>
          </a:p>
          <a:p>
            <a:pPr marL="342900" indent="-342900">
              <a:buFont typeface="Wingdings" panose="05000000000000000000" pitchFamily="2" charset="2"/>
              <a:buChar char="ü"/>
            </a:pPr>
            <a:r>
              <a:rPr lang="en-US" sz="1600" dirty="0" smtClean="0"/>
              <a:t>Even when covered, </a:t>
            </a:r>
            <a:r>
              <a:rPr lang="en-US" sz="1600" b="1" i="1" dirty="0" smtClean="0">
                <a:solidFill>
                  <a:srgbClr val="FF0000"/>
                </a:solidFill>
              </a:rPr>
              <a:t>out of pocket costs for medications </a:t>
            </a:r>
            <a:r>
              <a:rPr lang="en-US" sz="1600" dirty="0" smtClean="0"/>
              <a:t>posed barriers to care.</a:t>
            </a:r>
          </a:p>
          <a:p>
            <a:pPr marL="342900" indent="-342900">
              <a:buFont typeface="Wingdings" panose="05000000000000000000" pitchFamily="2" charset="2"/>
              <a:buChar char="ü"/>
            </a:pPr>
            <a:endParaRPr lang="en-US" sz="800" dirty="0" smtClean="0"/>
          </a:p>
          <a:p>
            <a:pPr marL="342900" indent="-342900">
              <a:buFont typeface="Wingdings" panose="05000000000000000000" pitchFamily="2" charset="2"/>
              <a:buChar char="ü"/>
            </a:pPr>
            <a:r>
              <a:rPr lang="en-US" sz="1600" b="1" i="1" dirty="0" smtClean="0"/>
              <a:t>Out of pocket costs were more onerous for mental health care </a:t>
            </a:r>
            <a:r>
              <a:rPr lang="en-US" sz="1600" dirty="0" smtClean="0"/>
              <a:t>than comparable medical specialty care.</a:t>
            </a:r>
          </a:p>
          <a:p>
            <a:pPr marL="228600" indent="-228600">
              <a:buFont typeface="Wingdings" panose="05000000000000000000" pitchFamily="2" charset="2"/>
              <a:buChar char="ü"/>
            </a:pPr>
            <a:endParaRPr lang="en-US" sz="800" dirty="0" smtClean="0"/>
          </a:p>
          <a:p>
            <a:pPr marL="342900" indent="-342900">
              <a:buFont typeface="Wingdings" panose="05000000000000000000" pitchFamily="2" charset="2"/>
              <a:buChar char="ü"/>
            </a:pPr>
            <a:r>
              <a:rPr lang="en-US" sz="1600" dirty="0" smtClean="0"/>
              <a:t>When selecting plans available through the health insurance marketplaces, </a:t>
            </a:r>
            <a:r>
              <a:rPr lang="en-US" sz="1600" b="1" i="1" dirty="0" smtClean="0">
                <a:solidFill>
                  <a:srgbClr val="FF0000"/>
                </a:solidFill>
              </a:rPr>
              <a:t>consumers did not have enough information to make informed decisions</a:t>
            </a:r>
            <a:r>
              <a:rPr lang="en-US" sz="1600" dirty="0" smtClean="0">
                <a:solidFill>
                  <a:srgbClr val="FF0000"/>
                </a:solidFill>
              </a:rPr>
              <a:t>.</a:t>
            </a:r>
            <a:endParaRPr lang="en-US" sz="1600" dirty="0">
              <a:solidFill>
                <a:srgbClr val="FF0000"/>
              </a:solidFill>
            </a:endParaRPr>
          </a:p>
        </p:txBody>
      </p:sp>
    </p:spTree>
    <p:extLst>
      <p:ext uri="{BB962C8B-B14F-4D97-AF65-F5344CB8AC3E}">
        <p14:creationId xmlns:p14="http://schemas.microsoft.com/office/powerpoint/2010/main" val="1439689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0"/>
            <a:ext cx="8458200" cy="990600"/>
          </a:xfrm>
        </p:spPr>
        <p:txBody>
          <a:bodyPr>
            <a:normAutofit/>
          </a:bodyPr>
          <a:lstStyle/>
          <a:p>
            <a:pPr algn="r"/>
            <a:r>
              <a:rPr lang="en-US" sz="2800" b="1" dirty="0" smtClean="0">
                <a:solidFill>
                  <a:schemeClr val="tx1"/>
                </a:solidFill>
              </a:rPr>
              <a:t>Access to Insurance Information and Transparency </a:t>
            </a:r>
            <a:endParaRPr lang="en-US" sz="2800" b="1" dirty="0">
              <a:solidFill>
                <a:schemeClr val="tx1"/>
              </a:solidFill>
            </a:endParaRPr>
          </a:p>
        </p:txBody>
      </p:sp>
      <p:sp>
        <p:nvSpPr>
          <p:cNvPr id="3" name="Rectangle 2"/>
          <p:cNvSpPr/>
          <p:nvPr/>
        </p:nvSpPr>
        <p:spPr>
          <a:xfrm>
            <a:off x="1960096" y="1600200"/>
            <a:ext cx="6421903" cy="1015663"/>
          </a:xfrm>
          <a:prstGeom prst="rect">
            <a:avLst/>
          </a:prstGeom>
        </p:spPr>
        <p:txBody>
          <a:bodyPr wrap="square">
            <a:spAutoFit/>
          </a:bodyPr>
          <a:lstStyle/>
          <a:p>
            <a:pPr algn="ctr"/>
            <a:r>
              <a:rPr lang="en-US" sz="2000" b="1" dirty="0"/>
              <a:t>When selecting health </a:t>
            </a:r>
            <a:r>
              <a:rPr lang="en-US" sz="2000" b="1" dirty="0" smtClean="0"/>
              <a:t>plans individuals with mental illness and </a:t>
            </a:r>
            <a:r>
              <a:rPr lang="en-US" sz="2000" b="1" dirty="0"/>
              <a:t>family members generally do not have access to information needed to make informed decisions.</a:t>
            </a:r>
          </a:p>
        </p:txBody>
      </p:sp>
      <p:sp>
        <p:nvSpPr>
          <p:cNvPr id="4" name="Rectangle 3"/>
          <p:cNvSpPr/>
          <p:nvPr/>
        </p:nvSpPr>
        <p:spPr>
          <a:xfrm>
            <a:off x="257906" y="2619833"/>
            <a:ext cx="8856785" cy="4201150"/>
          </a:xfrm>
          <a:prstGeom prst="rect">
            <a:avLst/>
          </a:prstGeom>
        </p:spPr>
        <p:txBody>
          <a:bodyPr wrap="square">
            <a:spAutoFit/>
          </a:bodyPr>
          <a:lstStyle/>
          <a:p>
            <a:endParaRPr lang="en-US" sz="1600" dirty="0" smtClean="0"/>
          </a:p>
          <a:p>
            <a:r>
              <a:rPr lang="en-US" sz="1600" dirty="0" smtClean="0"/>
              <a:t>The ACA requires any marketplace plan to publish a </a:t>
            </a:r>
            <a:r>
              <a:rPr lang="en-US" sz="1600" b="1" dirty="0" smtClean="0">
                <a:solidFill>
                  <a:srgbClr val="00B050"/>
                </a:solidFill>
              </a:rPr>
              <a:t>Summary of Benefits and Coverage (SBC) </a:t>
            </a:r>
            <a:r>
              <a:rPr lang="en-US" sz="1600" dirty="0" smtClean="0"/>
              <a:t>with cost sharing and coverage information.  However, these documents do not include detailed information about coverage that mental health consumers need to have in order to make informed decision about what plan will be best  them. </a:t>
            </a:r>
            <a:endParaRPr lang="en-US" sz="1600" dirty="0"/>
          </a:p>
          <a:p>
            <a:endParaRPr lang="en-US" sz="800" dirty="0" smtClean="0"/>
          </a:p>
          <a:p>
            <a:r>
              <a:rPr lang="en-US" sz="1600" b="1" dirty="0" smtClean="0"/>
              <a:t>Detailed </a:t>
            </a:r>
            <a:r>
              <a:rPr lang="en-US" sz="1600" b="1" dirty="0"/>
              <a:t>plan </a:t>
            </a:r>
            <a:r>
              <a:rPr lang="en-US" sz="1600" b="1" dirty="0" smtClean="0"/>
              <a:t>documents should include </a:t>
            </a:r>
            <a:r>
              <a:rPr lang="en-US" sz="1600" b="1" dirty="0"/>
              <a:t>all </a:t>
            </a:r>
            <a:r>
              <a:rPr lang="en-US" sz="1600" b="1" dirty="0" smtClean="0"/>
              <a:t>information </a:t>
            </a:r>
            <a:r>
              <a:rPr lang="en-US" sz="1600" b="1" dirty="0"/>
              <a:t>necessary to </a:t>
            </a:r>
            <a:r>
              <a:rPr lang="en-US" sz="1600" b="1" dirty="0" smtClean="0"/>
              <a:t>enable consumers </a:t>
            </a:r>
            <a:r>
              <a:rPr lang="en-US" sz="1600" b="1" dirty="0"/>
              <a:t>to compare plans to facilitate informed decision‐making about coverage</a:t>
            </a:r>
            <a:r>
              <a:rPr lang="en-US" sz="1600" b="1" dirty="0" smtClean="0"/>
              <a:t>.</a:t>
            </a:r>
          </a:p>
          <a:p>
            <a:pPr marL="285750" indent="-285750">
              <a:buFont typeface="Arial" panose="020B0604020202020204" pitchFamily="34" charset="0"/>
              <a:buChar char="•"/>
            </a:pPr>
            <a:r>
              <a:rPr lang="en-US" sz="2000" b="1" dirty="0">
                <a:solidFill>
                  <a:srgbClr val="00B050"/>
                </a:solidFill>
              </a:rPr>
              <a:t>contract and plan benefit design </a:t>
            </a:r>
            <a:r>
              <a:rPr lang="en-US" sz="2000" b="1" dirty="0" smtClean="0">
                <a:solidFill>
                  <a:srgbClr val="00B050"/>
                </a:solidFill>
              </a:rPr>
              <a:t>features</a:t>
            </a:r>
          </a:p>
          <a:p>
            <a:pPr marL="285750" indent="-285750">
              <a:buFont typeface="Arial" panose="020B0604020202020204" pitchFamily="34" charset="0"/>
              <a:buChar char="•"/>
            </a:pPr>
            <a:r>
              <a:rPr lang="en-US" sz="2000" b="1" dirty="0">
                <a:solidFill>
                  <a:srgbClr val="00B050"/>
                </a:solidFill>
              </a:rPr>
              <a:t>financial </a:t>
            </a:r>
            <a:r>
              <a:rPr lang="en-US" sz="2000" b="1" dirty="0" smtClean="0">
                <a:solidFill>
                  <a:srgbClr val="00B050"/>
                </a:solidFill>
              </a:rPr>
              <a:t>requirements</a:t>
            </a:r>
          </a:p>
          <a:p>
            <a:pPr marL="285750" indent="-285750">
              <a:buFont typeface="Arial" panose="020B0604020202020204" pitchFamily="34" charset="0"/>
              <a:buChar char="•"/>
            </a:pPr>
            <a:r>
              <a:rPr lang="en-US" sz="2000" b="1" dirty="0">
                <a:solidFill>
                  <a:srgbClr val="00B050"/>
                </a:solidFill>
              </a:rPr>
              <a:t>treatment </a:t>
            </a:r>
            <a:r>
              <a:rPr lang="en-US" sz="2000" b="1" dirty="0" smtClean="0">
                <a:solidFill>
                  <a:srgbClr val="00B050"/>
                </a:solidFill>
              </a:rPr>
              <a:t>limitations</a:t>
            </a:r>
          </a:p>
          <a:p>
            <a:pPr marL="285750" indent="-285750">
              <a:buFont typeface="Arial" panose="020B0604020202020204" pitchFamily="34" charset="0"/>
              <a:buChar char="•"/>
            </a:pPr>
            <a:r>
              <a:rPr lang="en-US" sz="2000" b="1" dirty="0">
                <a:solidFill>
                  <a:srgbClr val="00B050"/>
                </a:solidFill>
              </a:rPr>
              <a:t>utilization review </a:t>
            </a:r>
            <a:r>
              <a:rPr lang="en-US" sz="2000" b="1" dirty="0" smtClean="0">
                <a:solidFill>
                  <a:srgbClr val="00B050"/>
                </a:solidFill>
              </a:rPr>
              <a:t>requirements</a:t>
            </a:r>
          </a:p>
          <a:p>
            <a:pPr marL="285750" indent="-285750">
              <a:buFont typeface="Arial" panose="020B0604020202020204" pitchFamily="34" charset="0"/>
              <a:buChar char="•"/>
            </a:pPr>
            <a:r>
              <a:rPr lang="en-US" sz="2000" b="1" dirty="0">
                <a:solidFill>
                  <a:srgbClr val="00B050"/>
                </a:solidFill>
              </a:rPr>
              <a:t>carrier processes, standards, and factors used to administer benefits, change from year­ to-year to evaluate the feasibility of the prospective </a:t>
            </a:r>
            <a:r>
              <a:rPr lang="en-US" sz="2000" b="1" dirty="0" smtClean="0">
                <a:solidFill>
                  <a:srgbClr val="00B050"/>
                </a:solidFill>
              </a:rPr>
              <a:t>reporting</a:t>
            </a:r>
            <a:r>
              <a:rPr lang="en-US" sz="2000" b="1" dirty="0" smtClean="0"/>
              <a:t> </a:t>
            </a:r>
            <a:r>
              <a:rPr lang="en-US" sz="900" dirty="0" smtClean="0"/>
              <a:t>(Senator Middleton letter to MIA)</a:t>
            </a:r>
          </a:p>
          <a:p>
            <a:pPr marL="285750" indent="-285750">
              <a:buFont typeface="Arial" panose="020B0604020202020204" pitchFamily="34" charset="0"/>
              <a:buChar char="•"/>
            </a:pPr>
            <a:endParaRPr lang="en-US" dirty="0"/>
          </a:p>
        </p:txBody>
      </p:sp>
      <p:pic>
        <p:nvPicPr>
          <p:cNvPr id="5122" name="Picture 2" descr="C:\Users\jhonke\AppData\Local\Microsoft\Windows\Temporary Internet Files\Content.IE5\K1EI6AEH\pros_co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0600"/>
            <a:ext cx="1737360" cy="173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675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62600" y="-152400"/>
            <a:ext cx="3352800" cy="1252537"/>
          </a:xfrm>
        </p:spPr>
        <p:txBody>
          <a:bodyPr/>
          <a:lstStyle/>
          <a:p>
            <a:pPr algn="r"/>
            <a:r>
              <a:rPr lang="en-US" b="1" dirty="0" smtClean="0">
                <a:solidFill>
                  <a:schemeClr val="tx1"/>
                </a:solidFill>
              </a:rPr>
              <a:t>Agenda</a:t>
            </a:r>
            <a:endParaRPr lang="en-US" b="1" dirty="0">
              <a:solidFill>
                <a:schemeClr val="tx1"/>
              </a:solidFill>
            </a:endParaRPr>
          </a:p>
        </p:txBody>
      </p:sp>
      <p:sp>
        <p:nvSpPr>
          <p:cNvPr id="3" name="TextBox 2"/>
          <p:cNvSpPr txBox="1"/>
          <p:nvPr/>
        </p:nvSpPr>
        <p:spPr>
          <a:xfrm>
            <a:off x="228600" y="1676400"/>
            <a:ext cx="8915400" cy="2862322"/>
          </a:xfrm>
          <a:prstGeom prst="rect">
            <a:avLst/>
          </a:prstGeom>
          <a:noFill/>
        </p:spPr>
        <p:txBody>
          <a:bodyPr wrap="square" rtlCol="0">
            <a:spAutoFit/>
          </a:bodyPr>
          <a:lstStyle/>
          <a:p>
            <a:pPr marL="457200" indent="-457200">
              <a:buFont typeface="+mj-lt"/>
              <a:buAutoNum type="arabicPeriod"/>
            </a:pPr>
            <a:r>
              <a:rPr lang="en-US" sz="2000" b="1" dirty="0" smtClean="0">
                <a:solidFill>
                  <a:srgbClr val="FF0000"/>
                </a:solidFill>
              </a:rPr>
              <a:t>Introductions</a:t>
            </a:r>
          </a:p>
          <a:p>
            <a:pPr marL="457200" indent="-457200">
              <a:buFont typeface="+mj-lt"/>
              <a:buAutoNum type="arabicPeriod"/>
            </a:pPr>
            <a:endParaRPr lang="en-US" sz="2000" b="1" dirty="0" smtClean="0">
              <a:solidFill>
                <a:srgbClr val="FF0000"/>
              </a:solidFill>
            </a:endParaRPr>
          </a:p>
          <a:p>
            <a:pPr marL="457200" indent="-457200">
              <a:buFont typeface="+mj-lt"/>
              <a:buAutoNum type="arabicPeriod"/>
            </a:pPr>
            <a:r>
              <a:rPr lang="en-US" sz="2000" b="1" dirty="0" smtClean="0">
                <a:solidFill>
                  <a:srgbClr val="FF0000"/>
                </a:solidFill>
              </a:rPr>
              <a:t>Overview of NAMI and NAMI Maryland’s Policy and Advocacy Work</a:t>
            </a:r>
          </a:p>
          <a:p>
            <a:pPr marL="457200" indent="-457200">
              <a:buFont typeface="+mj-lt"/>
              <a:buAutoNum type="arabicPeriod"/>
            </a:pPr>
            <a:endParaRPr lang="en-US" sz="2000" b="1" dirty="0" smtClean="0">
              <a:solidFill>
                <a:srgbClr val="FF0000"/>
              </a:solidFill>
            </a:endParaRPr>
          </a:p>
          <a:p>
            <a:pPr marL="457200" indent="-457200">
              <a:buFont typeface="+mj-lt"/>
              <a:buAutoNum type="arabicPeriod"/>
            </a:pPr>
            <a:r>
              <a:rPr lang="en-US" sz="2000" b="1" dirty="0" smtClean="0">
                <a:solidFill>
                  <a:srgbClr val="FF0000"/>
                </a:solidFill>
              </a:rPr>
              <a:t>Barriers to Access</a:t>
            </a:r>
          </a:p>
          <a:p>
            <a:pPr marL="457200" indent="-457200">
              <a:buFont typeface="+mj-lt"/>
              <a:buAutoNum type="arabicPeriod"/>
            </a:pPr>
            <a:endParaRPr lang="en-US" sz="2000" b="1" dirty="0">
              <a:solidFill>
                <a:srgbClr val="FF0000"/>
              </a:solidFill>
            </a:endParaRPr>
          </a:p>
          <a:p>
            <a:pPr marL="457200" indent="-457200">
              <a:buFont typeface="+mj-lt"/>
              <a:buAutoNum type="arabicPeriod"/>
            </a:pPr>
            <a:r>
              <a:rPr lang="en-US" sz="2000" b="1" dirty="0" smtClean="0">
                <a:solidFill>
                  <a:srgbClr val="FF0000"/>
                </a:solidFill>
              </a:rPr>
              <a:t>Improving Access</a:t>
            </a:r>
          </a:p>
          <a:p>
            <a:pPr marL="457200" indent="-457200">
              <a:buFont typeface="+mj-lt"/>
              <a:buAutoNum type="arabicPeriod"/>
            </a:pPr>
            <a:endParaRPr lang="en-US" sz="2000" b="1" dirty="0">
              <a:solidFill>
                <a:srgbClr val="FF0000"/>
              </a:solidFill>
            </a:endParaRPr>
          </a:p>
          <a:p>
            <a:pPr marL="457200" indent="-457200">
              <a:buFont typeface="+mj-lt"/>
              <a:buAutoNum type="arabicPeriod"/>
            </a:pPr>
            <a:r>
              <a:rPr lang="en-US" sz="2000" b="1" dirty="0" smtClean="0">
                <a:solidFill>
                  <a:srgbClr val="FF0000"/>
                </a:solidFill>
              </a:rPr>
              <a:t>WHAT CAN YOU DO?</a:t>
            </a:r>
            <a:endParaRPr lang="en-US" sz="2000" b="1" dirty="0">
              <a:solidFill>
                <a:srgbClr val="FF0000"/>
              </a:solidFill>
            </a:endParaRPr>
          </a:p>
        </p:txBody>
      </p:sp>
    </p:spTree>
    <p:extLst>
      <p:ext uri="{BB962C8B-B14F-4D97-AF65-F5344CB8AC3E}">
        <p14:creationId xmlns:p14="http://schemas.microsoft.com/office/powerpoint/2010/main" val="4014088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217714"/>
            <a:ext cx="5192680" cy="707886"/>
          </a:xfrm>
          <a:prstGeom prst="rect">
            <a:avLst/>
          </a:prstGeom>
          <a:noFill/>
        </p:spPr>
        <p:txBody>
          <a:bodyPr wrap="square" rtlCol="0">
            <a:spAutoFit/>
          </a:bodyPr>
          <a:lstStyle/>
          <a:p>
            <a:pPr algn="r"/>
            <a:r>
              <a:rPr lang="en-US" sz="4000" b="1" dirty="0" smtClean="0"/>
              <a:t>What Can I do?</a:t>
            </a:r>
            <a:endParaRPr lang="en-US" sz="4000" b="1" dirty="0"/>
          </a:p>
        </p:txBody>
      </p:sp>
      <p:pic>
        <p:nvPicPr>
          <p:cNvPr id="7170" name="Picture 2" descr="C:\Users\jhonke\AppData\Local\Microsoft\Windows\Temporary Internet Files\Content.IE5\SNQVW4JP\04-17-201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0961" y="1524000"/>
            <a:ext cx="1184570" cy="17373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9334" y="1404117"/>
            <a:ext cx="4933244" cy="2400657"/>
          </a:xfrm>
          <a:prstGeom prst="rect">
            <a:avLst/>
          </a:prstGeom>
          <a:ln w="19050">
            <a:solidFill>
              <a:schemeClr val="tx1"/>
            </a:solidFill>
          </a:ln>
        </p:spPr>
        <p:style>
          <a:lnRef idx="0">
            <a:scrgbClr r="0" g="0" b="0"/>
          </a:lnRef>
          <a:fillRef idx="1002">
            <a:schemeClr val="lt1"/>
          </a:fillRef>
          <a:effectRef idx="0">
            <a:scrgbClr r="0" g="0" b="0"/>
          </a:effectRef>
          <a:fontRef idx="major"/>
        </p:style>
        <p:txBody>
          <a:bodyPr wrap="square">
            <a:spAutoFit/>
          </a:bodyPr>
          <a:lstStyle/>
          <a:p>
            <a:r>
              <a:rPr lang="en-US" sz="2400" b="1" dirty="0"/>
              <a:t>Health Literacy </a:t>
            </a:r>
            <a:endParaRPr lang="en-US" sz="2400" b="1" dirty="0" smtClean="0"/>
          </a:p>
          <a:p>
            <a:r>
              <a:rPr lang="en-US" dirty="0" smtClean="0"/>
              <a:t>The ACA defines Health Literacy as, </a:t>
            </a:r>
          </a:p>
          <a:p>
            <a:r>
              <a:rPr lang="en-US" dirty="0" smtClean="0"/>
              <a:t>"</a:t>
            </a:r>
            <a:r>
              <a:rPr lang="en-US" dirty="0"/>
              <a:t>The degree to which an individual has the </a:t>
            </a:r>
            <a:endParaRPr lang="en-US" dirty="0" smtClean="0"/>
          </a:p>
          <a:p>
            <a:r>
              <a:rPr lang="en-US" dirty="0" smtClean="0"/>
              <a:t>capacity </a:t>
            </a:r>
            <a:r>
              <a:rPr lang="en-US" dirty="0"/>
              <a:t>to obtain, communicate, process, and understand basic health information and services to make appropriate health decisions." </a:t>
            </a:r>
            <a:r>
              <a:rPr lang="en-US" sz="1100" dirty="0"/>
              <a:t>Patient Protection and Affordable Care Act of 2010, </a:t>
            </a:r>
            <a:r>
              <a:rPr lang="en-US" sz="1100" dirty="0" smtClean="0"/>
              <a:t>Article V.</a:t>
            </a:r>
          </a:p>
          <a:p>
            <a:r>
              <a:rPr lang="en-US" sz="1400" b="1" dirty="0">
                <a:hlinkClick r:id="rId3"/>
              </a:rPr>
              <a:t>http://www.mdhealthcarereform.org/</a:t>
            </a:r>
            <a:endParaRPr lang="en-US" sz="1400" b="1" dirty="0"/>
          </a:p>
          <a:p>
            <a:endParaRPr lang="en-US" sz="1100" dirty="0"/>
          </a:p>
        </p:txBody>
      </p:sp>
      <p:sp>
        <p:nvSpPr>
          <p:cNvPr id="5" name="TextBox 4"/>
          <p:cNvSpPr txBox="1"/>
          <p:nvPr/>
        </p:nvSpPr>
        <p:spPr>
          <a:xfrm>
            <a:off x="172156" y="4011067"/>
            <a:ext cx="8839200" cy="2708434"/>
          </a:xfrm>
          <a:prstGeom prst="rect">
            <a:avLst/>
          </a:prstGeom>
          <a:noFill/>
        </p:spPr>
        <p:txBody>
          <a:bodyPr wrap="square" rtlCol="0">
            <a:spAutoFit/>
          </a:bodyPr>
          <a:lstStyle/>
          <a:p>
            <a:r>
              <a:rPr lang="en-US" b="1" dirty="0" smtClean="0"/>
              <a:t>Questions to Ask to Ensure Individualized and Comprehensive Coverage</a:t>
            </a:r>
            <a:r>
              <a:rPr lang="en-US" dirty="0" smtClean="0"/>
              <a:t>:</a:t>
            </a:r>
          </a:p>
          <a:p>
            <a:pPr marL="285750" indent="-285750">
              <a:buFont typeface="Arial" panose="020B0604020202020204" pitchFamily="34" charset="0"/>
              <a:buChar char="•"/>
            </a:pPr>
            <a:r>
              <a:rPr lang="en-US" dirty="0" smtClean="0"/>
              <a:t>Does my plan cover specialty providers? e.g. psychiatrist </a:t>
            </a:r>
          </a:p>
          <a:p>
            <a:pPr marL="285750" indent="-285750">
              <a:buFont typeface="Arial" panose="020B0604020202020204" pitchFamily="34" charset="0"/>
              <a:buChar char="•"/>
            </a:pPr>
            <a:r>
              <a:rPr lang="en-US" dirty="0" smtClean="0"/>
              <a:t>What medications will my plan cover?</a:t>
            </a:r>
          </a:p>
          <a:p>
            <a:pPr marL="285750" indent="-285750">
              <a:buFont typeface="Arial" panose="020B0604020202020204" pitchFamily="34" charset="0"/>
              <a:buChar char="•"/>
            </a:pPr>
            <a:r>
              <a:rPr lang="en-US" dirty="0" smtClean="0"/>
              <a:t>What type of care will not be included in this plan?</a:t>
            </a:r>
          </a:p>
          <a:p>
            <a:pPr marL="285750" indent="-285750">
              <a:buFont typeface="Arial" panose="020B0604020202020204" pitchFamily="34" charset="0"/>
              <a:buChar char="•"/>
            </a:pPr>
            <a:r>
              <a:rPr lang="en-US" dirty="0" smtClean="0"/>
              <a:t>Am I eligible for tax subsides or medical assistance?</a:t>
            </a:r>
            <a:endParaRPr lang="en-US" sz="900" dirty="0" smtClean="0"/>
          </a:p>
          <a:p>
            <a:endParaRPr lang="en-US" sz="800" dirty="0" smtClean="0"/>
          </a:p>
          <a:p>
            <a:r>
              <a:rPr lang="en-US" b="1" dirty="0" smtClean="0"/>
              <a:t>Do not forget to provide information! </a:t>
            </a:r>
            <a:r>
              <a:rPr lang="en-US" dirty="0" smtClean="0"/>
              <a:t>Use </a:t>
            </a:r>
            <a:r>
              <a:rPr lang="en-US" b="1" dirty="0" smtClean="0">
                <a:hlinkClick r:id="rId4"/>
              </a:rPr>
              <a:t>Maryland’s </a:t>
            </a:r>
            <a:r>
              <a:rPr lang="en-US" b="1" dirty="0">
                <a:hlinkClick r:id="rId4"/>
              </a:rPr>
              <a:t>Connector Entity</a:t>
            </a:r>
            <a:r>
              <a:rPr lang="en-US" dirty="0"/>
              <a:t>: </a:t>
            </a:r>
            <a:r>
              <a:rPr lang="en-US" dirty="0" smtClean="0"/>
              <a:t>Individuals that are trained to assist consumers as they </a:t>
            </a:r>
            <a:r>
              <a:rPr lang="en-US" dirty="0"/>
              <a:t>look for health coverage options through the Marketplace, including completing eligibility and enrollment forms. These individuals and organizations are required to be unbiased. Their services are </a:t>
            </a:r>
            <a:r>
              <a:rPr lang="en-US" dirty="0" smtClean="0"/>
              <a:t>free!</a:t>
            </a:r>
          </a:p>
        </p:txBody>
      </p:sp>
      <p:sp>
        <p:nvSpPr>
          <p:cNvPr id="6" name="TextBox 5"/>
          <p:cNvSpPr txBox="1"/>
          <p:nvPr/>
        </p:nvSpPr>
        <p:spPr>
          <a:xfrm>
            <a:off x="5791200" y="2558057"/>
            <a:ext cx="3657600" cy="1477328"/>
          </a:xfrm>
          <a:prstGeom prst="rect">
            <a:avLst/>
          </a:prstGeom>
          <a:noFill/>
        </p:spPr>
        <p:txBody>
          <a:bodyPr wrap="square" rtlCol="0">
            <a:spAutoFit/>
          </a:bodyPr>
          <a:lstStyle/>
          <a:p>
            <a:r>
              <a:rPr lang="en-US" b="1" dirty="0" smtClean="0"/>
              <a:t>Become Familiar with Terms </a:t>
            </a:r>
            <a:r>
              <a:rPr lang="en-US" b="1" dirty="0"/>
              <a:t>and Definitions</a:t>
            </a:r>
            <a:r>
              <a:rPr lang="en-US" dirty="0"/>
              <a:t>: pre-authorization, premium, specialist, provider network, deductible, co-pay</a:t>
            </a:r>
          </a:p>
          <a:p>
            <a:endParaRPr lang="en-US" dirty="0"/>
          </a:p>
        </p:txBody>
      </p:sp>
    </p:spTree>
    <p:extLst>
      <p:ext uri="{BB962C8B-B14F-4D97-AF65-F5344CB8AC3E}">
        <p14:creationId xmlns:p14="http://schemas.microsoft.com/office/powerpoint/2010/main" val="1769295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092737"/>
            <a:ext cx="8534400" cy="4708981"/>
          </a:xfrm>
          <a:prstGeom prst="rect">
            <a:avLst/>
          </a:prstGeom>
          <a:noFill/>
        </p:spPr>
        <p:txBody>
          <a:bodyPr wrap="square" rtlCol="0">
            <a:spAutoFit/>
          </a:bodyPr>
          <a:lstStyle/>
          <a:p>
            <a:pPr marL="342900" indent="-342900">
              <a:buAutoNum type="arabicPeriod"/>
            </a:pPr>
            <a:r>
              <a:rPr lang="en-US" sz="2000" b="1" dirty="0" smtClean="0"/>
              <a:t>Higher </a:t>
            </a:r>
            <a:r>
              <a:rPr lang="en-US" sz="2000" b="1" dirty="0"/>
              <a:t>costs or fewer visits for mental health services than </a:t>
            </a:r>
            <a:r>
              <a:rPr lang="en-US" sz="2000" b="1" dirty="0" smtClean="0"/>
              <a:t>for </a:t>
            </a:r>
            <a:r>
              <a:rPr lang="en-US" sz="2000" b="1" dirty="0"/>
              <a:t>other kinds of </a:t>
            </a:r>
            <a:r>
              <a:rPr lang="en-US" sz="2000" b="1" dirty="0" smtClean="0"/>
              <a:t>health care.</a:t>
            </a:r>
          </a:p>
          <a:p>
            <a:pPr marL="342900" indent="-342900">
              <a:buAutoNum type="arabicPeriod"/>
            </a:pPr>
            <a:endParaRPr lang="en-US" sz="800" b="1" dirty="0" smtClean="0"/>
          </a:p>
          <a:p>
            <a:pPr marL="342900" indent="-342900">
              <a:buAutoNum type="arabicPeriod"/>
            </a:pPr>
            <a:r>
              <a:rPr lang="en-US" sz="2000" b="1" dirty="0" smtClean="0"/>
              <a:t>Having </a:t>
            </a:r>
            <a:r>
              <a:rPr lang="en-US" sz="2000" b="1" dirty="0"/>
              <a:t>to call and get permission to get mental health care covered, but not for other types of health </a:t>
            </a:r>
            <a:r>
              <a:rPr lang="en-US" sz="2000" b="1" dirty="0" smtClean="0"/>
              <a:t>care.</a:t>
            </a:r>
          </a:p>
          <a:p>
            <a:pPr marL="342900" indent="-342900">
              <a:buAutoNum type="arabicPeriod"/>
            </a:pPr>
            <a:endParaRPr lang="en-US" sz="800" b="1" dirty="0" smtClean="0"/>
          </a:p>
          <a:p>
            <a:pPr marL="342900" indent="-342900">
              <a:buAutoNum type="arabicPeriod"/>
            </a:pPr>
            <a:r>
              <a:rPr lang="en-US" sz="2000" b="1" dirty="0" smtClean="0"/>
              <a:t>Getting</a:t>
            </a:r>
            <a:r>
              <a:rPr lang="en-US" sz="2000" b="1" dirty="0"/>
              <a:t> denied mental health services because they were not considered medically necessary, but the plan does not answer a request for the medical necessity criteria they </a:t>
            </a:r>
            <a:r>
              <a:rPr lang="en-US" sz="2000" b="1" dirty="0" smtClean="0"/>
              <a:t>use.</a:t>
            </a:r>
          </a:p>
          <a:p>
            <a:pPr marL="342900" indent="-342900">
              <a:buAutoNum type="arabicPeriod"/>
            </a:pPr>
            <a:endParaRPr lang="en-US" sz="800" b="1" dirty="0" smtClean="0"/>
          </a:p>
          <a:p>
            <a:pPr marL="342900" indent="-342900">
              <a:buAutoNum type="arabicPeriod"/>
            </a:pPr>
            <a:r>
              <a:rPr lang="en-US" sz="2000" b="1" dirty="0" smtClean="0"/>
              <a:t>Inability </a:t>
            </a:r>
            <a:r>
              <a:rPr lang="en-US" sz="2000" b="1" dirty="0"/>
              <a:t>to find in-network mental health providers that are taking new patients, but you can find providers for other health care</a:t>
            </a:r>
            <a:r>
              <a:rPr lang="en-US" sz="2000" b="1" dirty="0" smtClean="0"/>
              <a:t>. </a:t>
            </a:r>
          </a:p>
          <a:p>
            <a:pPr marL="342900" indent="-342900">
              <a:buAutoNum type="arabicPeriod"/>
            </a:pPr>
            <a:endParaRPr lang="en-US" sz="800" b="1" dirty="0" smtClean="0"/>
          </a:p>
          <a:p>
            <a:pPr marL="342900" indent="-342900">
              <a:buAutoNum type="arabicPeriod"/>
            </a:pPr>
            <a:r>
              <a:rPr lang="en-US" sz="2000" b="1" dirty="0" smtClean="0"/>
              <a:t>The </a:t>
            </a:r>
            <a:r>
              <a:rPr lang="en-US" sz="2000" b="1" dirty="0"/>
              <a:t>health plan will not cover residential mental health or substance use treatment or intensive outpatient care, but it does for other health conditions</a:t>
            </a:r>
            <a:r>
              <a:rPr lang="en-US" sz="2000" b="1" dirty="0" smtClean="0"/>
              <a:t>. </a:t>
            </a:r>
            <a:endParaRPr lang="en-US" sz="800" b="1" dirty="0" smtClean="0"/>
          </a:p>
          <a:p>
            <a:endParaRPr lang="en-US" sz="800" dirty="0" smtClean="0"/>
          </a:p>
          <a:p>
            <a:r>
              <a:rPr lang="en-US" sz="1000" dirty="0"/>
              <a:t>(</a:t>
            </a:r>
            <a:r>
              <a:rPr lang="en-US" sz="1000" dirty="0" smtClean="0"/>
              <a:t>See </a:t>
            </a:r>
            <a:r>
              <a:rPr lang="en-US" sz="1000" dirty="0"/>
              <a:t>more at: </a:t>
            </a:r>
            <a:r>
              <a:rPr lang="en-US" sz="1000" dirty="0">
                <a:hlinkClick r:id="rId2"/>
              </a:rPr>
              <a:t>http://</a:t>
            </a:r>
            <a:r>
              <a:rPr lang="en-US" sz="1000" dirty="0" smtClean="0">
                <a:hlinkClick r:id="rId2"/>
              </a:rPr>
              <a:t>www.nami.org/Find-Support/Living-with-a-Mental-Health-Condition/Understanding-Health-Insurance/What-to-Do-If-You-re-Denied-Care-By-Your-Insurance#sthash.QTeSZmoE.dpuF</a:t>
            </a:r>
            <a:r>
              <a:rPr lang="en-US" sz="1000" dirty="0" smtClean="0"/>
              <a:t>)</a:t>
            </a:r>
            <a:endParaRPr lang="en-US" sz="1000" dirty="0"/>
          </a:p>
        </p:txBody>
      </p:sp>
      <p:sp>
        <p:nvSpPr>
          <p:cNvPr id="5" name="TextBox 4"/>
          <p:cNvSpPr txBox="1"/>
          <p:nvPr/>
        </p:nvSpPr>
        <p:spPr>
          <a:xfrm>
            <a:off x="-304800" y="904016"/>
            <a:ext cx="2667000" cy="646331"/>
          </a:xfrm>
          <a:prstGeom prst="rect">
            <a:avLst/>
          </a:prstGeom>
          <a:noFill/>
        </p:spPr>
        <p:txBody>
          <a:bodyPr wrap="square" rtlCol="0">
            <a:spAutoFit/>
          </a:bodyPr>
          <a:lstStyle/>
          <a:p>
            <a:pPr algn="ctr"/>
            <a:r>
              <a:rPr lang="en-US" sz="3600" b="1" dirty="0" smtClean="0"/>
              <a:t>Appeal</a:t>
            </a:r>
            <a:endParaRPr lang="en-US" sz="3600" b="1" dirty="0"/>
          </a:p>
        </p:txBody>
      </p:sp>
      <p:sp>
        <p:nvSpPr>
          <p:cNvPr id="7" name="Rectangle 6"/>
          <p:cNvSpPr/>
          <p:nvPr/>
        </p:nvSpPr>
        <p:spPr>
          <a:xfrm>
            <a:off x="1828800" y="1446406"/>
            <a:ext cx="6784622" cy="646331"/>
          </a:xfrm>
          <a:prstGeom prst="rect">
            <a:avLst/>
          </a:prstGeom>
        </p:spPr>
        <p:txBody>
          <a:bodyPr wrap="square">
            <a:spAutoFit/>
          </a:bodyPr>
          <a:lstStyle/>
          <a:p>
            <a:r>
              <a:rPr lang="en-US" b="1" dirty="0"/>
              <a:t>Maryland Insurance Administration: </a:t>
            </a:r>
            <a:r>
              <a:rPr lang="en-US" b="1" dirty="0">
                <a:hlinkClick r:id="rId3"/>
              </a:rPr>
              <a:t>http://www.mdinsurance.state.md.us/sa/jsp/Mia.jsp</a:t>
            </a:r>
            <a:endParaRPr lang="en-US" b="1" dirty="0"/>
          </a:p>
        </p:txBody>
      </p:sp>
      <p:sp>
        <p:nvSpPr>
          <p:cNvPr id="9" name="TextBox 8"/>
          <p:cNvSpPr txBox="1"/>
          <p:nvPr/>
        </p:nvSpPr>
        <p:spPr>
          <a:xfrm>
            <a:off x="3741708" y="264770"/>
            <a:ext cx="5192680" cy="707886"/>
          </a:xfrm>
          <a:prstGeom prst="rect">
            <a:avLst/>
          </a:prstGeom>
          <a:noFill/>
        </p:spPr>
        <p:txBody>
          <a:bodyPr wrap="square" rtlCol="0">
            <a:spAutoFit/>
          </a:bodyPr>
          <a:lstStyle/>
          <a:p>
            <a:pPr algn="r"/>
            <a:r>
              <a:rPr lang="en-US" sz="4000" b="1" dirty="0" smtClean="0"/>
              <a:t>What Can I do?</a:t>
            </a:r>
            <a:endParaRPr lang="en-US" sz="4000" b="1" dirty="0"/>
          </a:p>
        </p:txBody>
      </p:sp>
    </p:spTree>
    <p:extLst>
      <p:ext uri="{BB962C8B-B14F-4D97-AF65-F5344CB8AC3E}">
        <p14:creationId xmlns:p14="http://schemas.microsoft.com/office/powerpoint/2010/main" val="4189850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5293757"/>
          </a:xfrm>
          <a:prstGeom prst="rect">
            <a:avLst/>
          </a:prstGeom>
        </p:spPr>
        <p:txBody>
          <a:bodyPr wrap="square">
            <a:spAutoFit/>
          </a:bodyPr>
          <a:lstStyle/>
          <a:p>
            <a:endParaRPr lang="en-US" dirty="0"/>
          </a:p>
          <a:p>
            <a:r>
              <a:rPr lang="en-US" sz="2400" b="1" dirty="0" smtClean="0"/>
              <a:t>Criminal Justice: </a:t>
            </a:r>
          </a:p>
          <a:p>
            <a:endParaRPr lang="en-US" sz="800" dirty="0"/>
          </a:p>
          <a:p>
            <a:r>
              <a:rPr lang="en-US" sz="1600" dirty="0"/>
              <a:t>In a mental health crisis, people are more likely to encounter </a:t>
            </a:r>
            <a:endParaRPr lang="en-US" sz="1600" dirty="0" smtClean="0"/>
          </a:p>
          <a:p>
            <a:r>
              <a:rPr lang="en-US" sz="1600" dirty="0" smtClean="0"/>
              <a:t>police </a:t>
            </a:r>
            <a:r>
              <a:rPr lang="en-US" sz="1600" dirty="0"/>
              <a:t>than get medical help. As a result, 2 million people with mental illness are booked into jails each year. </a:t>
            </a:r>
            <a:endParaRPr lang="en-US" sz="1600" dirty="0" smtClean="0"/>
          </a:p>
          <a:p>
            <a:pPr marL="742950" lvl="1" indent="-285750">
              <a:buFont typeface="Arial" panose="020B0604020202020204" pitchFamily="34" charset="0"/>
              <a:buChar char="•"/>
            </a:pPr>
            <a:r>
              <a:rPr lang="en-US" sz="1600" dirty="0" smtClean="0"/>
              <a:t>Nearly </a:t>
            </a:r>
            <a:r>
              <a:rPr lang="en-US" sz="1600" dirty="0"/>
              <a:t>15% of men and 30% of women booked into jails have a serious mental health </a:t>
            </a:r>
            <a:r>
              <a:rPr lang="en-US" sz="1600" dirty="0" smtClean="0"/>
              <a:t>condition.</a:t>
            </a:r>
          </a:p>
          <a:p>
            <a:pPr lvl="1"/>
            <a:endParaRPr lang="en-US" sz="800" dirty="0" smtClean="0"/>
          </a:p>
          <a:p>
            <a:r>
              <a:rPr lang="en-US" sz="1600" dirty="0"/>
              <a:t>In one study, approximately 28% of people with serious mental illness were arrested in a </a:t>
            </a:r>
            <a:r>
              <a:rPr lang="en-US" sz="1600" dirty="0" smtClean="0"/>
              <a:t>10-year </a:t>
            </a:r>
            <a:r>
              <a:rPr lang="en-US" sz="1600" dirty="0"/>
              <a:t>period. The majority of </a:t>
            </a:r>
            <a:r>
              <a:rPr lang="en-US" sz="1600" dirty="0" smtClean="0"/>
              <a:t>were </a:t>
            </a:r>
            <a:r>
              <a:rPr lang="en-US" sz="1600" dirty="0"/>
              <a:t>for non-violent </a:t>
            </a:r>
            <a:r>
              <a:rPr lang="en-US" sz="1600" dirty="0" smtClean="0"/>
              <a:t>charges.</a:t>
            </a:r>
          </a:p>
          <a:p>
            <a:endParaRPr lang="en-US" sz="800" dirty="0" smtClean="0"/>
          </a:p>
          <a:p>
            <a:r>
              <a:rPr lang="en-US" sz="1600" dirty="0" smtClean="0"/>
              <a:t>Once </a:t>
            </a:r>
            <a:r>
              <a:rPr lang="en-US" sz="1600" dirty="0"/>
              <a:t>arrested, individuals with mental illness and substance abuse disorders </a:t>
            </a:r>
            <a:r>
              <a:rPr lang="en-US" sz="1600" b="1" dirty="0"/>
              <a:t>spend on </a:t>
            </a:r>
            <a:r>
              <a:rPr lang="en-US" sz="1600" b="1" dirty="0" smtClean="0"/>
              <a:t>average 17 more </a:t>
            </a:r>
            <a:r>
              <a:rPr lang="en-US" sz="1600" b="1" dirty="0"/>
              <a:t>days in jail </a:t>
            </a:r>
            <a:r>
              <a:rPr lang="en-US" sz="1600" dirty="0"/>
              <a:t>than people </a:t>
            </a:r>
            <a:r>
              <a:rPr lang="en-US" sz="1600" dirty="0" smtClean="0"/>
              <a:t>who </a:t>
            </a:r>
            <a:r>
              <a:rPr lang="en-US" sz="1600" dirty="0"/>
              <a:t>were charged with </a:t>
            </a:r>
            <a:r>
              <a:rPr lang="en-US" sz="1600" dirty="0" smtClean="0"/>
              <a:t>similar crimes.</a:t>
            </a:r>
          </a:p>
          <a:p>
            <a:endParaRPr lang="en-US" sz="800" dirty="0" smtClean="0"/>
          </a:p>
          <a:p>
            <a:r>
              <a:rPr lang="en-US" sz="1600" dirty="0"/>
              <a:t>People with mental illness who are incarcerated tend to have </a:t>
            </a:r>
            <a:r>
              <a:rPr lang="en-US" sz="1600" b="1" dirty="0"/>
              <a:t>higher rates of homelessness </a:t>
            </a:r>
            <a:r>
              <a:rPr lang="en-US" sz="1600" b="1" dirty="0" smtClean="0"/>
              <a:t>and co-occurring </a:t>
            </a:r>
            <a:r>
              <a:rPr lang="en-US" sz="1600" b="1" dirty="0"/>
              <a:t>substance abuse </a:t>
            </a:r>
            <a:r>
              <a:rPr lang="en-US" sz="1600" b="1" dirty="0" smtClean="0"/>
              <a:t>disorders</a:t>
            </a:r>
          </a:p>
          <a:p>
            <a:endParaRPr lang="en-US" sz="800" dirty="0"/>
          </a:p>
          <a:p>
            <a:r>
              <a:rPr lang="en-US" sz="1600" b="1" dirty="0" smtClean="0"/>
              <a:t>Once incarcerated</a:t>
            </a:r>
            <a:r>
              <a:rPr lang="en-US" sz="1600" dirty="0"/>
              <a:t>, people with mental illness often lose access to </a:t>
            </a:r>
            <a:endParaRPr lang="en-US" sz="1600" dirty="0" smtClean="0"/>
          </a:p>
          <a:p>
            <a:r>
              <a:rPr lang="en-US" sz="1600" dirty="0" smtClean="0"/>
              <a:t>Medicare</a:t>
            </a:r>
            <a:r>
              <a:rPr lang="en-US" sz="1600" dirty="0"/>
              <a:t>, </a:t>
            </a:r>
            <a:r>
              <a:rPr lang="en-US" sz="1600" dirty="0" smtClean="0"/>
              <a:t>Medicaid, and </a:t>
            </a:r>
            <a:r>
              <a:rPr lang="en-US" sz="1600" dirty="0"/>
              <a:t>Social Security benefits. </a:t>
            </a:r>
            <a:r>
              <a:rPr lang="en-US" sz="1600" dirty="0" smtClean="0"/>
              <a:t>In Maryland, they are </a:t>
            </a:r>
          </a:p>
          <a:p>
            <a:r>
              <a:rPr lang="en-US" sz="1600" dirty="0" smtClean="0"/>
              <a:t>restored upon release, but that may take time. Without timely services </a:t>
            </a:r>
          </a:p>
          <a:p>
            <a:r>
              <a:rPr lang="en-US" sz="1600" dirty="0" smtClean="0"/>
              <a:t>prisoners re-entering </a:t>
            </a:r>
            <a:r>
              <a:rPr lang="en-US" sz="1600" dirty="0"/>
              <a:t>after prison are at </a:t>
            </a:r>
            <a:r>
              <a:rPr lang="en-US" sz="1600" b="1" dirty="0"/>
              <a:t>risk of recidivating or </a:t>
            </a:r>
            <a:r>
              <a:rPr lang="en-US" sz="1600" b="1" dirty="0" smtClean="0"/>
              <a:t>requiring </a:t>
            </a:r>
          </a:p>
          <a:p>
            <a:r>
              <a:rPr lang="en-US" sz="1600" b="1" dirty="0" smtClean="0"/>
              <a:t>costly </a:t>
            </a:r>
            <a:r>
              <a:rPr lang="en-US" sz="1600" b="1" dirty="0"/>
              <a:t>emergency medical </a:t>
            </a:r>
            <a:r>
              <a:rPr lang="en-US" sz="1600" b="1" dirty="0" smtClean="0"/>
              <a:t>services.</a:t>
            </a:r>
            <a:endParaRPr lang="en-US" b="1" dirty="0"/>
          </a:p>
        </p:txBody>
      </p:sp>
      <p:sp>
        <p:nvSpPr>
          <p:cNvPr id="3" name="Title 1"/>
          <p:cNvSpPr txBox="1">
            <a:spLocks/>
          </p:cNvSpPr>
          <p:nvPr/>
        </p:nvSpPr>
        <p:spPr>
          <a:xfrm>
            <a:off x="6466114" y="-92870"/>
            <a:ext cx="23622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800" b="1" dirty="0" smtClean="0">
                <a:solidFill>
                  <a:schemeClr val="tx1"/>
                </a:solidFill>
              </a:rPr>
              <a:t>Access Issues</a:t>
            </a:r>
            <a:endParaRPr lang="en-US" sz="2800" b="1" dirty="0">
              <a:solidFill>
                <a:schemeClr val="tx1"/>
              </a:solidFill>
            </a:endParaRPr>
          </a:p>
        </p:txBody>
      </p:sp>
      <p:pic>
        <p:nvPicPr>
          <p:cNvPr id="1027" name="Picture 3" descr="C:\Users\jhonke\AppData\Local\Microsoft\Windows\Temporary Internet Files\Content.IE5\JXW8E0T3\prison[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343400"/>
            <a:ext cx="180473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868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66114" y="-92870"/>
            <a:ext cx="23622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200" b="1" dirty="0" smtClean="0">
                <a:solidFill>
                  <a:schemeClr val="tx1"/>
                </a:solidFill>
              </a:rPr>
              <a:t>Access</a:t>
            </a:r>
            <a:r>
              <a:rPr lang="en-US" sz="2800" b="1" dirty="0" smtClean="0">
                <a:solidFill>
                  <a:schemeClr val="tx1"/>
                </a:solidFill>
              </a:rPr>
              <a:t> Issues</a:t>
            </a:r>
            <a:endParaRPr lang="en-US" sz="2800" b="1" dirty="0">
              <a:solidFill>
                <a:schemeClr val="tx1"/>
              </a:solidFill>
            </a:endParaRPr>
          </a:p>
        </p:txBody>
      </p:sp>
      <p:sp>
        <p:nvSpPr>
          <p:cNvPr id="4" name="Rectangle 3"/>
          <p:cNvSpPr/>
          <p:nvPr/>
        </p:nvSpPr>
        <p:spPr>
          <a:xfrm>
            <a:off x="65314" y="1012371"/>
            <a:ext cx="8991600" cy="5570756"/>
          </a:xfrm>
          <a:prstGeom prst="rect">
            <a:avLst/>
          </a:prstGeom>
        </p:spPr>
        <p:txBody>
          <a:bodyPr wrap="square">
            <a:spAutoFit/>
          </a:bodyPr>
          <a:lstStyle/>
          <a:p>
            <a:r>
              <a:rPr lang="en-US" sz="2800" b="1" dirty="0">
                <a:solidFill>
                  <a:srgbClr val="FF0000"/>
                </a:solidFill>
              </a:rPr>
              <a:t>Criminal Justice</a:t>
            </a:r>
            <a:r>
              <a:rPr lang="en-US" sz="2800" b="1" dirty="0" smtClean="0">
                <a:solidFill>
                  <a:srgbClr val="FF0000"/>
                </a:solidFill>
              </a:rPr>
              <a:t>:</a:t>
            </a:r>
          </a:p>
          <a:p>
            <a:endParaRPr lang="en-US" sz="800" b="1" dirty="0"/>
          </a:p>
          <a:p>
            <a:r>
              <a:rPr lang="en-US" sz="2400" b="1" dirty="0" smtClean="0"/>
              <a:t>Diversion</a:t>
            </a:r>
            <a:r>
              <a:rPr lang="en-US" b="1" dirty="0" smtClean="0"/>
              <a:t>:</a:t>
            </a:r>
          </a:p>
          <a:p>
            <a:endParaRPr lang="en-US" sz="800" b="1" dirty="0"/>
          </a:p>
          <a:p>
            <a:pPr marL="285750" indent="-285750">
              <a:buFont typeface="Arial" panose="020B0604020202020204" pitchFamily="34" charset="0"/>
              <a:buChar char="•"/>
            </a:pPr>
            <a:r>
              <a:rPr lang="en-US" b="1" dirty="0" smtClean="0">
                <a:solidFill>
                  <a:srgbClr val="0070C0"/>
                </a:solidFill>
              </a:rPr>
              <a:t>Crisis Intervention Team (CIT) Programs:</a:t>
            </a:r>
            <a:r>
              <a:rPr lang="en-US" b="1" dirty="0" smtClean="0"/>
              <a:t> </a:t>
            </a:r>
            <a:r>
              <a:rPr lang="en-US" dirty="0"/>
              <a:t>Best practice </a:t>
            </a:r>
            <a:r>
              <a:rPr lang="en-US" dirty="0" smtClean="0"/>
              <a:t>CIT </a:t>
            </a:r>
            <a:r>
              <a:rPr lang="en-US" dirty="0"/>
              <a:t>programs are local programs designed to improve the way law enforcement and the community respond to people experiencing behavioral health crises. </a:t>
            </a:r>
            <a:r>
              <a:rPr lang="en-US" dirty="0" smtClean="0"/>
              <a:t>Implementation </a:t>
            </a:r>
            <a:r>
              <a:rPr lang="en-US" dirty="0"/>
              <a:t>of effective CIT in communities results in better dispositions for those in crisis. </a:t>
            </a:r>
            <a:r>
              <a:rPr lang="en-US" dirty="0" smtClean="0"/>
              <a:t>Built </a:t>
            </a:r>
            <a:r>
              <a:rPr lang="en-US" dirty="0"/>
              <a:t>on strong partnerships between law enforcement, behavioral health provider agencies, and individuals and families affected by behavioral health conditions. </a:t>
            </a:r>
            <a:endParaRPr lang="en-US" dirty="0" smtClean="0"/>
          </a:p>
          <a:p>
            <a:pPr marL="742950" lvl="1" indent="-285750">
              <a:buFont typeface="Arial" panose="020B0604020202020204" pitchFamily="34" charset="0"/>
              <a:buChar char="•"/>
            </a:pPr>
            <a:r>
              <a:rPr lang="en-US" dirty="0" smtClean="0"/>
              <a:t>reduction </a:t>
            </a:r>
            <a:r>
              <a:rPr lang="en-US" dirty="0"/>
              <a:t>of physical confrontation and injury to officers and community members;</a:t>
            </a:r>
          </a:p>
          <a:p>
            <a:pPr marL="742950" lvl="1" indent="-285750">
              <a:buFont typeface="Arial" panose="020B0604020202020204" pitchFamily="34" charset="0"/>
              <a:buChar char="•"/>
            </a:pPr>
            <a:r>
              <a:rPr lang="en-US" dirty="0"/>
              <a:t>reduction of the use of lethal force when law enforcement, corrections, and parole and probation respond to a mental health crisis;</a:t>
            </a:r>
          </a:p>
          <a:p>
            <a:pPr marL="742950" lvl="1" indent="-285750">
              <a:buFont typeface="Arial" panose="020B0604020202020204" pitchFamily="34" charset="0"/>
              <a:buChar char="•"/>
            </a:pPr>
            <a:r>
              <a:rPr lang="en-US" dirty="0"/>
              <a:t>reduction of hospital emergency department visits and costs;</a:t>
            </a:r>
          </a:p>
          <a:p>
            <a:pPr marL="742950" lvl="1" indent="-285750">
              <a:buFont typeface="Arial" panose="020B0604020202020204" pitchFamily="34" charset="0"/>
              <a:buChar char="•"/>
            </a:pPr>
            <a:r>
              <a:rPr lang="en-US" dirty="0"/>
              <a:t>reduction of unnecessary arrests and costly incarceration;</a:t>
            </a:r>
          </a:p>
          <a:p>
            <a:pPr marL="742950" lvl="1" indent="-285750">
              <a:buFont typeface="Arial" panose="020B0604020202020204" pitchFamily="34" charset="0"/>
              <a:buChar char="•"/>
            </a:pPr>
            <a:r>
              <a:rPr lang="en-US" dirty="0"/>
              <a:t>increased linkages to effective mental health services in </a:t>
            </a:r>
            <a:endParaRPr lang="en-US" dirty="0" smtClean="0"/>
          </a:p>
          <a:p>
            <a:pPr lvl="1"/>
            <a:r>
              <a:rPr lang="en-US" dirty="0"/>
              <a:t> </a:t>
            </a:r>
            <a:r>
              <a:rPr lang="en-US" dirty="0" smtClean="0"/>
              <a:t>     the </a:t>
            </a:r>
            <a:r>
              <a:rPr lang="en-US" dirty="0"/>
              <a:t>community, and in correctional settings;</a:t>
            </a:r>
          </a:p>
          <a:p>
            <a:pPr marL="742950" lvl="1" indent="-285750">
              <a:buFont typeface="Arial" panose="020B0604020202020204" pitchFamily="34" charset="0"/>
              <a:buChar char="•"/>
            </a:pPr>
            <a:r>
              <a:rPr lang="en-US" dirty="0"/>
              <a:t>decreased exposure to legal liability; and</a:t>
            </a:r>
          </a:p>
          <a:p>
            <a:pPr marL="742950" lvl="1" indent="-285750">
              <a:buFont typeface="Arial" panose="020B0604020202020204" pitchFamily="34" charset="0"/>
              <a:buChar char="•"/>
            </a:pPr>
            <a:r>
              <a:rPr lang="en-US" dirty="0"/>
              <a:t>reduction of stigmatizing attitudes within communities.</a:t>
            </a:r>
          </a:p>
          <a:p>
            <a:pPr lvl="1"/>
            <a:r>
              <a:rPr lang="en-US" b="1" dirty="0" smtClean="0"/>
              <a:t> </a:t>
            </a:r>
            <a:endParaRPr lang="en-US" b="1" dirty="0"/>
          </a:p>
        </p:txBody>
      </p:sp>
      <p:pic>
        <p:nvPicPr>
          <p:cNvPr id="2050" name="Picture 2" descr="C:\Users\jhonke\AppData\Local\Microsoft\Windows\Temporary Internet Files\Content.IE5\KJ6KC5RT\diversion_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814" y="41910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184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22315"/>
            <a:ext cx="8599714" cy="5678478"/>
          </a:xfrm>
          <a:prstGeom prst="rect">
            <a:avLst/>
          </a:prstGeom>
        </p:spPr>
        <p:txBody>
          <a:bodyPr wrap="square">
            <a:spAutoFit/>
          </a:bodyPr>
          <a:lstStyle/>
          <a:p>
            <a:r>
              <a:rPr lang="en-US" sz="2800" b="1" dirty="0" smtClean="0">
                <a:hlinkClick r:id="rId2"/>
              </a:rPr>
              <a:t>Mental </a:t>
            </a:r>
            <a:r>
              <a:rPr lang="en-US" sz="2800" b="1" dirty="0">
                <a:hlinkClick r:id="rId2"/>
              </a:rPr>
              <a:t>Health </a:t>
            </a:r>
            <a:r>
              <a:rPr lang="en-US" sz="2800" b="1" dirty="0" smtClean="0">
                <a:hlinkClick r:id="rId2"/>
              </a:rPr>
              <a:t>Courts</a:t>
            </a:r>
            <a:endParaRPr lang="en-US" sz="2800" b="1" dirty="0" smtClean="0"/>
          </a:p>
          <a:p>
            <a:endParaRPr lang="en-US" sz="800" b="1" dirty="0" smtClean="0"/>
          </a:p>
          <a:p>
            <a:r>
              <a:rPr lang="en-US" dirty="0" smtClean="0"/>
              <a:t>A specialized </a:t>
            </a:r>
            <a:r>
              <a:rPr lang="en-US" dirty="0"/>
              <a:t>court docket established for </a:t>
            </a:r>
            <a:r>
              <a:rPr lang="en-US" sz="2000" b="1" dirty="0">
                <a:solidFill>
                  <a:srgbClr val="00B050"/>
                </a:solidFill>
              </a:rPr>
              <a:t>defendants with </a:t>
            </a:r>
            <a:endParaRPr lang="en-US" sz="2000" b="1" dirty="0" smtClean="0">
              <a:solidFill>
                <a:srgbClr val="00B050"/>
              </a:solidFill>
            </a:endParaRPr>
          </a:p>
          <a:p>
            <a:r>
              <a:rPr lang="en-US" sz="2000" b="1" dirty="0" smtClean="0">
                <a:solidFill>
                  <a:srgbClr val="00B050"/>
                </a:solidFill>
              </a:rPr>
              <a:t>mental </a:t>
            </a:r>
            <a:r>
              <a:rPr lang="en-US" sz="2000" b="1" dirty="0">
                <a:solidFill>
                  <a:srgbClr val="00B050"/>
                </a:solidFill>
              </a:rPr>
              <a:t>illness that substitutes a problem-solving approach for the traditional adversarial criminal court processing.</a:t>
            </a:r>
            <a:r>
              <a:rPr lang="en-US" b="1" dirty="0">
                <a:solidFill>
                  <a:srgbClr val="00B050"/>
                </a:solidFill>
              </a:rPr>
              <a:t> </a:t>
            </a:r>
            <a:r>
              <a:rPr lang="en-US" sz="900" b="1" dirty="0" smtClean="0"/>
              <a:t>(</a:t>
            </a:r>
            <a:r>
              <a:rPr lang="en-US" sz="900" b="1" dirty="0"/>
              <a:t>Justice Center, Bureau of Justice Assistance) </a:t>
            </a:r>
            <a:endParaRPr lang="en-US" sz="900" b="1" dirty="0" smtClean="0"/>
          </a:p>
          <a:p>
            <a:endParaRPr lang="en-US" sz="900" b="1" dirty="0"/>
          </a:p>
          <a:p>
            <a:r>
              <a:rPr lang="en-US" sz="2000" b="1" dirty="0" smtClean="0">
                <a:solidFill>
                  <a:srgbClr val="00B050"/>
                </a:solidFill>
              </a:rPr>
              <a:t>The </a:t>
            </a:r>
            <a:r>
              <a:rPr lang="en-US" sz="2000" b="1" dirty="0">
                <a:solidFill>
                  <a:srgbClr val="00B050"/>
                </a:solidFill>
              </a:rPr>
              <a:t>overarching goal of </a:t>
            </a:r>
            <a:r>
              <a:rPr lang="en-US" sz="2000" b="1" dirty="0" smtClean="0">
                <a:solidFill>
                  <a:srgbClr val="00B050"/>
                </a:solidFill>
              </a:rPr>
              <a:t>the Maryland Mental Health Court is to decrease the frequency of participants contacts with the criminal justice system </a:t>
            </a:r>
            <a:r>
              <a:rPr lang="en-US" dirty="0" smtClean="0"/>
              <a:t>by providing participants with such things as, </a:t>
            </a:r>
            <a:r>
              <a:rPr lang="en-US" dirty="0"/>
              <a:t>employment linkage, housing needs, treatment, and support services of participants</a:t>
            </a:r>
            <a:r>
              <a:rPr lang="en-US" dirty="0" smtClean="0"/>
              <a:t>.</a:t>
            </a:r>
          </a:p>
          <a:p>
            <a:endParaRPr lang="en-US" sz="800" dirty="0"/>
          </a:p>
          <a:p>
            <a:r>
              <a:rPr lang="en-US" dirty="0" smtClean="0"/>
              <a:t>These </a:t>
            </a:r>
            <a:r>
              <a:rPr lang="en-US" dirty="0"/>
              <a:t>courts also seek to address the underlying problems that contribute to criminal behavior, and to assist with the avoidance of recurring correctional visits, as well as to overall lower the recidivism of this population</a:t>
            </a:r>
            <a:r>
              <a:rPr lang="en-US" dirty="0" smtClean="0"/>
              <a:t>. </a:t>
            </a:r>
          </a:p>
          <a:p>
            <a:endParaRPr lang="en-US" sz="800" dirty="0" smtClean="0"/>
          </a:p>
          <a:p>
            <a:pPr algn="ctr"/>
            <a:r>
              <a:rPr lang="en-US" sz="2000" b="1" dirty="0" smtClean="0">
                <a:solidFill>
                  <a:srgbClr val="FF0000"/>
                </a:solidFill>
              </a:rPr>
              <a:t>ONLY THREE JURISDICTIONS IN MARYLAND!!!</a:t>
            </a:r>
          </a:p>
          <a:p>
            <a:pPr algn="ctr"/>
            <a:endParaRPr lang="en-US" sz="800" b="1" dirty="0" smtClean="0">
              <a:solidFill>
                <a:srgbClr val="FF0000"/>
              </a:solidFill>
            </a:endParaRPr>
          </a:p>
          <a:p>
            <a:pPr marL="285750" indent="-285750">
              <a:buFont typeface="Arial" panose="020B0604020202020204" pitchFamily="34" charset="0"/>
              <a:buChar char="•"/>
            </a:pPr>
            <a:r>
              <a:rPr lang="en-US" dirty="0"/>
              <a:t>Baltimore City </a:t>
            </a:r>
            <a:r>
              <a:rPr lang="en-US" dirty="0" smtClean="0"/>
              <a:t>: District and Circuit Courts (higher level court for </a:t>
            </a:r>
          </a:p>
          <a:p>
            <a:r>
              <a:rPr lang="en-US" dirty="0"/>
              <a:t> </a:t>
            </a:r>
            <a:r>
              <a:rPr lang="en-US" dirty="0" smtClean="0"/>
              <a:t>     complex cases)</a:t>
            </a:r>
          </a:p>
          <a:p>
            <a:pPr marL="285750" indent="-285750">
              <a:buFont typeface="Arial" panose="020B0604020202020204" pitchFamily="34" charset="0"/>
              <a:buChar char="•"/>
            </a:pPr>
            <a:r>
              <a:rPr lang="en-US" dirty="0"/>
              <a:t>Harford County District Court </a:t>
            </a:r>
            <a:endParaRPr lang="en-US" dirty="0" smtClean="0"/>
          </a:p>
          <a:p>
            <a:pPr marL="285750" indent="-285750">
              <a:buFont typeface="Arial" panose="020B0604020202020204" pitchFamily="34" charset="0"/>
              <a:buChar char="•"/>
            </a:pPr>
            <a:r>
              <a:rPr lang="en-US" dirty="0"/>
              <a:t>Prince George’s County District Drug, Mental Health Court Program</a:t>
            </a:r>
          </a:p>
        </p:txBody>
      </p:sp>
      <p:sp>
        <p:nvSpPr>
          <p:cNvPr id="3" name="Title 1"/>
          <p:cNvSpPr txBox="1">
            <a:spLocks/>
          </p:cNvSpPr>
          <p:nvPr/>
        </p:nvSpPr>
        <p:spPr>
          <a:xfrm>
            <a:off x="6466114" y="-92870"/>
            <a:ext cx="23622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200" b="1" dirty="0" smtClean="0">
                <a:solidFill>
                  <a:schemeClr val="tx1"/>
                </a:solidFill>
              </a:rPr>
              <a:t>Access</a:t>
            </a:r>
            <a:r>
              <a:rPr lang="en-US" sz="2800" b="1" dirty="0" smtClean="0">
                <a:solidFill>
                  <a:schemeClr val="tx1"/>
                </a:solidFill>
              </a:rPr>
              <a:t> Issues</a:t>
            </a:r>
            <a:endParaRPr lang="en-US" sz="2800" b="1" dirty="0">
              <a:solidFill>
                <a:schemeClr val="tx1"/>
              </a:solidFill>
            </a:endParaRPr>
          </a:p>
        </p:txBody>
      </p:sp>
      <p:pic>
        <p:nvPicPr>
          <p:cNvPr id="3074" name="Picture 2" descr="C:\Users\jhonke\AppData\Local\Microsoft\Windows\Temporary Internet Files\Content.IE5\K1EI6AEH\court-149843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5562600"/>
            <a:ext cx="1536673"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4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8097" y="1505337"/>
            <a:ext cx="5105400" cy="707886"/>
          </a:xfrm>
          <a:prstGeom prst="rect">
            <a:avLst/>
          </a:prstGeom>
        </p:spPr>
        <p:txBody>
          <a:bodyPr wrap="square">
            <a:spAutoFit/>
          </a:bodyPr>
          <a:lstStyle/>
          <a:p>
            <a:pPr algn="ctr"/>
            <a:r>
              <a:rPr lang="en-US" sz="2000" b="1" dirty="0" smtClean="0">
                <a:solidFill>
                  <a:srgbClr val="00B050"/>
                </a:solidFill>
              </a:rPr>
              <a:t>National Institute of Mental Health (NIMH)</a:t>
            </a:r>
          </a:p>
          <a:p>
            <a:pPr algn="ctr"/>
            <a:r>
              <a:rPr lang="en-US" sz="2000" b="1" dirty="0" smtClean="0">
                <a:solidFill>
                  <a:srgbClr val="00B050"/>
                </a:solidFill>
              </a:rPr>
              <a:t>Outreach Partnership</a:t>
            </a:r>
          </a:p>
        </p:txBody>
      </p:sp>
      <p:pic>
        <p:nvPicPr>
          <p:cNvPr id="4098" name="Picture 2" descr="\\NAMIMDSERVER\Share\SHARED (nami)\COMMUNICATIONS and OUTREACH\NIMH Contract\Partner Button Large.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990600"/>
            <a:ext cx="1693298" cy="17373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57944" y="2213223"/>
            <a:ext cx="8153399" cy="1477328"/>
          </a:xfrm>
          <a:prstGeom prst="rect">
            <a:avLst/>
          </a:prstGeom>
        </p:spPr>
        <p:txBody>
          <a:bodyPr wrap="square">
            <a:spAutoFit/>
          </a:bodyPr>
          <a:lstStyle/>
          <a:p>
            <a:pPr algn="r"/>
            <a:r>
              <a:rPr lang="en-US" dirty="0" smtClean="0"/>
              <a:t>                              People </a:t>
            </a:r>
            <a:r>
              <a:rPr lang="en-US" dirty="0"/>
              <a:t>with mental illnesses participate in research for a </a:t>
            </a:r>
            <a:r>
              <a:rPr lang="en-US" dirty="0" smtClean="0"/>
              <a:t>variety</a:t>
            </a:r>
          </a:p>
          <a:p>
            <a:pPr algn="r"/>
            <a:r>
              <a:rPr lang="en-US" dirty="0" smtClean="0"/>
              <a:t>   of reasons</a:t>
            </a:r>
            <a:r>
              <a:rPr lang="en-US" dirty="0"/>
              <a:t>. </a:t>
            </a:r>
            <a:r>
              <a:rPr lang="en-US" dirty="0" smtClean="0"/>
              <a:t>Because research offers such promise, it becomes particularly    </a:t>
            </a:r>
          </a:p>
          <a:p>
            <a:r>
              <a:rPr lang="en-US" dirty="0" smtClean="0"/>
              <a:t>important that all research be thoughtfully designed both to answer the research questions and to protect the welfare of research participants. </a:t>
            </a:r>
          </a:p>
          <a:p>
            <a:pPr algn="r"/>
            <a:endParaRPr lang="en-US" dirty="0"/>
          </a:p>
        </p:txBody>
      </p:sp>
      <p:sp>
        <p:nvSpPr>
          <p:cNvPr id="4" name="Rectangle 3"/>
          <p:cNvSpPr/>
          <p:nvPr/>
        </p:nvSpPr>
        <p:spPr>
          <a:xfrm>
            <a:off x="43543" y="3352800"/>
            <a:ext cx="8937171" cy="2062103"/>
          </a:xfrm>
          <a:prstGeom prst="rect">
            <a:avLst/>
          </a:prstGeom>
        </p:spPr>
        <p:txBody>
          <a:bodyPr wrap="square">
            <a:spAutoFit/>
          </a:bodyPr>
          <a:lstStyle/>
          <a:p>
            <a:r>
              <a:rPr lang="en-US" sz="2000" b="1" dirty="0">
                <a:solidFill>
                  <a:srgbClr val="FF0000"/>
                </a:solidFill>
                <a:hlinkClick r:id="rId4"/>
              </a:rPr>
              <a:t>NAMI Maryland </a:t>
            </a:r>
            <a:r>
              <a:rPr lang="en-US" sz="2000" b="1" dirty="0" smtClean="0">
                <a:solidFill>
                  <a:srgbClr val="FF0000"/>
                </a:solidFill>
                <a:hlinkClick r:id="rId4"/>
              </a:rPr>
              <a:t>was selected </a:t>
            </a:r>
            <a:r>
              <a:rPr lang="en-US" sz="2000" b="1" dirty="0">
                <a:solidFill>
                  <a:srgbClr val="FF0000"/>
                </a:solidFill>
                <a:hlinkClick r:id="rId4"/>
              </a:rPr>
              <a:t>as </a:t>
            </a:r>
            <a:r>
              <a:rPr lang="en-US" sz="2000" b="1" dirty="0" smtClean="0">
                <a:solidFill>
                  <a:srgbClr val="FF0000"/>
                </a:solidFill>
                <a:hlinkClick r:id="rId4"/>
              </a:rPr>
              <a:t>NIMHs Outreach </a:t>
            </a:r>
            <a:r>
              <a:rPr lang="en-US" sz="2000" b="1" dirty="0">
                <a:solidFill>
                  <a:srgbClr val="FF0000"/>
                </a:solidFill>
                <a:hlinkClick r:id="rId4"/>
              </a:rPr>
              <a:t>Partner for 2015</a:t>
            </a:r>
            <a:r>
              <a:rPr lang="en-US" dirty="0"/>
              <a:t>. </a:t>
            </a:r>
            <a:r>
              <a:rPr lang="en-US" dirty="0" smtClean="0"/>
              <a:t>NAMI Maryland joins </a:t>
            </a:r>
            <a:r>
              <a:rPr lang="en-US" dirty="0"/>
              <a:t>a nationwide </a:t>
            </a:r>
            <a:r>
              <a:rPr lang="en-US" dirty="0" smtClean="0"/>
              <a:t>network, including several other  state NAMIs, </a:t>
            </a:r>
            <a:r>
              <a:rPr lang="en-US" dirty="0"/>
              <a:t>of 55 mental health organizations committed </a:t>
            </a:r>
            <a:r>
              <a:rPr lang="en-US" dirty="0" smtClean="0"/>
              <a:t>to  disseminating </a:t>
            </a:r>
            <a:r>
              <a:rPr lang="en-US" dirty="0"/>
              <a:t>science-based information from NIMH about the </a:t>
            </a:r>
            <a:r>
              <a:rPr lang="en-US" dirty="0" smtClean="0"/>
              <a:t>causes, diagnosis</a:t>
            </a:r>
            <a:r>
              <a:rPr lang="en-US" dirty="0"/>
              <a:t>, treatment, and prevention of mental disorders, </a:t>
            </a:r>
            <a:r>
              <a:rPr lang="en-US" dirty="0" smtClean="0"/>
              <a:t>and educating </a:t>
            </a:r>
            <a:r>
              <a:rPr lang="en-US" dirty="0"/>
              <a:t>the public about the importance of research and the </a:t>
            </a:r>
            <a:r>
              <a:rPr lang="en-US" dirty="0" smtClean="0"/>
              <a:t>opportunities to participate </a:t>
            </a:r>
            <a:r>
              <a:rPr lang="en-US" dirty="0"/>
              <a:t>in studies</a:t>
            </a:r>
            <a:r>
              <a:rPr lang="en-US" dirty="0" smtClean="0"/>
              <a:t>.</a:t>
            </a:r>
          </a:p>
          <a:p>
            <a:endParaRPr lang="en-US" dirty="0"/>
          </a:p>
          <a:p>
            <a:endParaRPr lang="en-US" dirty="0"/>
          </a:p>
        </p:txBody>
      </p:sp>
      <p:sp>
        <p:nvSpPr>
          <p:cNvPr id="6" name="Title 1"/>
          <p:cNvSpPr txBox="1">
            <a:spLocks/>
          </p:cNvSpPr>
          <p:nvPr/>
        </p:nvSpPr>
        <p:spPr>
          <a:xfrm>
            <a:off x="6444343" y="0"/>
            <a:ext cx="2362200" cy="12525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800" b="1" dirty="0" smtClean="0">
                <a:solidFill>
                  <a:schemeClr val="tx1"/>
                </a:solidFill>
              </a:rPr>
              <a:t>Access</a:t>
            </a:r>
            <a:endParaRPr lang="en-US" sz="2800" b="1" dirty="0">
              <a:solidFill>
                <a:schemeClr val="tx1"/>
              </a:solidFill>
            </a:endParaRPr>
          </a:p>
        </p:txBody>
      </p:sp>
      <p:sp>
        <p:nvSpPr>
          <p:cNvPr id="7" name="Rectangle 6"/>
          <p:cNvSpPr/>
          <p:nvPr/>
        </p:nvSpPr>
        <p:spPr>
          <a:xfrm>
            <a:off x="457200" y="5029200"/>
            <a:ext cx="8349343" cy="1723549"/>
          </a:xfrm>
          <a:prstGeom prst="rect">
            <a:avLst/>
          </a:prstGeom>
          <a:solidFill>
            <a:schemeClr val="bg1">
              <a:lumMod val="75000"/>
            </a:schemeClr>
          </a:solidFill>
          <a:ln w="12700">
            <a:solidFill>
              <a:schemeClr val="tx1"/>
            </a:solidFill>
          </a:ln>
        </p:spPr>
        <p:txBody>
          <a:bodyPr wrap="square" numCol="2">
            <a:spAutoFit/>
          </a:bodyPr>
          <a:lstStyle/>
          <a:p>
            <a:pPr marL="285750" indent="-285750">
              <a:buFont typeface="Arial" panose="020B0604020202020204" pitchFamily="34" charset="0"/>
              <a:buChar char="•"/>
            </a:pPr>
            <a:r>
              <a:rPr lang="en-US" sz="1400" b="1" dirty="0"/>
              <a:t>Support both effective and efficacy-based research, focusing on serious and persistent mental illnesses. </a:t>
            </a:r>
          </a:p>
          <a:p>
            <a:pPr marL="285750" indent="-285750">
              <a:buFont typeface="Arial" panose="020B0604020202020204" pitchFamily="34" charset="0"/>
              <a:buChar char="•"/>
            </a:pPr>
            <a:endParaRPr lang="en-US" sz="800" b="1" dirty="0"/>
          </a:p>
          <a:p>
            <a:pPr marL="285750" indent="-285750">
              <a:buFont typeface="Arial" panose="020B0604020202020204" pitchFamily="34" charset="0"/>
              <a:buChar char="•"/>
            </a:pPr>
            <a:r>
              <a:rPr lang="en-US" sz="1400" b="1" dirty="0" smtClean="0"/>
              <a:t>Support </a:t>
            </a:r>
            <a:r>
              <a:rPr lang="en-US" sz="1400" b="1" dirty="0"/>
              <a:t>efforts to collaborate across the wealth of institutions, organizations and programs within Maryland to develop research protocols </a:t>
            </a:r>
            <a:r>
              <a:rPr lang="en-US" sz="1400" b="1" dirty="0" smtClean="0"/>
              <a:t>to promote investigation into mental illness, its causes, possible prevention or mitigation, early detection, and effective treatments.  </a:t>
            </a:r>
          </a:p>
          <a:p>
            <a:pPr marL="285750" indent="-285750">
              <a:buFont typeface="Arial" panose="020B0604020202020204" pitchFamily="34" charset="0"/>
              <a:buChar char="•"/>
            </a:pPr>
            <a:endParaRPr lang="en-US" sz="800" b="1" dirty="0" smtClean="0"/>
          </a:p>
          <a:p>
            <a:pPr marL="285750" indent="-285750">
              <a:buFont typeface="Arial" panose="020B0604020202020204" pitchFamily="34" charset="0"/>
              <a:buChar char="•"/>
            </a:pPr>
            <a:r>
              <a:rPr lang="en-US" sz="1400" b="1" dirty="0" smtClean="0"/>
              <a:t>Support </a:t>
            </a:r>
            <a:r>
              <a:rPr lang="en-US" sz="1400" b="1" dirty="0"/>
              <a:t>research on services for individuals and their families, effective services to support special populations, and individuals involved in multiple systems. </a:t>
            </a:r>
          </a:p>
        </p:txBody>
      </p:sp>
    </p:spTree>
    <p:extLst>
      <p:ext uri="{BB962C8B-B14F-4D97-AF65-F5344CB8AC3E}">
        <p14:creationId xmlns:p14="http://schemas.microsoft.com/office/powerpoint/2010/main" val="991584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53067"/>
            <a:ext cx="8763000" cy="3385542"/>
          </a:xfrm>
          <a:prstGeom prst="rect">
            <a:avLst/>
          </a:prstGeom>
        </p:spPr>
        <p:txBody>
          <a:bodyPr wrap="square">
            <a:spAutoFit/>
          </a:bodyPr>
          <a:lstStyle/>
          <a:p>
            <a:r>
              <a:rPr lang="en-US" sz="3600" b="1" dirty="0"/>
              <a:t>ADVOCATE! </a:t>
            </a:r>
            <a:endParaRPr lang="en-US" sz="3600" b="1" dirty="0" smtClean="0"/>
          </a:p>
          <a:p>
            <a:endParaRPr lang="en-US" sz="800" b="1" dirty="0"/>
          </a:p>
          <a:p>
            <a:r>
              <a:rPr lang="en-US" dirty="0" smtClean="0"/>
              <a:t>The </a:t>
            </a:r>
            <a:r>
              <a:rPr lang="en-US" dirty="0"/>
              <a:t>act or process of working with and/or on behalf of someone (1) to obtain services or resources that would not otherwise be provided, (2) to modify policies, procedures, or practice that adversely impacts someone or a group of people, or (3) to promote new legislation or policies that will result in the provision of needed resources or services. (Hepworth and </a:t>
            </a:r>
            <a:r>
              <a:rPr lang="en-US" dirty="0" smtClean="0"/>
              <a:t>Larsen)</a:t>
            </a:r>
          </a:p>
          <a:p>
            <a:pPr algn="ctr"/>
            <a:r>
              <a:rPr lang="en-US" b="1" dirty="0" smtClean="0"/>
              <a:t>or</a:t>
            </a:r>
            <a:endParaRPr lang="en-US" b="1" dirty="0"/>
          </a:p>
          <a:p>
            <a:endParaRPr lang="en-US" sz="800" dirty="0"/>
          </a:p>
          <a:p>
            <a:r>
              <a:rPr lang="en-US" dirty="0" smtClean="0"/>
              <a:t>Making </a:t>
            </a:r>
            <a:r>
              <a:rPr lang="en-US" dirty="0"/>
              <a:t>meaningful change in favor of or in opposition to something, such as a service, cause, idea or policy</a:t>
            </a:r>
            <a:r>
              <a:rPr lang="en-US" dirty="0" smtClean="0"/>
              <a:t>.</a:t>
            </a:r>
            <a:endParaRPr lang="en-US" dirty="0"/>
          </a:p>
          <a:p>
            <a:endParaRPr lang="en-US" dirty="0"/>
          </a:p>
        </p:txBody>
      </p:sp>
      <p:sp>
        <p:nvSpPr>
          <p:cNvPr id="3" name="TextBox 2"/>
          <p:cNvSpPr txBox="1"/>
          <p:nvPr/>
        </p:nvSpPr>
        <p:spPr>
          <a:xfrm>
            <a:off x="3581400" y="217714"/>
            <a:ext cx="5192680" cy="707886"/>
          </a:xfrm>
          <a:prstGeom prst="rect">
            <a:avLst/>
          </a:prstGeom>
          <a:noFill/>
        </p:spPr>
        <p:txBody>
          <a:bodyPr wrap="square" rtlCol="0">
            <a:spAutoFit/>
          </a:bodyPr>
          <a:lstStyle/>
          <a:p>
            <a:pPr algn="r"/>
            <a:r>
              <a:rPr lang="en-US" sz="4000" b="1" dirty="0" smtClean="0"/>
              <a:t>What Can I do?</a:t>
            </a:r>
            <a:endParaRPr lang="en-US" sz="4000" b="1" dirty="0"/>
          </a:p>
        </p:txBody>
      </p:sp>
      <p:sp>
        <p:nvSpPr>
          <p:cNvPr id="5" name="Rectangle 4"/>
          <p:cNvSpPr/>
          <p:nvPr/>
        </p:nvSpPr>
        <p:spPr>
          <a:xfrm>
            <a:off x="189193" y="4812324"/>
            <a:ext cx="8621680"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3200" b="1" dirty="0">
                <a:solidFill>
                  <a:schemeClr val="accent1">
                    <a:lumMod val="50000"/>
                  </a:schemeClr>
                </a:solidFill>
              </a:rPr>
              <a:t>In a world full of people who couldn't care less, be someone who couldn't care </a:t>
            </a:r>
            <a:r>
              <a:rPr lang="en-US" sz="3200" b="1" dirty="0" smtClean="0">
                <a:solidFill>
                  <a:schemeClr val="accent1">
                    <a:lumMod val="50000"/>
                  </a:schemeClr>
                </a:solidFill>
              </a:rPr>
              <a:t>more.</a:t>
            </a:r>
            <a:r>
              <a:rPr lang="en-US" sz="3200" dirty="0" smtClean="0"/>
              <a:t> </a:t>
            </a:r>
            <a:r>
              <a:rPr lang="en-US" sz="1100" dirty="0" smtClean="0"/>
              <a:t>-</a:t>
            </a:r>
            <a:r>
              <a:rPr lang="en-US" sz="1100" dirty="0" smtClean="0">
                <a:solidFill>
                  <a:schemeClr val="tx1"/>
                </a:solidFill>
              </a:rPr>
              <a:t>anon</a:t>
            </a:r>
            <a:endParaRPr lang="en-US" sz="1100" dirty="0">
              <a:solidFill>
                <a:schemeClr val="tx1"/>
              </a:solidFill>
            </a:endParaRPr>
          </a:p>
        </p:txBody>
      </p:sp>
    </p:spTree>
    <p:extLst>
      <p:ext uri="{BB962C8B-B14F-4D97-AF65-F5344CB8AC3E}">
        <p14:creationId xmlns:p14="http://schemas.microsoft.com/office/powerpoint/2010/main" val="4000530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a:spLocks noChangeArrowheads="1"/>
          </p:cNvSpPr>
          <p:nvPr/>
        </p:nvSpPr>
        <p:spPr bwMode="auto">
          <a:xfrm>
            <a:off x="142698" y="152505"/>
            <a:ext cx="4072467" cy="4030909"/>
          </a:xfrm>
          <a:prstGeom prst="ellipse">
            <a:avLst/>
          </a:prstGeom>
          <a:gradFill rotWithShape="0">
            <a:gsLst>
              <a:gs pos="0">
                <a:schemeClr val="accent3">
                  <a:lumMod val="40000"/>
                  <a:lumOff val="60000"/>
                  <a:gamma/>
                  <a:tint val="20000"/>
                  <a:invGamma/>
                  <a:alpha val="59000"/>
                </a:schemeClr>
              </a:gs>
              <a:gs pos="100000">
                <a:schemeClr val="accent3">
                  <a:lumMod val="40000"/>
                  <a:lumOff val="60000"/>
                  <a:alpha val="56000"/>
                </a:schemeClr>
              </a:gs>
            </a:gsLst>
            <a:path path="shape">
              <a:fillToRect l="50000" t="50000" r="50000" b="50000"/>
            </a:path>
          </a:gradFill>
          <a:ln w="9525">
            <a:solidFill>
              <a:schemeClr val="accent3">
                <a:lumMod val="60000"/>
                <a:lumOff val="40000"/>
              </a:schemeClr>
            </a:solidFill>
            <a:round/>
            <a:headEnd/>
            <a:tailEnd/>
          </a:ln>
        </p:spPr>
        <p:txBody>
          <a:bodyPr rot="0" vert="horz" wrap="square" lIns="91440" tIns="45720" rIns="91440" bIns="45720" anchor="t" anchorCtr="0" upright="1">
            <a:noAutofit/>
          </a:bodyPr>
          <a:lstStyle/>
          <a:p>
            <a:endParaRPr lang="en-US"/>
          </a:p>
        </p:txBody>
      </p:sp>
      <p:sp>
        <p:nvSpPr>
          <p:cNvPr id="6" name="Text Box 16"/>
          <p:cNvSpPr txBox="1">
            <a:spLocks noChangeArrowheads="1"/>
          </p:cNvSpPr>
          <p:nvPr/>
        </p:nvSpPr>
        <p:spPr bwMode="auto">
          <a:xfrm>
            <a:off x="489831" y="1071667"/>
            <a:ext cx="3657600" cy="233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600" b="1" dirty="0" smtClean="0">
                <a:effectLst/>
                <a:latin typeface="+mj-lt"/>
                <a:ea typeface="Times New Roman"/>
                <a:cs typeface="Times New Roman"/>
              </a:rPr>
              <a:t>Self-Advocacy</a:t>
            </a:r>
            <a:r>
              <a:rPr lang="en-US" sz="1600" dirty="0">
                <a:latin typeface="+mj-lt"/>
                <a:ea typeface="Times New Roman"/>
                <a:cs typeface="Times New Roman"/>
              </a:rPr>
              <a:t> </a:t>
            </a:r>
            <a:r>
              <a:rPr lang="en-US" sz="1600" b="1" dirty="0" smtClean="0">
                <a:effectLst/>
                <a:latin typeface="+mj-lt"/>
                <a:ea typeface="Times New Roman"/>
                <a:cs typeface="Times New Roman"/>
              </a:rPr>
              <a:t>(Speak </a:t>
            </a:r>
            <a:r>
              <a:rPr lang="en-US" sz="1600" b="1" dirty="0">
                <a:effectLst/>
                <a:latin typeface="+mj-lt"/>
                <a:ea typeface="Times New Roman"/>
                <a:cs typeface="Times New Roman"/>
              </a:rPr>
              <a:t>Up for Yourself</a:t>
            </a:r>
            <a:r>
              <a:rPr lang="en-US" sz="1600" b="1" dirty="0" smtClean="0">
                <a:effectLst/>
                <a:latin typeface="+mj-lt"/>
                <a:ea typeface="Times New Roman"/>
                <a:cs typeface="Times New Roman"/>
              </a:rPr>
              <a:t>!)</a:t>
            </a:r>
            <a:endParaRPr lang="en-US" sz="1600" dirty="0">
              <a:latin typeface="+mj-lt"/>
              <a:ea typeface="Times New Roman"/>
              <a:cs typeface="Times New Roman"/>
            </a:endParaRPr>
          </a:p>
          <a:p>
            <a:pPr marL="0" marR="0" algn="ctr">
              <a:lnSpc>
                <a:spcPct val="115000"/>
              </a:lnSpc>
              <a:spcBef>
                <a:spcPts val="0"/>
              </a:spcBef>
              <a:spcAft>
                <a:spcPts val="0"/>
              </a:spcAft>
            </a:pPr>
            <a:r>
              <a:rPr lang="en-US" sz="1400" dirty="0" smtClean="0">
                <a:effectLst/>
                <a:latin typeface="Calibri"/>
                <a:ea typeface="Times New Roman"/>
                <a:cs typeface="Times New Roman"/>
              </a:rPr>
              <a:t>An </a:t>
            </a:r>
            <a:r>
              <a:rPr lang="en-US" sz="1400" dirty="0">
                <a:effectLst/>
                <a:latin typeface="Calibri"/>
                <a:ea typeface="Times New Roman"/>
                <a:cs typeface="Times New Roman"/>
              </a:rPr>
              <a:t>individual’s ability to effectively communicate, negotiate or assert his or her own interests, desires, needs and rights. </a:t>
            </a:r>
            <a:r>
              <a:rPr lang="en-US" sz="1400" dirty="0" smtClean="0">
                <a:effectLst/>
                <a:latin typeface="Calibri"/>
                <a:ea typeface="Times New Roman"/>
              </a:rPr>
              <a:t>(</a:t>
            </a:r>
            <a:r>
              <a:rPr lang="en-US" sz="1400" dirty="0" err="1" smtClean="0">
                <a:effectLst/>
                <a:latin typeface="Calibri"/>
                <a:ea typeface="Times New Roman"/>
              </a:rPr>
              <a:t>VanReusen</a:t>
            </a:r>
            <a:r>
              <a:rPr lang="en-US" sz="1400" dirty="0" smtClean="0">
                <a:effectLst/>
                <a:latin typeface="Calibri"/>
                <a:ea typeface="Times New Roman"/>
              </a:rPr>
              <a:t> </a:t>
            </a:r>
            <a:r>
              <a:rPr lang="en-US" sz="1400" dirty="0">
                <a:effectLst/>
                <a:latin typeface="Calibri"/>
                <a:ea typeface="Times New Roman"/>
              </a:rPr>
              <a:t>et al., 1994)</a:t>
            </a:r>
            <a:endParaRPr lang="en-US" sz="1600" dirty="0">
              <a:effectLst/>
              <a:latin typeface="Times New Roman"/>
              <a:ea typeface="Times New Roman"/>
            </a:endParaRPr>
          </a:p>
          <a:p>
            <a:pPr marL="457200" marR="0">
              <a:lnSpc>
                <a:spcPct val="115000"/>
              </a:lnSpc>
              <a:spcBef>
                <a:spcPts val="0"/>
              </a:spcBef>
              <a:spcAft>
                <a:spcPts val="0"/>
              </a:spcAft>
            </a:pPr>
            <a:r>
              <a:rPr lang="en-US" sz="1400" b="1" dirty="0">
                <a:effectLst/>
                <a:latin typeface="Calibri"/>
                <a:ea typeface="Times New Roman"/>
                <a:cs typeface="Times New Roman"/>
              </a:rPr>
              <a:t> </a:t>
            </a:r>
            <a:endParaRPr lang="en-US" sz="1100" dirty="0">
              <a:effectLst/>
              <a:latin typeface="Calibri"/>
              <a:ea typeface="Times New Roman"/>
              <a:cs typeface="Times New Roman"/>
            </a:endParaRPr>
          </a:p>
          <a:p>
            <a:pPr marL="0" marR="0" algn="ctr">
              <a:lnSpc>
                <a:spcPct val="115000"/>
              </a:lnSpc>
              <a:spcBef>
                <a:spcPts val="0"/>
              </a:spcBef>
              <a:spcAft>
                <a:spcPts val="0"/>
              </a:spcAft>
            </a:pPr>
            <a:r>
              <a:rPr lang="en-US" sz="1400" b="1" dirty="0">
                <a:effectLst/>
                <a:latin typeface="Calibri"/>
                <a:ea typeface="Times New Roman"/>
                <a:cs typeface="Times New Roman"/>
              </a:rPr>
              <a:t> </a:t>
            </a:r>
            <a:endParaRPr lang="en-US" sz="1100" dirty="0">
              <a:effectLst/>
              <a:latin typeface="Calibri"/>
              <a:ea typeface="Times New Roman"/>
              <a:cs typeface="Times New Roman"/>
            </a:endParaRPr>
          </a:p>
        </p:txBody>
      </p:sp>
      <p:sp>
        <p:nvSpPr>
          <p:cNvPr id="7" name="Oval 6"/>
          <p:cNvSpPr>
            <a:spLocks noChangeArrowheads="1"/>
          </p:cNvSpPr>
          <p:nvPr/>
        </p:nvSpPr>
        <p:spPr bwMode="auto">
          <a:xfrm>
            <a:off x="4442354" y="152505"/>
            <a:ext cx="4267200" cy="3967127"/>
          </a:xfrm>
          <a:prstGeom prst="ellipse">
            <a:avLst/>
          </a:prstGeom>
          <a:gradFill rotWithShape="0">
            <a:gsLst>
              <a:gs pos="0">
                <a:schemeClr val="tx2">
                  <a:lumMod val="40000"/>
                  <a:lumOff val="60000"/>
                  <a:gamma/>
                  <a:tint val="7451"/>
                  <a:invGamma/>
                  <a:alpha val="64999"/>
                </a:schemeClr>
              </a:gs>
              <a:gs pos="100000">
                <a:schemeClr val="tx2">
                  <a:lumMod val="40000"/>
                  <a:lumOff val="60000"/>
                  <a:alpha val="63000"/>
                </a:schemeClr>
              </a:gs>
            </a:gsLst>
            <a:path path="shape">
              <a:fillToRect l="50000" t="50000" r="50000" b="50000"/>
            </a:path>
          </a:gradFill>
          <a:ln w="9525">
            <a:solidFill>
              <a:schemeClr val="accent5">
                <a:lumMod val="60000"/>
                <a:lumOff val="40000"/>
              </a:schemeClr>
            </a:solidFill>
            <a:round/>
            <a:headEnd/>
            <a:tailEnd/>
          </a:ln>
        </p:spPr>
        <p:txBody>
          <a:bodyPr rot="0" vert="horz" wrap="square" lIns="91440" tIns="45720" rIns="91440" bIns="45720" anchor="t" anchorCtr="0" upright="1">
            <a:noAutofit/>
          </a:bodyPr>
          <a:lstStyle/>
          <a:p>
            <a:endParaRPr lang="en-US"/>
          </a:p>
        </p:txBody>
      </p:sp>
      <p:sp>
        <p:nvSpPr>
          <p:cNvPr id="8" name="Text Box 17"/>
          <p:cNvSpPr txBox="1">
            <a:spLocks noChangeArrowheads="1"/>
          </p:cNvSpPr>
          <p:nvPr/>
        </p:nvSpPr>
        <p:spPr bwMode="auto">
          <a:xfrm>
            <a:off x="4819121" y="1071667"/>
            <a:ext cx="3581400" cy="243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a:spcBef>
                <a:spcPts val="0"/>
              </a:spcBef>
              <a:spcAft>
                <a:spcPts val="0"/>
              </a:spcAft>
            </a:pPr>
            <a:r>
              <a:rPr lang="en-US" sz="1600" b="1" dirty="0" smtClean="0">
                <a:effectLst/>
                <a:ea typeface="Times New Roman"/>
                <a:cs typeface="Times New Roman"/>
              </a:rPr>
              <a:t>     Systems Advocacy (A </a:t>
            </a:r>
            <a:r>
              <a:rPr lang="en-US" sz="1600" b="1" dirty="0">
                <a:effectLst/>
                <a:ea typeface="Times New Roman"/>
                <a:cs typeface="Times New Roman"/>
              </a:rPr>
              <a:t>call to Action!)</a:t>
            </a:r>
            <a:endParaRPr lang="en-US" sz="1600" dirty="0">
              <a:effectLst/>
              <a:ea typeface="Times New Roman"/>
              <a:cs typeface="Times New Roman"/>
            </a:endParaRPr>
          </a:p>
          <a:p>
            <a:pPr marL="457200" marR="0" algn="ctr">
              <a:lnSpc>
                <a:spcPct val="115000"/>
              </a:lnSpc>
              <a:spcBef>
                <a:spcPts val="0"/>
              </a:spcBef>
              <a:spcAft>
                <a:spcPts val="1000"/>
              </a:spcAft>
            </a:pPr>
            <a:r>
              <a:rPr lang="en-US" sz="1400" dirty="0">
                <a:effectLst/>
                <a:latin typeface="Calibri"/>
                <a:ea typeface="Times New Roman"/>
                <a:cs typeface="Times New Roman"/>
              </a:rPr>
              <a:t>An attempt to remove barriers affecting a specific group of people by working to change policies, laws or regulations to improve public and private systems of supports and services.  </a:t>
            </a:r>
            <a:endParaRPr lang="en-US" sz="1100" dirty="0">
              <a:effectLst/>
              <a:latin typeface="Calibri"/>
              <a:ea typeface="Times New Roman"/>
              <a:cs typeface="Times New Roman"/>
            </a:endParaRPr>
          </a:p>
          <a:p>
            <a:pPr marL="0" marR="0" algn="ctr">
              <a:lnSpc>
                <a:spcPct val="115000"/>
              </a:lnSpc>
              <a:spcBef>
                <a:spcPts val="0"/>
              </a:spcBef>
              <a:spcAft>
                <a:spcPts val="0"/>
              </a:spcAft>
            </a:pPr>
            <a:r>
              <a:rPr lang="en-US" sz="1400" b="1" dirty="0">
                <a:effectLst/>
                <a:latin typeface="Calibri"/>
                <a:ea typeface="Times New Roman"/>
                <a:cs typeface="Times New Roman"/>
              </a:rPr>
              <a:t> </a:t>
            </a:r>
            <a:endParaRPr lang="en-US" sz="1100" dirty="0">
              <a:effectLst/>
              <a:latin typeface="Calibri"/>
              <a:ea typeface="Times New Roman"/>
              <a:cs typeface="Times New Roman"/>
            </a:endParaRPr>
          </a:p>
        </p:txBody>
      </p:sp>
      <p:sp>
        <p:nvSpPr>
          <p:cNvPr id="9" name="Oval 8"/>
          <p:cNvSpPr>
            <a:spLocks noChangeArrowheads="1"/>
          </p:cNvSpPr>
          <p:nvPr/>
        </p:nvSpPr>
        <p:spPr bwMode="auto">
          <a:xfrm>
            <a:off x="2178931" y="2434094"/>
            <a:ext cx="4800600" cy="4423906"/>
          </a:xfrm>
          <a:prstGeom prst="ellipse">
            <a:avLst/>
          </a:prstGeom>
          <a:gradFill rotWithShape="0">
            <a:gsLst>
              <a:gs pos="0">
                <a:schemeClr val="accent4">
                  <a:lumMod val="40000"/>
                  <a:lumOff val="60000"/>
                  <a:gamma/>
                  <a:tint val="20000"/>
                  <a:invGamma/>
                  <a:alpha val="59000"/>
                </a:schemeClr>
              </a:gs>
              <a:gs pos="100000">
                <a:schemeClr val="accent4">
                  <a:lumMod val="40000"/>
                  <a:lumOff val="60000"/>
                  <a:alpha val="56000"/>
                </a:schemeClr>
              </a:gs>
            </a:gsLst>
            <a:path path="shape">
              <a:fillToRect l="50000" t="50000" r="50000" b="50000"/>
            </a:path>
          </a:gradFill>
          <a:ln w="9525">
            <a:solidFill>
              <a:schemeClr val="accent3">
                <a:lumMod val="60000"/>
                <a:lumOff val="40000"/>
              </a:schemeClr>
            </a:solidFill>
            <a:round/>
            <a:headEnd/>
            <a:tailEnd/>
          </a:ln>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800" dirty="0">
                <a:effectLst/>
                <a:latin typeface="Calibri"/>
                <a:ea typeface="Times New Roman"/>
                <a:cs typeface="Times New Roman"/>
              </a:rPr>
              <a:t> </a:t>
            </a:r>
            <a:endParaRPr lang="en-US" sz="1100" dirty="0">
              <a:effectLst/>
              <a:latin typeface="Calibri"/>
              <a:ea typeface="Times New Roman"/>
              <a:cs typeface="Times New Roman"/>
            </a:endParaRPr>
          </a:p>
          <a:p>
            <a:r>
              <a:rPr lang="en-US" sz="1800" dirty="0">
                <a:effectLst/>
              </a:rPr>
              <a:t> </a:t>
            </a:r>
            <a:endParaRPr lang="en-US" dirty="0">
              <a:effectLst/>
            </a:endParaRPr>
          </a:p>
          <a:p>
            <a:r>
              <a:rPr lang="en-US" sz="800" dirty="0">
                <a:effectLst/>
              </a:rPr>
              <a:t> </a:t>
            </a:r>
            <a:endParaRPr lang="en-US" dirty="0">
              <a:effectLst/>
            </a:endParaRPr>
          </a:p>
        </p:txBody>
      </p:sp>
      <p:sp>
        <p:nvSpPr>
          <p:cNvPr id="10" name="TextBox 9"/>
          <p:cNvSpPr txBox="1"/>
          <p:nvPr/>
        </p:nvSpPr>
        <p:spPr>
          <a:xfrm>
            <a:off x="3009900" y="3886200"/>
            <a:ext cx="2895600" cy="1877437"/>
          </a:xfrm>
          <a:prstGeom prst="rect">
            <a:avLst/>
          </a:prstGeom>
          <a:noFill/>
        </p:spPr>
        <p:txBody>
          <a:bodyPr wrap="square" rtlCol="0">
            <a:spAutoFit/>
          </a:bodyPr>
          <a:lstStyle/>
          <a:p>
            <a:r>
              <a:rPr lang="en-US" sz="1600" b="1" dirty="0">
                <a:latin typeface="Candara" panose="020E0502030303020204" pitchFamily="34" charset="0"/>
              </a:rPr>
              <a:t>Support (Individual) </a:t>
            </a:r>
            <a:r>
              <a:rPr lang="en-US" sz="1600" b="1" dirty="0" smtClean="0">
                <a:latin typeface="Candara" panose="020E0502030303020204" pitchFamily="34" charset="0"/>
              </a:rPr>
              <a:t>Advocacy</a:t>
            </a:r>
            <a:r>
              <a:rPr lang="en-US" sz="1600" dirty="0" smtClean="0">
                <a:latin typeface="Candara" panose="020E0502030303020204" pitchFamily="34" charset="0"/>
              </a:rPr>
              <a:t> </a:t>
            </a:r>
            <a:r>
              <a:rPr lang="en-US" sz="1600" b="1" dirty="0" smtClean="0">
                <a:latin typeface="Candara" panose="020E0502030303020204" pitchFamily="34" charset="0"/>
              </a:rPr>
              <a:t>(How </a:t>
            </a:r>
            <a:r>
              <a:rPr lang="en-US" sz="1600" b="1" dirty="0">
                <a:latin typeface="Candara" panose="020E0502030303020204" pitchFamily="34" charset="0"/>
              </a:rPr>
              <a:t>can I be helpful to you</a:t>
            </a:r>
            <a:r>
              <a:rPr lang="en-US" sz="1600" b="1" dirty="0" smtClean="0">
                <a:latin typeface="Candara" panose="020E0502030303020204" pitchFamily="34" charset="0"/>
              </a:rPr>
              <a:t>?)</a:t>
            </a:r>
            <a:endParaRPr lang="en-US" sz="1600" dirty="0">
              <a:latin typeface="Candara" panose="020E0502030303020204" pitchFamily="34" charset="0"/>
            </a:endParaRPr>
          </a:p>
          <a:p>
            <a:pPr algn="ctr"/>
            <a:r>
              <a:rPr lang="en-US" sz="1400" dirty="0"/>
              <a:t>Supporting and promoting the rights and interests of an individual, assisting them to achieve or maintain their rights and can involve representing an individual’s needs.</a:t>
            </a:r>
          </a:p>
          <a:p>
            <a:endParaRPr lang="en-US" sz="1400" dirty="0"/>
          </a:p>
        </p:txBody>
      </p:sp>
    </p:spTree>
    <p:extLst>
      <p:ext uri="{BB962C8B-B14F-4D97-AF65-F5344CB8AC3E}">
        <p14:creationId xmlns:p14="http://schemas.microsoft.com/office/powerpoint/2010/main" val="1004001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762000"/>
            <a:ext cx="8610600" cy="6001643"/>
          </a:xfrm>
          <a:prstGeom prst="rect">
            <a:avLst/>
          </a:prstGeom>
          <a:noFill/>
        </p:spPr>
        <p:txBody>
          <a:bodyPr wrap="square" rtlCol="0">
            <a:spAutoFit/>
          </a:bodyPr>
          <a:lstStyle/>
          <a:p>
            <a:r>
              <a:rPr lang="en-US" sz="4000" b="1" dirty="0" smtClean="0"/>
              <a:t>ADVOCATE! </a:t>
            </a:r>
          </a:p>
          <a:p>
            <a:endParaRPr lang="en-US" sz="800" b="1" dirty="0" smtClean="0"/>
          </a:p>
          <a:p>
            <a:r>
              <a:rPr lang="en-US" sz="2400" b="1" dirty="0" smtClean="0"/>
              <a:t>NAMI </a:t>
            </a:r>
            <a:r>
              <a:rPr lang="en-US" sz="2400" b="1" dirty="0"/>
              <a:t>Smarts for </a:t>
            </a:r>
            <a:r>
              <a:rPr lang="en-US" sz="2400" b="1" dirty="0" smtClean="0"/>
              <a:t>Advocacy </a:t>
            </a:r>
            <a:r>
              <a:rPr lang="en-US" sz="1200" b="1" dirty="0" smtClean="0"/>
              <a:t>(</a:t>
            </a:r>
            <a:r>
              <a:rPr lang="en-US" sz="1200" dirty="0" smtClean="0"/>
              <a:t>Developed </a:t>
            </a:r>
            <a:r>
              <a:rPr lang="en-US" sz="1200" dirty="0"/>
              <a:t>by Val Hunter and Angela </a:t>
            </a:r>
            <a:r>
              <a:rPr lang="en-US" sz="1200" dirty="0" smtClean="0"/>
              <a:t>Kimball)</a:t>
            </a:r>
            <a:endParaRPr lang="en-US" sz="1200" dirty="0"/>
          </a:p>
          <a:p>
            <a:r>
              <a:rPr lang="en-US" dirty="0" smtClean="0"/>
              <a:t>Learn how to tell </a:t>
            </a:r>
            <a:r>
              <a:rPr lang="en-US" dirty="0"/>
              <a:t>a brief and compelling story that reaches </a:t>
            </a:r>
            <a:r>
              <a:rPr lang="en-US" dirty="0" smtClean="0"/>
              <a:t>decision makers</a:t>
            </a:r>
            <a:r>
              <a:rPr lang="en-US" i="1" dirty="0" smtClean="0"/>
              <a:t>.</a:t>
            </a:r>
            <a:r>
              <a:rPr lang="en-US" dirty="0" smtClean="0"/>
              <a:t> </a:t>
            </a:r>
            <a:r>
              <a:rPr lang="en-US" dirty="0"/>
              <a:t>The NAMI Smarts Grassroots Advocacy Training </a:t>
            </a:r>
            <a:r>
              <a:rPr lang="en-US" dirty="0" smtClean="0"/>
              <a:t>Program, </a:t>
            </a:r>
            <a:r>
              <a:rPr lang="en-US" dirty="0"/>
              <a:t>is a modular, practice-based program to </a:t>
            </a:r>
            <a:r>
              <a:rPr lang="en-US" dirty="0" smtClean="0"/>
              <a:t>help NAMI members </a:t>
            </a:r>
            <a:r>
              <a:rPr lang="en-US" dirty="0"/>
              <a:t>tell their story with skill and confidence and make an impact through grassroots advocacy.  </a:t>
            </a:r>
          </a:p>
          <a:p>
            <a:r>
              <a:rPr lang="en-US" b="1" dirty="0"/>
              <a:t>The NAMI Smarts curriculum consists of three user-friendly 90 minute modules:</a:t>
            </a:r>
          </a:p>
          <a:p>
            <a:pPr marL="742950" lvl="1" indent="-285750" algn="just">
              <a:buFont typeface="Arial" panose="020B0604020202020204" pitchFamily="34" charset="0"/>
              <a:buChar char="•"/>
            </a:pPr>
            <a:r>
              <a:rPr lang="en-US" dirty="0"/>
              <a:t>Module 1: Telling Your Story—participants learn how to deliver a compelling, one to two minute version of their personal story </a:t>
            </a:r>
          </a:p>
          <a:p>
            <a:pPr marL="742950" lvl="1" indent="-285750" algn="just">
              <a:buFont typeface="Arial" panose="020B0604020202020204" pitchFamily="34" charset="0"/>
              <a:buChar char="•"/>
            </a:pPr>
            <a:r>
              <a:rPr lang="en-US" dirty="0"/>
              <a:t>Module 2: Contacting Your Legislator —participants learn how to write attention-getting emails and make phone calls that leave a positive impression</a:t>
            </a:r>
          </a:p>
          <a:p>
            <a:pPr marL="742950" lvl="1" indent="-285750" algn="just">
              <a:buFont typeface="Arial" panose="020B0604020202020204" pitchFamily="34" charset="0"/>
              <a:buChar char="•"/>
            </a:pPr>
            <a:r>
              <a:rPr lang="en-US" dirty="0"/>
              <a:t>Module 3: Meeting Your Legislator—participants learn how to orchestrate successful meetings with elected </a:t>
            </a:r>
            <a:r>
              <a:rPr lang="en-US" dirty="0" smtClean="0"/>
              <a:t>officials</a:t>
            </a:r>
          </a:p>
          <a:p>
            <a:pPr marL="742950" lvl="1" indent="-285750" algn="just">
              <a:buFont typeface="Arial" panose="020B0604020202020204" pitchFamily="34" charset="0"/>
              <a:buChar char="•"/>
            </a:pPr>
            <a:r>
              <a:rPr lang="en-US" dirty="0" smtClean="0"/>
              <a:t>Module 4 (coming): </a:t>
            </a:r>
            <a:r>
              <a:rPr lang="en-US" dirty="0"/>
              <a:t>Medication: Protecting </a:t>
            </a:r>
            <a:r>
              <a:rPr lang="en-US" dirty="0" smtClean="0"/>
              <a:t>Choice</a:t>
            </a:r>
          </a:p>
          <a:p>
            <a:pPr lvl="1" algn="ctr"/>
            <a:r>
              <a:rPr lang="en-US" sz="3600" b="1" dirty="0">
                <a:solidFill>
                  <a:srgbClr val="FF0000"/>
                </a:solidFill>
              </a:rPr>
              <a:t>Advocacy </a:t>
            </a:r>
            <a:r>
              <a:rPr lang="en-US" sz="3600" b="1" dirty="0" smtClean="0">
                <a:solidFill>
                  <a:srgbClr val="FF0000"/>
                </a:solidFill>
              </a:rPr>
              <a:t>Day</a:t>
            </a:r>
            <a:endParaRPr lang="en-US" sz="3600" b="1" dirty="0">
              <a:solidFill>
                <a:srgbClr val="FF0000"/>
              </a:solidFill>
            </a:endParaRPr>
          </a:p>
          <a:p>
            <a:pPr algn="ctr"/>
            <a:r>
              <a:rPr lang="en-US" sz="2000" b="1" dirty="0" smtClean="0"/>
              <a:t>Join NAMI Maryland in Annapolis, </a:t>
            </a:r>
            <a:r>
              <a:rPr lang="en-US" sz="2000" b="1" dirty="0" smtClean="0">
                <a:solidFill>
                  <a:srgbClr val="FF0000"/>
                </a:solidFill>
              </a:rPr>
              <a:t>Thursday, February 25</a:t>
            </a:r>
            <a:r>
              <a:rPr lang="en-US" sz="2000" b="1" baseline="30000" dirty="0" smtClean="0">
                <a:solidFill>
                  <a:srgbClr val="FF0000"/>
                </a:solidFill>
              </a:rPr>
              <a:t>th</a:t>
            </a:r>
            <a:r>
              <a:rPr lang="en-US" sz="2000" b="1" dirty="0" smtClean="0">
                <a:solidFill>
                  <a:srgbClr val="FF0000"/>
                </a:solidFill>
              </a:rPr>
              <a:t>,  2016 </a:t>
            </a:r>
            <a:r>
              <a:rPr lang="en-US" sz="2000" b="1" dirty="0" smtClean="0"/>
              <a:t>and then </a:t>
            </a:r>
            <a:r>
              <a:rPr lang="en-US" sz="2000" b="1" dirty="0" smtClean="0">
                <a:solidFill>
                  <a:srgbClr val="FF0000"/>
                </a:solidFill>
              </a:rPr>
              <a:t>rally</a:t>
            </a:r>
            <a:r>
              <a:rPr lang="en-US" sz="2000" b="1" dirty="0" smtClean="0"/>
              <a:t> with our Coalition Partners on Lawyer’s Mall to send the message to the General Assembly and Governor Hogan to </a:t>
            </a:r>
            <a:r>
              <a:rPr lang="en-US" sz="2000" b="1" dirty="0" smtClean="0">
                <a:solidFill>
                  <a:srgbClr val="FF0000"/>
                </a:solidFill>
              </a:rPr>
              <a:t>“KEEP THE DOOR OPEN”!</a:t>
            </a:r>
          </a:p>
        </p:txBody>
      </p:sp>
      <p:sp>
        <p:nvSpPr>
          <p:cNvPr id="4" name="TextBox 3"/>
          <p:cNvSpPr txBox="1"/>
          <p:nvPr/>
        </p:nvSpPr>
        <p:spPr>
          <a:xfrm>
            <a:off x="3581400" y="217714"/>
            <a:ext cx="5192680" cy="707886"/>
          </a:xfrm>
          <a:prstGeom prst="rect">
            <a:avLst/>
          </a:prstGeom>
          <a:noFill/>
        </p:spPr>
        <p:txBody>
          <a:bodyPr wrap="square" rtlCol="0">
            <a:spAutoFit/>
          </a:bodyPr>
          <a:lstStyle/>
          <a:p>
            <a:pPr algn="r"/>
            <a:r>
              <a:rPr lang="en-US" sz="4000" b="1" dirty="0" smtClean="0"/>
              <a:t>What Can I do?</a:t>
            </a:r>
            <a:endParaRPr lang="en-US" sz="4000" b="1" dirty="0"/>
          </a:p>
        </p:txBody>
      </p:sp>
    </p:spTree>
    <p:extLst>
      <p:ext uri="{BB962C8B-B14F-4D97-AF65-F5344CB8AC3E}">
        <p14:creationId xmlns:p14="http://schemas.microsoft.com/office/powerpoint/2010/main" val="998790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89" y="1152756"/>
            <a:ext cx="8991600" cy="5447645"/>
          </a:xfrm>
          <a:prstGeom prst="rect">
            <a:avLst/>
          </a:prstGeom>
        </p:spPr>
        <p:txBody>
          <a:bodyPr wrap="square">
            <a:spAutoFit/>
          </a:bodyPr>
          <a:lstStyle/>
          <a:p>
            <a:r>
              <a:rPr lang="en-US" b="1" dirty="0" smtClean="0"/>
              <a:t>Schedule </a:t>
            </a:r>
            <a:r>
              <a:rPr lang="en-US" b="1" dirty="0"/>
              <a:t>a meeting with your elected official </a:t>
            </a:r>
            <a:endParaRPr lang="en-US" b="1" dirty="0" smtClean="0"/>
          </a:p>
          <a:p>
            <a:r>
              <a:rPr lang="en-US" sz="1600" dirty="0" smtClean="0"/>
              <a:t>to </a:t>
            </a:r>
            <a:r>
              <a:rPr lang="en-US" sz="1600" dirty="0"/>
              <a:t>discuss </a:t>
            </a:r>
            <a:r>
              <a:rPr lang="en-US" sz="1600" dirty="0" smtClean="0"/>
              <a:t>how </a:t>
            </a:r>
            <a:r>
              <a:rPr lang="en-US" sz="1600" dirty="0"/>
              <a:t>you or your loved one has been effected by </a:t>
            </a:r>
            <a:endParaRPr lang="en-US" sz="1600" dirty="0" smtClean="0"/>
          </a:p>
          <a:p>
            <a:r>
              <a:rPr lang="en-US" sz="1600" dirty="0" smtClean="0"/>
              <a:t>law </a:t>
            </a:r>
            <a:r>
              <a:rPr lang="en-US" sz="1600" dirty="0"/>
              <a:t>enforcements response to mental illness. Face-to-face meetings in which you share your lived experience are personal and often have the greatest impact to inform and motivate action. </a:t>
            </a:r>
            <a:endParaRPr lang="en-US" sz="1600" dirty="0" smtClean="0"/>
          </a:p>
          <a:p>
            <a:r>
              <a:rPr lang="en-US" sz="1600" dirty="0"/>
              <a:t> </a:t>
            </a:r>
          </a:p>
          <a:p>
            <a:r>
              <a:rPr lang="en-US" b="1" dirty="0" smtClean="0"/>
              <a:t>Write </a:t>
            </a:r>
            <a:r>
              <a:rPr lang="en-US" b="1" dirty="0"/>
              <a:t>a Letter-to-the-Editor </a:t>
            </a:r>
            <a:r>
              <a:rPr lang="en-US" sz="1600" dirty="0"/>
              <a:t> (LTE). </a:t>
            </a:r>
            <a:r>
              <a:rPr lang="en-US" sz="1600" dirty="0" smtClean="0"/>
              <a:t> An </a:t>
            </a:r>
            <a:r>
              <a:rPr lang="en-US" sz="1600" dirty="0"/>
              <a:t>effective LTE is short and includes a combination of your lived experience and factual information to articulate your position or educate the public, including decision makers, about mental illness and improving law enforcements response. </a:t>
            </a:r>
          </a:p>
          <a:p>
            <a:r>
              <a:rPr lang="en-US" sz="1600" dirty="0"/>
              <a:t> </a:t>
            </a:r>
          </a:p>
          <a:p>
            <a:r>
              <a:rPr lang="en-US" b="1" dirty="0" smtClean="0"/>
              <a:t>Stay </a:t>
            </a:r>
            <a:r>
              <a:rPr lang="en-US" b="1" dirty="0"/>
              <a:t>informed</a:t>
            </a:r>
            <a:r>
              <a:rPr lang="en-US" dirty="0"/>
              <a:t>. </a:t>
            </a:r>
            <a:r>
              <a:rPr lang="en-US" sz="1600" u="sng" dirty="0">
                <a:hlinkClick r:id="rId2"/>
              </a:rPr>
              <a:t>Join</a:t>
            </a:r>
            <a:r>
              <a:rPr lang="en-US" sz="1600" dirty="0"/>
              <a:t> NAMI Maryland's email list to receive timely updates about criminal justice and other legislative issues and alerts, information about local and national news, webinars and teleconference opportunities and events across Maryland</a:t>
            </a:r>
            <a:r>
              <a:rPr lang="en-US" sz="1600" dirty="0" smtClean="0"/>
              <a:t>.</a:t>
            </a:r>
          </a:p>
          <a:p>
            <a:endParaRPr lang="en-US" sz="800" dirty="0"/>
          </a:p>
          <a:p>
            <a:r>
              <a:rPr lang="en-US" b="1" dirty="0" smtClean="0">
                <a:solidFill>
                  <a:schemeClr val="accent3">
                    <a:lumMod val="75000"/>
                  </a:schemeClr>
                </a:solidFill>
              </a:rPr>
              <a:t>END STIGMA </a:t>
            </a:r>
          </a:p>
          <a:p>
            <a:r>
              <a:rPr lang="en-US" sz="1600" dirty="0" smtClean="0"/>
              <a:t>Individuals</a:t>
            </a:r>
            <a:r>
              <a:rPr lang="en-US" sz="1600" dirty="0"/>
              <a:t>, companies, organizations and </a:t>
            </a:r>
            <a:r>
              <a:rPr lang="en-US" sz="1600" dirty="0" smtClean="0"/>
              <a:t>others</a:t>
            </a:r>
          </a:p>
          <a:p>
            <a:r>
              <a:rPr lang="en-US" sz="1600" dirty="0" smtClean="0"/>
              <a:t>can all take </a:t>
            </a:r>
            <a:r>
              <a:rPr lang="en-US" sz="1600" dirty="0"/>
              <a:t>the pledge </a:t>
            </a:r>
            <a:r>
              <a:rPr lang="en-US" sz="1600" dirty="0" smtClean="0"/>
              <a:t>to learn </a:t>
            </a:r>
            <a:r>
              <a:rPr lang="en-US" sz="1600" dirty="0"/>
              <a:t>more about </a:t>
            </a:r>
            <a:endParaRPr lang="en-US" sz="1600" dirty="0" smtClean="0"/>
          </a:p>
          <a:p>
            <a:r>
              <a:rPr lang="en-US" sz="1600" dirty="0" smtClean="0"/>
              <a:t>mental </a:t>
            </a:r>
            <a:r>
              <a:rPr lang="en-US" sz="1600" dirty="0"/>
              <a:t>illness, </a:t>
            </a:r>
            <a:r>
              <a:rPr lang="en-US" sz="1600" dirty="0" smtClean="0"/>
              <a:t>to see a </a:t>
            </a:r>
            <a:r>
              <a:rPr lang="en-US" sz="1600" dirty="0"/>
              <a:t>person for who  </a:t>
            </a:r>
            <a:r>
              <a:rPr lang="en-US" sz="1600" dirty="0" smtClean="0"/>
              <a:t>they </a:t>
            </a:r>
            <a:r>
              <a:rPr lang="en-US" sz="1600" dirty="0"/>
              <a:t>are </a:t>
            </a:r>
            <a:endParaRPr lang="en-US" sz="1600" dirty="0" smtClean="0"/>
          </a:p>
          <a:p>
            <a:r>
              <a:rPr lang="en-US" sz="1600" dirty="0" smtClean="0"/>
              <a:t>and </a:t>
            </a:r>
            <a:r>
              <a:rPr lang="en-US" sz="1600" dirty="0"/>
              <a:t>take action on </a:t>
            </a:r>
            <a:r>
              <a:rPr lang="en-US" sz="1600" dirty="0" smtClean="0"/>
              <a:t>mental </a:t>
            </a:r>
            <a:r>
              <a:rPr lang="en-US" sz="1600" dirty="0"/>
              <a:t>health issues. </a:t>
            </a:r>
            <a:endParaRPr lang="en-US" sz="1600" dirty="0" smtClean="0"/>
          </a:p>
          <a:p>
            <a:r>
              <a:rPr lang="en-US" sz="1600" b="1" dirty="0" smtClean="0">
                <a:hlinkClick r:id="rId3"/>
              </a:rPr>
              <a:t>Take </a:t>
            </a:r>
            <a:r>
              <a:rPr lang="en-US" sz="1600" b="1" dirty="0">
                <a:hlinkClick r:id="rId3"/>
              </a:rPr>
              <a:t>the pledge and raise awareness. </a:t>
            </a:r>
            <a:endParaRPr lang="en-US" sz="1600" b="1" dirty="0" smtClean="0"/>
          </a:p>
          <a:p>
            <a:endParaRPr lang="en-US" sz="800" b="1" dirty="0" smtClean="0">
              <a:solidFill>
                <a:srgbClr val="FF0000"/>
              </a:solidFill>
            </a:endParaRPr>
          </a:p>
          <a:p>
            <a:endParaRPr lang="en-US" sz="800" b="1" dirty="0">
              <a:solidFill>
                <a:srgbClr val="FF0000"/>
              </a:solidFill>
            </a:endParaRPr>
          </a:p>
          <a:p>
            <a:r>
              <a:rPr lang="en-US" b="1" dirty="0" smtClean="0">
                <a:solidFill>
                  <a:srgbClr val="FF0000"/>
                </a:solidFill>
              </a:rPr>
              <a:t>VOTE</a:t>
            </a:r>
            <a:r>
              <a:rPr lang="en-US" sz="1600" b="1" dirty="0" smtClean="0">
                <a:solidFill>
                  <a:srgbClr val="FF0000"/>
                </a:solidFill>
              </a:rPr>
              <a:t>: </a:t>
            </a:r>
            <a:r>
              <a:rPr lang="en-US" b="1" dirty="0">
                <a:solidFill>
                  <a:srgbClr val="FF0000"/>
                </a:solidFill>
                <a:hlinkClick r:id="rId4"/>
              </a:rPr>
              <a:t>Mental Health Care gets my VOTE!</a:t>
            </a:r>
            <a:endParaRPr lang="en-US" b="1" dirty="0" smtClean="0">
              <a:solidFill>
                <a:srgbClr val="FF0000"/>
              </a:solidFill>
            </a:endParaRPr>
          </a:p>
          <a:p>
            <a:r>
              <a:rPr lang="en-US" sz="1200" dirty="0"/>
              <a:t> </a:t>
            </a:r>
          </a:p>
        </p:txBody>
      </p:sp>
      <p:pic>
        <p:nvPicPr>
          <p:cNvPr id="11266" name="Picture 2" descr="http://www.nami.org/NAMI/media/NAMI-Media/Images/stigmafree-cqrc.jpg?ex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572000"/>
            <a:ext cx="4103825" cy="20116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1400" y="217714"/>
            <a:ext cx="5192680" cy="707886"/>
          </a:xfrm>
          <a:prstGeom prst="rect">
            <a:avLst/>
          </a:prstGeom>
          <a:noFill/>
        </p:spPr>
        <p:txBody>
          <a:bodyPr wrap="square" rtlCol="0">
            <a:spAutoFit/>
          </a:bodyPr>
          <a:lstStyle/>
          <a:p>
            <a:pPr algn="r"/>
            <a:r>
              <a:rPr lang="en-US" sz="4000" b="1" dirty="0" smtClean="0"/>
              <a:t>What Can I do?</a:t>
            </a:r>
            <a:endParaRPr lang="en-US" sz="4000" b="1" dirty="0"/>
          </a:p>
        </p:txBody>
      </p:sp>
    </p:spTree>
    <p:extLst>
      <p:ext uri="{BB962C8B-B14F-4D97-AF65-F5344CB8AC3E}">
        <p14:creationId xmlns:p14="http://schemas.microsoft.com/office/powerpoint/2010/main" val="274276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943" y="1937657"/>
            <a:ext cx="8763000" cy="1384995"/>
          </a:xfrm>
          <a:prstGeom prst="rect">
            <a:avLst/>
          </a:prstGeom>
        </p:spPr>
        <p:txBody>
          <a:bodyPr wrap="square">
            <a:spAutoFit/>
          </a:bodyPr>
          <a:lstStyle/>
          <a:p>
            <a:r>
              <a:rPr lang="en-US" sz="2000" b="1" dirty="0" smtClean="0"/>
              <a:t>Mission </a:t>
            </a:r>
            <a:endParaRPr lang="en-US" sz="2000" b="1" dirty="0"/>
          </a:p>
          <a:p>
            <a:r>
              <a:rPr lang="en-US" sz="1600" b="1" dirty="0" smtClean="0"/>
              <a:t>NAMI </a:t>
            </a:r>
            <a:r>
              <a:rPr lang="en-US" sz="1600" b="1" dirty="0"/>
              <a:t>provides advocacy, education, support </a:t>
            </a:r>
            <a:endParaRPr lang="en-US" sz="1600" b="1" dirty="0" smtClean="0"/>
          </a:p>
          <a:p>
            <a:r>
              <a:rPr lang="en-US" sz="1600" b="1" dirty="0" smtClean="0"/>
              <a:t>and </a:t>
            </a:r>
            <a:r>
              <a:rPr lang="en-US" sz="1600" b="1" dirty="0"/>
              <a:t>public awareness so that all individuals and families affected by </a:t>
            </a:r>
            <a:endParaRPr lang="en-US" sz="1600" b="1" dirty="0" smtClean="0"/>
          </a:p>
          <a:p>
            <a:r>
              <a:rPr lang="en-US" sz="1600" b="1" dirty="0" smtClean="0"/>
              <a:t>mental </a:t>
            </a:r>
            <a:r>
              <a:rPr lang="en-US" sz="1600" b="1" dirty="0"/>
              <a:t>illness can build better lives. </a:t>
            </a:r>
            <a:endParaRPr lang="en-US" sz="1600" b="1" dirty="0" smtClean="0"/>
          </a:p>
          <a:p>
            <a:pPr algn="ctr"/>
            <a:endParaRPr lang="en-US" sz="1600" dirty="0"/>
          </a:p>
        </p:txBody>
      </p:sp>
      <p:sp>
        <p:nvSpPr>
          <p:cNvPr id="4" name="Title 3"/>
          <p:cNvSpPr>
            <a:spLocks noGrp="1"/>
          </p:cNvSpPr>
          <p:nvPr>
            <p:ph type="title"/>
          </p:nvPr>
        </p:nvSpPr>
        <p:spPr/>
        <p:txBody>
          <a:bodyPr>
            <a:normAutofit/>
          </a:bodyPr>
          <a:lstStyle/>
          <a:p>
            <a:r>
              <a:rPr lang="en-US" sz="2400" b="1" dirty="0" smtClean="0">
                <a:solidFill>
                  <a:schemeClr val="tx1"/>
                </a:solidFill>
              </a:rPr>
              <a:t>NAMI (National) Strategic Plan</a:t>
            </a:r>
            <a:r>
              <a:rPr lang="en-US" sz="2400" b="1" dirty="0">
                <a:solidFill>
                  <a:schemeClr val="tx1"/>
                </a:solidFill>
              </a:rPr>
              <a:t/>
            </a:r>
            <a:br>
              <a:rPr lang="en-US" sz="2400" b="1" dirty="0">
                <a:solidFill>
                  <a:schemeClr val="tx1"/>
                </a:solidFill>
              </a:rPr>
            </a:br>
            <a:r>
              <a:rPr lang="en-US" sz="2400" b="1" dirty="0">
                <a:solidFill>
                  <a:schemeClr val="tx1"/>
                </a:solidFill>
              </a:rPr>
              <a:t> Our Strategic Drivers and Goals 2015 - 2017 </a:t>
            </a:r>
          </a:p>
        </p:txBody>
      </p:sp>
      <p:sp>
        <p:nvSpPr>
          <p:cNvPr id="5" name="Rectangle 4"/>
          <p:cNvSpPr/>
          <p:nvPr/>
        </p:nvSpPr>
        <p:spPr>
          <a:xfrm>
            <a:off x="228600" y="3124200"/>
            <a:ext cx="4223657" cy="830997"/>
          </a:xfrm>
          <a:prstGeom prst="rect">
            <a:avLst/>
          </a:prstGeom>
        </p:spPr>
        <p:txBody>
          <a:bodyPr wrap="square">
            <a:spAutoFit/>
          </a:bodyPr>
          <a:lstStyle/>
          <a:p>
            <a:pPr marL="285750" indent="-285750" algn="ctr">
              <a:buFont typeface="Arial" panose="020B0604020202020204" pitchFamily="34" charset="0"/>
              <a:buChar char="•"/>
            </a:pPr>
            <a:r>
              <a:rPr lang="en-US" sz="1600" b="1" dirty="0" smtClean="0"/>
              <a:t>Build </a:t>
            </a:r>
            <a:r>
              <a:rPr lang="en-US" sz="1600" b="1" dirty="0"/>
              <a:t>a Movement </a:t>
            </a:r>
            <a:endParaRPr lang="en-US" sz="1600" dirty="0"/>
          </a:p>
          <a:p>
            <a:pPr algn="ctr"/>
            <a:r>
              <a:rPr lang="en-US" sz="1600" dirty="0"/>
              <a:t>NAMI will broaden public awareness and inclusion in every part of the alliance. 	</a:t>
            </a:r>
          </a:p>
        </p:txBody>
      </p:sp>
      <p:sp>
        <p:nvSpPr>
          <p:cNvPr id="6" name="Rectangle 5"/>
          <p:cNvSpPr/>
          <p:nvPr/>
        </p:nvSpPr>
        <p:spPr>
          <a:xfrm>
            <a:off x="195943" y="4054551"/>
            <a:ext cx="4381500" cy="830997"/>
          </a:xfrm>
          <a:prstGeom prst="rect">
            <a:avLst/>
          </a:prstGeom>
        </p:spPr>
        <p:txBody>
          <a:bodyPr wrap="square">
            <a:spAutoFit/>
          </a:bodyPr>
          <a:lstStyle/>
          <a:p>
            <a:pPr marL="285750" indent="-285750">
              <a:buFont typeface="Arial" panose="020B0604020202020204" pitchFamily="34" charset="0"/>
              <a:buChar char="•"/>
            </a:pPr>
            <a:r>
              <a:rPr lang="en-US" sz="1600" b="1" dirty="0" smtClean="0"/>
              <a:t>Leverage </a:t>
            </a:r>
            <a:r>
              <a:rPr lang="en-US" sz="1600" b="1" dirty="0"/>
              <a:t>Technology </a:t>
            </a:r>
            <a:endParaRPr lang="en-US" sz="1600" dirty="0"/>
          </a:p>
          <a:p>
            <a:pPr algn="ctr"/>
            <a:r>
              <a:rPr lang="en-US" sz="1600" dirty="0"/>
              <a:t>NAMI will expand use of technology to build capacity and connection. 	</a:t>
            </a:r>
          </a:p>
        </p:txBody>
      </p:sp>
      <p:sp>
        <p:nvSpPr>
          <p:cNvPr id="7" name="Rectangle 6"/>
          <p:cNvSpPr/>
          <p:nvPr/>
        </p:nvSpPr>
        <p:spPr>
          <a:xfrm>
            <a:off x="223157" y="5147157"/>
            <a:ext cx="4256314" cy="861774"/>
          </a:xfrm>
          <a:prstGeom prst="rect">
            <a:avLst/>
          </a:prstGeom>
          <a:solidFill>
            <a:srgbClr val="FFFF00"/>
          </a:solidFill>
        </p:spPr>
        <p:txBody>
          <a:bodyPr wrap="square">
            <a:spAutoFit/>
          </a:bodyPr>
          <a:lstStyle/>
          <a:p>
            <a:pPr marL="285750" indent="-285750">
              <a:buFont typeface="Arial" panose="020B0604020202020204" pitchFamily="34" charset="0"/>
              <a:buChar char="•"/>
            </a:pPr>
            <a:r>
              <a:rPr lang="en-US" sz="1600" b="1" dirty="0" smtClean="0"/>
              <a:t>Drive </a:t>
            </a:r>
            <a:r>
              <a:rPr lang="en-US" sz="1600" b="1" dirty="0"/>
              <a:t>Advocacy </a:t>
            </a:r>
            <a:endParaRPr lang="en-US" sz="1600" dirty="0"/>
          </a:p>
          <a:p>
            <a:pPr algn="ctr"/>
            <a:r>
              <a:rPr lang="en-US" sz="1600" dirty="0"/>
              <a:t>NAMI will lead advocacy efforts that drive increased access and quality. </a:t>
            </a:r>
            <a:r>
              <a:rPr lang="en-US" dirty="0"/>
              <a:t>	</a:t>
            </a:r>
          </a:p>
        </p:txBody>
      </p:sp>
      <p:sp>
        <p:nvSpPr>
          <p:cNvPr id="8" name="Rectangle 7"/>
          <p:cNvSpPr/>
          <p:nvPr/>
        </p:nvSpPr>
        <p:spPr>
          <a:xfrm>
            <a:off x="4098472" y="2964491"/>
            <a:ext cx="4827814" cy="1323439"/>
          </a:xfrm>
          <a:prstGeom prst="rect">
            <a:avLst/>
          </a:prstGeom>
        </p:spPr>
        <p:txBody>
          <a:bodyPr wrap="square">
            <a:spAutoFit/>
          </a:bodyPr>
          <a:lstStyle/>
          <a:p>
            <a:pPr marL="285750" indent="-285750" algn="r">
              <a:buFont typeface="Arial" panose="020B0604020202020204" pitchFamily="34" charset="0"/>
              <a:buChar char="•"/>
            </a:pPr>
            <a:endParaRPr lang="en-US" sz="1600" b="1" dirty="0" smtClean="0"/>
          </a:p>
          <a:p>
            <a:pPr marL="285750" indent="-285750" algn="r">
              <a:buFont typeface="Arial" panose="020B0604020202020204" pitchFamily="34" charset="0"/>
              <a:buChar char="•"/>
            </a:pPr>
            <a:r>
              <a:rPr lang="en-US" sz="1600" b="1" dirty="0" smtClean="0"/>
              <a:t>Focus </a:t>
            </a:r>
            <a:r>
              <a:rPr lang="en-US" sz="1600" b="1" dirty="0"/>
              <a:t>on Youth </a:t>
            </a:r>
            <a:endParaRPr lang="en-US" sz="1600" dirty="0"/>
          </a:p>
          <a:p>
            <a:pPr algn="r"/>
            <a:r>
              <a:rPr lang="en-US" sz="1600" dirty="0"/>
              <a:t>NAMI will develop and implement strategies that engage youth, young adults and their families, expanding our reach across the lifespan. 	</a:t>
            </a:r>
          </a:p>
        </p:txBody>
      </p:sp>
      <p:sp>
        <p:nvSpPr>
          <p:cNvPr id="9" name="Rectangle 8"/>
          <p:cNvSpPr/>
          <p:nvPr/>
        </p:nvSpPr>
        <p:spPr>
          <a:xfrm>
            <a:off x="4226379" y="4419600"/>
            <a:ext cx="4699907" cy="1354217"/>
          </a:xfrm>
          <a:prstGeom prst="rect">
            <a:avLst/>
          </a:prstGeom>
        </p:spPr>
        <p:txBody>
          <a:bodyPr wrap="square">
            <a:spAutoFit/>
          </a:bodyPr>
          <a:lstStyle/>
          <a:p>
            <a:pPr marL="285750" indent="-285750" algn="r">
              <a:buFont typeface="Arial" panose="020B0604020202020204" pitchFamily="34" charset="0"/>
              <a:buChar char="•"/>
            </a:pPr>
            <a:endParaRPr lang="en-US" sz="1600" b="1" dirty="0" smtClean="0"/>
          </a:p>
          <a:p>
            <a:pPr marL="285750" indent="-285750" algn="r">
              <a:buFont typeface="Arial" panose="020B0604020202020204" pitchFamily="34" charset="0"/>
              <a:buChar char="•"/>
            </a:pPr>
            <a:r>
              <a:rPr lang="en-US" sz="1600" b="1" dirty="0" smtClean="0"/>
              <a:t>Strengthen </a:t>
            </a:r>
            <a:r>
              <a:rPr lang="en-US" sz="1600" b="1" dirty="0"/>
              <a:t>the Organization </a:t>
            </a:r>
            <a:endParaRPr lang="en-US" sz="1600" dirty="0"/>
          </a:p>
          <a:p>
            <a:pPr algn="r"/>
            <a:r>
              <a:rPr lang="en-US" sz="1600" dirty="0"/>
              <a:t>NAMI will grow and develop financing, infrastructure and capacity that support a vibrant and bold organization. </a:t>
            </a:r>
            <a:r>
              <a:rPr lang="en-US" dirty="0"/>
              <a:t>	</a:t>
            </a:r>
          </a:p>
        </p:txBody>
      </p:sp>
    </p:spTree>
    <p:extLst>
      <p:ext uri="{BB962C8B-B14F-4D97-AF65-F5344CB8AC3E}">
        <p14:creationId xmlns:p14="http://schemas.microsoft.com/office/powerpoint/2010/main" val="1871804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
            <a:ext cx="8878888" cy="914400"/>
          </a:xfrm>
        </p:spPr>
        <p:txBody>
          <a:bodyPr>
            <a:normAutofit/>
          </a:bodyPr>
          <a:lstStyle/>
          <a:p>
            <a:pPr algn="r"/>
            <a:r>
              <a:rPr lang="en-US" sz="4800" b="1" dirty="0" smtClean="0">
                <a:solidFill>
                  <a:schemeClr val="tx1"/>
                </a:solidFill>
              </a:rPr>
              <a:t>Resources</a:t>
            </a:r>
            <a:endParaRPr lang="en-US" sz="4800" b="1" dirty="0">
              <a:solidFill>
                <a:schemeClr val="tx1"/>
              </a:solidFill>
            </a:endParaRPr>
          </a:p>
        </p:txBody>
      </p:sp>
      <p:sp>
        <p:nvSpPr>
          <p:cNvPr id="3" name="TextBox 2"/>
          <p:cNvSpPr txBox="1"/>
          <p:nvPr/>
        </p:nvSpPr>
        <p:spPr>
          <a:xfrm>
            <a:off x="271346" y="1524000"/>
            <a:ext cx="8839199" cy="7602081"/>
          </a:xfrm>
          <a:prstGeom prst="rect">
            <a:avLst/>
          </a:prstGeom>
          <a:noFill/>
        </p:spPr>
        <p:txBody>
          <a:bodyPr wrap="square" numCol="1" rtlCol="0">
            <a:spAutoFit/>
          </a:bodyPr>
          <a:lstStyle/>
          <a:p>
            <a:pPr marL="171450" indent="-171450">
              <a:buFont typeface="Arial" panose="020B0604020202020204" pitchFamily="34" charset="0"/>
              <a:buChar char="•"/>
            </a:pPr>
            <a:endParaRPr lang="en-US" sz="1600" b="1" dirty="0" smtClean="0"/>
          </a:p>
          <a:p>
            <a:pPr marL="171450" indent="-171450">
              <a:buFont typeface="Arial" panose="020B0604020202020204" pitchFamily="34" charset="0"/>
              <a:buChar char="•"/>
            </a:pPr>
            <a:r>
              <a:rPr lang="en-US" sz="1600" b="1" dirty="0" smtClean="0"/>
              <a:t>Maryland Health Connection: </a:t>
            </a:r>
            <a:r>
              <a:rPr lang="en-US" sz="1600" b="1" dirty="0" smtClean="0">
                <a:hlinkClick r:id="rId3"/>
              </a:rPr>
              <a:t>https://www.marylandhealthconnection.gov/</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smtClean="0"/>
              <a:t>Maryland Health Benefit Exchange: </a:t>
            </a:r>
            <a:r>
              <a:rPr lang="en-US" sz="1600" b="1" dirty="0" smtClean="0">
                <a:hlinkClick r:id="rId4"/>
              </a:rPr>
              <a:t>http://www.marylandhbe.com/</a:t>
            </a:r>
            <a:r>
              <a:rPr lang="en-US" sz="1600" b="1" dirty="0" smtClean="0"/>
              <a:t> </a:t>
            </a:r>
          </a:p>
          <a:p>
            <a:endParaRPr lang="en-US" sz="800" b="1" dirty="0" smtClean="0"/>
          </a:p>
          <a:p>
            <a:pPr marL="171450" indent="-171450">
              <a:buFont typeface="Arial" panose="020B0604020202020204" pitchFamily="34" charset="0"/>
              <a:buChar char="•"/>
            </a:pPr>
            <a:r>
              <a:rPr lang="en-US" sz="1600" b="1" dirty="0" smtClean="0"/>
              <a:t>Maryland Insurance Administration: </a:t>
            </a:r>
            <a:r>
              <a:rPr lang="en-US" sz="1600" b="1" dirty="0" smtClean="0">
                <a:hlinkClick r:id="rId5"/>
              </a:rPr>
              <a:t>http://www.mdinsurance.state.md.us/sa/jsp/Mia.jsp</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a:t>Maryland Attorney General Health Education and Advocacy </a:t>
            </a:r>
            <a:r>
              <a:rPr lang="en-US" sz="1600" b="1" dirty="0" smtClean="0"/>
              <a:t>Unit: </a:t>
            </a:r>
            <a:r>
              <a:rPr lang="en-US" sz="1600" b="1" dirty="0" smtClean="0">
                <a:hlinkClick r:id="rId6"/>
              </a:rPr>
              <a:t>http://www.oag.state.md.us/consumer/HEAU.htm</a:t>
            </a:r>
            <a:r>
              <a:rPr lang="en-US" sz="1600" b="1" dirty="0" smtClean="0"/>
              <a:t> </a:t>
            </a:r>
          </a:p>
          <a:p>
            <a:endParaRPr lang="en-US" sz="800" b="1" dirty="0" smtClean="0"/>
          </a:p>
          <a:p>
            <a:pPr marL="171450" indent="-171450">
              <a:buFont typeface="Arial" panose="020B0604020202020204" pitchFamily="34" charset="0"/>
              <a:buChar char="•"/>
            </a:pPr>
            <a:r>
              <a:rPr lang="en-US" sz="1600" b="1" dirty="0" smtClean="0"/>
              <a:t>Department of Health and Mental Hygiene – Behavioral Health Administration:</a:t>
            </a:r>
            <a:r>
              <a:rPr lang="en-US" sz="1600" b="1" dirty="0"/>
              <a:t> </a:t>
            </a:r>
            <a:r>
              <a:rPr lang="en-US" sz="1600" b="1" dirty="0" smtClean="0">
                <a:hlinkClick r:id="rId7"/>
              </a:rPr>
              <a:t>http://bha.dhmh.maryland.gov/SitePages/Home.aspx</a:t>
            </a:r>
            <a:endParaRPr lang="en-US" sz="1600" b="1" dirty="0" smtClean="0"/>
          </a:p>
          <a:p>
            <a:endParaRPr lang="en-US" sz="800" b="1" dirty="0"/>
          </a:p>
          <a:p>
            <a:pPr marL="171450" indent="-171450">
              <a:buFont typeface="Arial" panose="020B0604020202020204" pitchFamily="34" charset="0"/>
              <a:buChar char="•"/>
            </a:pPr>
            <a:r>
              <a:rPr lang="en-US" sz="1600" b="1" dirty="0" smtClean="0"/>
              <a:t>Department of Health and Mental Hygiene – Maryland Medical Assistance Programs: </a:t>
            </a:r>
            <a:r>
              <a:rPr lang="en-US" sz="1600" b="1" dirty="0" smtClean="0">
                <a:hlinkClick r:id="rId8"/>
              </a:rPr>
              <a:t>https://mmcp.dhmh.maryland.gov/SitePages/Home.aspx</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err="1" smtClean="0"/>
              <a:t>ValueOptions</a:t>
            </a:r>
            <a:r>
              <a:rPr lang="en-US" sz="1600" b="1" dirty="0" smtClean="0"/>
              <a:t>: </a:t>
            </a:r>
            <a:r>
              <a:rPr lang="en-US" sz="1600" b="1" dirty="0" smtClean="0">
                <a:hlinkClick r:id="rId9"/>
              </a:rPr>
              <a:t>http://maryland.valueoptions.com/</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smtClean="0"/>
              <a:t>SAIL (Services Access and Information Link): </a:t>
            </a:r>
            <a:r>
              <a:rPr lang="en-US" sz="1600" b="1" dirty="0" smtClean="0">
                <a:hlinkClick r:id="rId10"/>
              </a:rPr>
              <a:t>https://www.marylandsail.org/</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smtClean="0"/>
              <a:t>NAMI: </a:t>
            </a:r>
            <a:r>
              <a:rPr lang="en-US" sz="1600" b="1" dirty="0" smtClean="0">
                <a:hlinkClick r:id="rId11"/>
              </a:rPr>
              <a:t>http://www.nami.org/Learn-More/Public-Policy/Parity-for-Mental-Health-Coverage</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smtClean="0"/>
              <a:t>NAMI Maryland: </a:t>
            </a:r>
            <a:r>
              <a:rPr lang="en-US" sz="1600" b="1" dirty="0" smtClean="0">
                <a:hlinkClick r:id="rId12"/>
              </a:rPr>
              <a:t>http://namimd.org/advocacy/marylands_health_benefit_exchange</a:t>
            </a:r>
            <a:endParaRPr lang="en-US" sz="1600" b="1" dirty="0" smtClean="0"/>
          </a:p>
          <a:p>
            <a:pPr marL="171450" indent="-171450">
              <a:buFont typeface="Arial" panose="020B0604020202020204" pitchFamily="34" charset="0"/>
              <a:buChar char="•"/>
            </a:pPr>
            <a:endParaRPr lang="en-US" sz="800" b="1" dirty="0"/>
          </a:p>
          <a:p>
            <a:pPr marL="171450" indent="-171450">
              <a:buFont typeface="Arial" panose="020B0604020202020204" pitchFamily="34" charset="0"/>
              <a:buChar char="•"/>
            </a:pPr>
            <a:r>
              <a:rPr lang="en-US" sz="1600" b="1" dirty="0" smtClean="0"/>
              <a:t>Maryland Women’s Coalition for Health Care Reform : </a:t>
            </a:r>
            <a:r>
              <a:rPr lang="en-US" sz="1600" b="1" dirty="0" smtClean="0">
                <a:hlinkClick r:id="rId13"/>
              </a:rPr>
              <a:t>http://www.mdhealthcarereform.org/</a:t>
            </a:r>
            <a:endParaRPr lang="en-US" sz="1600" b="1" dirty="0" smtClean="0"/>
          </a:p>
          <a:p>
            <a:pPr marL="171450" indent="-171450">
              <a:buFont typeface="Arial" panose="020B0604020202020204" pitchFamily="34" charset="0"/>
              <a:buChar char="•"/>
            </a:pPr>
            <a:endParaRPr lang="en-US" sz="800" b="1" dirty="0" smtClean="0"/>
          </a:p>
          <a:p>
            <a:pPr marL="171450" indent="-171450">
              <a:buFont typeface="Arial" panose="020B0604020202020204" pitchFamily="34" charset="0"/>
              <a:buChar char="•"/>
            </a:pPr>
            <a:r>
              <a:rPr lang="en-US" sz="1600" b="1" dirty="0" smtClean="0"/>
              <a:t>Maryland Parity Project: </a:t>
            </a:r>
            <a:r>
              <a:rPr lang="en-US" sz="1600" b="1" dirty="0" smtClean="0">
                <a:hlinkClick r:id="rId14"/>
              </a:rPr>
              <a:t>http://marylandparity.org/</a:t>
            </a:r>
            <a:endParaRPr lang="en-US" sz="16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smtClean="0"/>
          </a:p>
          <a:p>
            <a:endParaRPr lang="en-US" sz="1200" b="1" dirty="0"/>
          </a:p>
        </p:txBody>
      </p:sp>
      <p:pic>
        <p:nvPicPr>
          <p:cNvPr id="4099" name="Picture 3" descr="C:\Users\jhonke\AppData\Local\Microsoft\Windows\Temporary Internet Files\Content.IE5\KJ6KC5RT\online-resources-icon[1].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49086" y="762000"/>
            <a:ext cx="1173480" cy="100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335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533400"/>
            <a:ext cx="8229600" cy="1252728"/>
          </a:xfrm>
        </p:spPr>
        <p:txBody>
          <a:bodyPr>
            <a:normAutofit fontScale="90000"/>
          </a:bodyPr>
          <a:lstStyle/>
          <a:p>
            <a:r>
              <a:rPr lang="en-US" dirty="0" smtClean="0">
                <a:solidFill>
                  <a:schemeClr val="tx1"/>
                </a:solidFill>
              </a:rPr>
              <a:t>NAMI (National) Public Policy Platform</a:t>
            </a:r>
            <a:r>
              <a:rPr lang="en-US" dirty="0" smtClean="0"/>
              <a:t/>
            </a:r>
            <a:br>
              <a:rPr lang="en-US" dirty="0" smtClean="0"/>
            </a:br>
            <a:endParaRPr lang="en-US" dirty="0"/>
          </a:p>
        </p:txBody>
      </p:sp>
      <p:sp>
        <p:nvSpPr>
          <p:cNvPr id="3" name="Rectangle 2"/>
          <p:cNvSpPr/>
          <p:nvPr/>
        </p:nvSpPr>
        <p:spPr>
          <a:xfrm>
            <a:off x="293914" y="2590800"/>
            <a:ext cx="8534400" cy="1077218"/>
          </a:xfrm>
          <a:prstGeom prst="rect">
            <a:avLst/>
          </a:prstGeom>
        </p:spPr>
        <p:txBody>
          <a:bodyPr wrap="square">
            <a:spAutoFit/>
          </a:bodyPr>
          <a:lstStyle/>
          <a:p>
            <a:r>
              <a:rPr lang="en-US" sz="1600" dirty="0" smtClean="0">
                <a:latin typeface="Cambria" panose="02040503050406030204" pitchFamily="18" charset="0"/>
              </a:rPr>
              <a:t>NAMI </a:t>
            </a:r>
            <a:r>
              <a:rPr lang="en-US" sz="1600" dirty="0">
                <a:latin typeface="Cambria" panose="02040503050406030204" pitchFamily="18" charset="0"/>
              </a:rPr>
              <a:t>provides policy guidance on a range of federal and state policy issues. </a:t>
            </a:r>
            <a:r>
              <a:rPr lang="en-US" sz="1600" dirty="0" smtClean="0">
                <a:latin typeface="Cambria" panose="02040503050406030204" pitchFamily="18" charset="0"/>
              </a:rPr>
              <a:t>The Policy Platform is developed </a:t>
            </a:r>
            <a:r>
              <a:rPr lang="en-US" sz="1600" dirty="0">
                <a:latin typeface="Cambria" panose="02040503050406030204" pitchFamily="18" charset="0"/>
              </a:rPr>
              <a:t>and approved by the NAMI Board of Directors. Board Policy Committees and advisory groups make recommendations to the Board of Directors on policy priorities and the </a:t>
            </a:r>
            <a:r>
              <a:rPr lang="en-US" sz="1600" i="1" dirty="0">
                <a:latin typeface="Cambria" panose="02040503050406030204" pitchFamily="18" charset="0"/>
              </a:rPr>
              <a:t>Public Policy Platform</a:t>
            </a:r>
            <a:r>
              <a:rPr lang="en-US" sz="1600" dirty="0">
                <a:latin typeface="Cambria" panose="02040503050406030204" pitchFamily="18" charset="0"/>
              </a:rPr>
              <a:t>. </a:t>
            </a:r>
          </a:p>
        </p:txBody>
      </p:sp>
      <p:sp>
        <p:nvSpPr>
          <p:cNvPr id="4" name="Rectangle 3"/>
          <p:cNvSpPr/>
          <p:nvPr/>
        </p:nvSpPr>
        <p:spPr>
          <a:xfrm>
            <a:off x="228600" y="2024743"/>
            <a:ext cx="4180114" cy="400110"/>
          </a:xfrm>
          <a:prstGeom prst="rect">
            <a:avLst/>
          </a:prstGeom>
        </p:spPr>
        <p:txBody>
          <a:bodyPr wrap="square">
            <a:spAutoFit/>
          </a:bodyPr>
          <a:lstStyle/>
          <a:p>
            <a:pPr algn="ctr"/>
            <a:r>
              <a:rPr lang="en-US" sz="2000" b="1" dirty="0" smtClean="0">
                <a:hlinkClick r:id="rId2"/>
              </a:rPr>
              <a:t>www.nami.org/platform</a:t>
            </a:r>
            <a:endParaRPr lang="en-US" sz="2000" b="1" dirty="0"/>
          </a:p>
        </p:txBody>
      </p:sp>
      <p:sp>
        <p:nvSpPr>
          <p:cNvPr id="5" name="TextBox 4"/>
          <p:cNvSpPr txBox="1"/>
          <p:nvPr/>
        </p:nvSpPr>
        <p:spPr>
          <a:xfrm>
            <a:off x="1817914" y="3704889"/>
            <a:ext cx="7010400" cy="2862322"/>
          </a:xfrm>
          <a:prstGeom prst="rect">
            <a:avLst/>
          </a:prstGeom>
          <a:noFill/>
        </p:spPr>
        <p:txBody>
          <a:bodyPr wrap="square" rtlCol="0">
            <a:spAutoFit/>
          </a:bodyPr>
          <a:lstStyle/>
          <a:p>
            <a:pPr marL="285750" indent="-285750">
              <a:buFont typeface="Arial" panose="020B0604020202020204" pitchFamily="34" charset="0"/>
              <a:buChar char="•"/>
            </a:pPr>
            <a:r>
              <a:rPr lang="en-US" b="1" dirty="0">
                <a:hlinkClick r:id="rId3"/>
              </a:rPr>
              <a:t>Priority and Special </a:t>
            </a:r>
            <a:r>
              <a:rPr lang="en-US" b="1" dirty="0" smtClean="0">
                <a:hlinkClick r:id="rId3"/>
              </a:rPr>
              <a:t>Populations</a:t>
            </a:r>
            <a:endParaRPr lang="en-US" b="1" dirty="0" smtClean="0"/>
          </a:p>
          <a:p>
            <a:pPr marL="285750" indent="-285750">
              <a:buFont typeface="Arial" panose="020B0604020202020204" pitchFamily="34" charset="0"/>
              <a:buChar char="•"/>
            </a:pPr>
            <a:r>
              <a:rPr lang="en-US" b="1" dirty="0">
                <a:hlinkClick r:id="rId4"/>
              </a:rPr>
              <a:t>Access to </a:t>
            </a:r>
            <a:r>
              <a:rPr lang="en-US" b="1" dirty="0" smtClean="0">
                <a:hlinkClick r:id="rId4"/>
              </a:rPr>
              <a:t>Treatment</a:t>
            </a:r>
            <a:endParaRPr lang="en-US" b="1" dirty="0" smtClean="0"/>
          </a:p>
          <a:p>
            <a:pPr marL="285750" indent="-285750">
              <a:buFont typeface="Arial" panose="020B0604020202020204" pitchFamily="34" charset="0"/>
              <a:buChar char="•"/>
            </a:pPr>
            <a:r>
              <a:rPr lang="en-US" b="1" dirty="0">
                <a:hlinkClick r:id="rId5"/>
              </a:rPr>
              <a:t>Services and Supports for Children, Adolescents, Young Adults and </a:t>
            </a:r>
            <a:r>
              <a:rPr lang="en-US" b="1" dirty="0" smtClean="0">
                <a:hlinkClick r:id="rId5"/>
              </a:rPr>
              <a:t>Families</a:t>
            </a:r>
            <a:endParaRPr lang="en-US" b="1" dirty="0" smtClean="0"/>
          </a:p>
          <a:p>
            <a:pPr marL="285750" indent="-285750">
              <a:buFont typeface="Arial" panose="020B0604020202020204" pitchFamily="34" charset="0"/>
              <a:buChar char="•"/>
            </a:pPr>
            <a:r>
              <a:rPr lang="en-US" b="1" dirty="0">
                <a:hlinkClick r:id="rId6"/>
              </a:rPr>
              <a:t>Services and Support for </a:t>
            </a:r>
            <a:r>
              <a:rPr lang="en-US" b="1" dirty="0" smtClean="0">
                <a:hlinkClick r:id="rId6"/>
              </a:rPr>
              <a:t>Adults</a:t>
            </a:r>
            <a:endParaRPr lang="en-US" b="1" dirty="0" smtClean="0"/>
          </a:p>
          <a:p>
            <a:pPr marL="285750" indent="-285750">
              <a:buFont typeface="Arial" panose="020B0604020202020204" pitchFamily="34" charset="0"/>
              <a:buChar char="•"/>
            </a:pPr>
            <a:r>
              <a:rPr lang="en-US" b="1" dirty="0">
                <a:hlinkClick r:id="rId7"/>
              </a:rPr>
              <a:t>Financing of Treatment and </a:t>
            </a:r>
            <a:r>
              <a:rPr lang="en-US" b="1" dirty="0" smtClean="0">
                <a:hlinkClick r:id="rId7"/>
              </a:rPr>
              <a:t>Services</a:t>
            </a:r>
            <a:endParaRPr lang="en-US" b="1" dirty="0" smtClean="0"/>
          </a:p>
          <a:p>
            <a:pPr marL="285750" indent="-285750">
              <a:buFont typeface="Arial" panose="020B0604020202020204" pitchFamily="34" charset="0"/>
              <a:buChar char="•"/>
            </a:pPr>
            <a:r>
              <a:rPr lang="en-US" b="1" dirty="0" smtClean="0">
                <a:hlinkClick r:id="rId8"/>
              </a:rPr>
              <a:t>Research</a:t>
            </a:r>
            <a:endParaRPr lang="en-US" b="1" dirty="0" smtClean="0"/>
          </a:p>
          <a:p>
            <a:pPr marL="285750" indent="-285750">
              <a:buFont typeface="Arial" panose="020B0604020202020204" pitchFamily="34" charset="0"/>
              <a:buChar char="•"/>
            </a:pPr>
            <a:r>
              <a:rPr lang="en-US" b="1" dirty="0">
                <a:hlinkClick r:id="rId9"/>
              </a:rPr>
              <a:t>Quality Monitoring, Accountability, and </a:t>
            </a:r>
            <a:r>
              <a:rPr lang="en-US" b="1" dirty="0" smtClean="0">
                <a:hlinkClick r:id="rId9"/>
              </a:rPr>
              <a:t>Accreditation</a:t>
            </a:r>
            <a:endParaRPr lang="en-US" b="1" dirty="0" smtClean="0"/>
          </a:p>
          <a:p>
            <a:pPr marL="285750" indent="-285750">
              <a:buFont typeface="Arial" panose="020B0604020202020204" pitchFamily="34" charset="0"/>
              <a:buChar char="•"/>
            </a:pPr>
            <a:r>
              <a:rPr lang="en-US" b="1" dirty="0">
                <a:hlinkClick r:id="rId10"/>
              </a:rPr>
              <a:t>Legal </a:t>
            </a:r>
            <a:r>
              <a:rPr lang="en-US" b="1" dirty="0" smtClean="0">
                <a:hlinkClick r:id="rId10"/>
              </a:rPr>
              <a:t>Issues</a:t>
            </a:r>
            <a:endParaRPr lang="en-US" b="1" dirty="0" smtClean="0"/>
          </a:p>
          <a:p>
            <a:pPr marL="285750" indent="-285750">
              <a:buFont typeface="Arial" panose="020B0604020202020204" pitchFamily="34" charset="0"/>
              <a:buChar char="•"/>
            </a:pPr>
            <a:r>
              <a:rPr lang="en-US" b="1" dirty="0">
                <a:hlinkClick r:id="rId11"/>
              </a:rPr>
              <a:t>Criminal Justice/Forensic Issues</a:t>
            </a:r>
            <a:endParaRPr lang="en-US" b="1" dirty="0" smtClean="0"/>
          </a:p>
        </p:txBody>
      </p:sp>
    </p:spTree>
    <p:extLst>
      <p:ext uri="{BB962C8B-B14F-4D97-AF65-F5344CB8AC3E}">
        <p14:creationId xmlns:p14="http://schemas.microsoft.com/office/powerpoint/2010/main" val="1295038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Advocacy at NAMI (National) </a:t>
            </a:r>
            <a:br>
              <a:rPr lang="en-US" dirty="0" smtClean="0">
                <a:solidFill>
                  <a:schemeClr val="tx1"/>
                </a:solidFill>
              </a:rPr>
            </a:br>
            <a:r>
              <a:rPr lang="en-US" dirty="0" smtClean="0">
                <a:solidFill>
                  <a:schemeClr val="tx1"/>
                </a:solidFill>
              </a:rPr>
              <a:t>Priorities</a:t>
            </a:r>
            <a:endParaRPr lang="en-US" dirty="0">
              <a:solidFill>
                <a:schemeClr val="tx1"/>
              </a:solidFill>
            </a:endParaRPr>
          </a:p>
        </p:txBody>
      </p:sp>
      <p:sp>
        <p:nvSpPr>
          <p:cNvPr id="4" name="Rectangle 3"/>
          <p:cNvSpPr/>
          <p:nvPr/>
        </p:nvSpPr>
        <p:spPr>
          <a:xfrm>
            <a:off x="228600" y="2286000"/>
            <a:ext cx="8610600" cy="3139321"/>
          </a:xfrm>
          <a:prstGeom prst="rect">
            <a:avLst/>
          </a:prstGeom>
        </p:spPr>
        <p:txBody>
          <a:bodyPr wrap="square">
            <a:spAutoFit/>
          </a:bodyPr>
          <a:lstStyle/>
          <a:p>
            <a:r>
              <a:rPr lang="en-US" b="1" dirty="0" smtClean="0">
                <a:latin typeface="Cambria" panose="02040503050406030204" pitchFamily="18" charset="0"/>
              </a:rPr>
              <a:t>Our </a:t>
            </a:r>
            <a:r>
              <a:rPr lang="en-US" b="1" dirty="0">
                <a:latin typeface="Cambria" panose="02040503050406030204" pitchFamily="18" charset="0"/>
              </a:rPr>
              <a:t>Advocacy</a:t>
            </a:r>
          </a:p>
          <a:p>
            <a:r>
              <a:rPr lang="en-US" dirty="0">
                <a:latin typeface="Cambria" panose="02040503050406030204" pitchFamily="18" charset="0"/>
              </a:rPr>
              <a:t>F</a:t>
            </a:r>
            <a:r>
              <a:rPr lang="en-US" dirty="0" smtClean="0">
                <a:latin typeface="Cambria" panose="02040503050406030204" pitchFamily="18" charset="0"/>
              </a:rPr>
              <a:t>ederal-level </a:t>
            </a:r>
            <a:r>
              <a:rPr lang="en-US" dirty="0">
                <a:latin typeface="Cambria" panose="02040503050406030204" pitchFamily="18" charset="0"/>
              </a:rPr>
              <a:t>advocacy with Congress and federal agencies to impact policy and funding for a broad range of </a:t>
            </a:r>
            <a:r>
              <a:rPr lang="en-US" dirty="0" smtClean="0">
                <a:latin typeface="Cambria" panose="02040503050406030204" pitchFamily="18" charset="0"/>
              </a:rPr>
              <a:t>issues</a:t>
            </a:r>
            <a:r>
              <a:rPr lang="en-US" dirty="0">
                <a:latin typeface="Cambria" panose="02040503050406030204" pitchFamily="18" charset="0"/>
              </a:rPr>
              <a:t>:</a:t>
            </a:r>
            <a:r>
              <a:rPr lang="en-US" dirty="0" smtClean="0">
                <a:latin typeface="Cambria" panose="02040503050406030204" pitchFamily="18" charset="0"/>
              </a:rPr>
              <a:t> </a:t>
            </a:r>
          </a:p>
          <a:p>
            <a:pPr marL="1200150" lvl="2" indent="-285750">
              <a:buFont typeface="Arial" panose="020B0604020202020204" pitchFamily="34" charset="0"/>
              <a:buChar char="•"/>
            </a:pPr>
            <a:r>
              <a:rPr lang="en-US" dirty="0" smtClean="0">
                <a:latin typeface="Cambria" panose="02040503050406030204" pitchFamily="18" charset="0"/>
              </a:rPr>
              <a:t>Medicaid </a:t>
            </a:r>
            <a:r>
              <a:rPr lang="en-US" dirty="0">
                <a:latin typeface="Cambria" panose="02040503050406030204" pitchFamily="18" charset="0"/>
              </a:rPr>
              <a:t>and </a:t>
            </a:r>
            <a:r>
              <a:rPr lang="en-US" dirty="0" smtClean="0">
                <a:latin typeface="Cambria" panose="02040503050406030204" pitchFamily="18" charset="0"/>
              </a:rPr>
              <a:t>Medicare;</a:t>
            </a:r>
          </a:p>
          <a:p>
            <a:pPr marL="1200150" lvl="2" indent="-285750">
              <a:buFont typeface="Arial" panose="020B0604020202020204" pitchFamily="34" charset="0"/>
              <a:buChar char="•"/>
            </a:pPr>
            <a:r>
              <a:rPr lang="en-US" dirty="0">
                <a:latin typeface="Cambria" panose="02040503050406030204" pitchFamily="18" charset="0"/>
              </a:rPr>
              <a:t>i</a:t>
            </a:r>
            <a:r>
              <a:rPr lang="en-US" dirty="0" smtClean="0">
                <a:latin typeface="Cambria" panose="02040503050406030204" pitchFamily="18" charset="0"/>
              </a:rPr>
              <a:t>nsurance parity;</a:t>
            </a:r>
          </a:p>
          <a:p>
            <a:pPr marL="1200150" lvl="2" indent="-285750">
              <a:buFont typeface="Arial" panose="020B0604020202020204" pitchFamily="34" charset="0"/>
              <a:buChar char="•"/>
            </a:pPr>
            <a:r>
              <a:rPr lang="en-US" dirty="0">
                <a:latin typeface="Cambria" panose="02040503050406030204" pitchFamily="18" charset="0"/>
              </a:rPr>
              <a:t>r</a:t>
            </a:r>
            <a:r>
              <a:rPr lang="en-US" dirty="0" smtClean="0">
                <a:latin typeface="Cambria" panose="02040503050406030204" pitchFamily="18" charset="0"/>
              </a:rPr>
              <a:t>esearch;</a:t>
            </a:r>
          </a:p>
          <a:p>
            <a:pPr marL="1200150" lvl="2" indent="-285750">
              <a:buFont typeface="Arial" panose="020B0604020202020204" pitchFamily="34" charset="0"/>
              <a:buChar char="•"/>
            </a:pPr>
            <a:r>
              <a:rPr lang="en-US" dirty="0" smtClean="0">
                <a:latin typeface="Cambria" panose="02040503050406030204" pitchFamily="18" charset="0"/>
              </a:rPr>
              <a:t>education; </a:t>
            </a:r>
          </a:p>
          <a:p>
            <a:pPr marL="1200150" lvl="2" indent="-285750">
              <a:buFont typeface="Arial" panose="020B0604020202020204" pitchFamily="34" charset="0"/>
              <a:buChar char="•"/>
            </a:pPr>
            <a:r>
              <a:rPr lang="en-US" dirty="0" smtClean="0">
                <a:latin typeface="Cambria" panose="02040503050406030204" pitchFamily="18" charset="0"/>
              </a:rPr>
              <a:t>veteran’s </a:t>
            </a:r>
            <a:r>
              <a:rPr lang="en-US" dirty="0">
                <a:latin typeface="Cambria" panose="02040503050406030204" pitchFamily="18" charset="0"/>
              </a:rPr>
              <a:t>and children’s mental </a:t>
            </a:r>
            <a:r>
              <a:rPr lang="en-US" dirty="0" smtClean="0">
                <a:latin typeface="Cambria" panose="02040503050406030204" pitchFamily="18" charset="0"/>
              </a:rPr>
              <a:t>health;</a:t>
            </a:r>
          </a:p>
          <a:p>
            <a:pPr marL="1200150" lvl="2" indent="-285750">
              <a:buFont typeface="Arial" panose="020B0604020202020204" pitchFamily="34" charset="0"/>
              <a:buChar char="•"/>
            </a:pPr>
            <a:r>
              <a:rPr lang="en-US" dirty="0">
                <a:latin typeface="Cambria" panose="02040503050406030204" pitchFamily="18" charset="0"/>
              </a:rPr>
              <a:t>h</a:t>
            </a:r>
            <a:r>
              <a:rPr lang="en-US" dirty="0" smtClean="0">
                <a:latin typeface="Cambria" panose="02040503050406030204" pitchFamily="18" charset="0"/>
              </a:rPr>
              <a:t>ousing;</a:t>
            </a:r>
          </a:p>
          <a:p>
            <a:pPr marL="1200150" lvl="2" indent="-285750">
              <a:buFont typeface="Arial" panose="020B0604020202020204" pitchFamily="34" charset="0"/>
              <a:buChar char="•"/>
            </a:pPr>
            <a:r>
              <a:rPr lang="en-US" dirty="0" smtClean="0">
                <a:latin typeface="Cambria" panose="02040503050406030204" pitchFamily="18" charset="0"/>
              </a:rPr>
              <a:t>reducing disparities;</a:t>
            </a:r>
          </a:p>
          <a:p>
            <a:pPr marL="1200150" lvl="2" indent="-285750">
              <a:buFont typeface="Arial" panose="020B0604020202020204" pitchFamily="34" charset="0"/>
              <a:buChar char="•"/>
            </a:pPr>
            <a:r>
              <a:rPr lang="en-US" dirty="0">
                <a:latin typeface="Cambria" panose="02040503050406030204" pitchFamily="18" charset="0"/>
              </a:rPr>
              <a:t>c</a:t>
            </a:r>
            <a:r>
              <a:rPr lang="en-US" dirty="0" smtClean="0">
                <a:latin typeface="Cambria" panose="02040503050406030204" pitchFamily="18" charset="0"/>
              </a:rPr>
              <a:t>riminalization and more. </a:t>
            </a:r>
            <a:endParaRPr lang="en-US" dirty="0">
              <a:latin typeface="Cambria" panose="02040503050406030204" pitchFamily="18" charset="0"/>
            </a:endParaRPr>
          </a:p>
        </p:txBody>
      </p:sp>
      <p:sp>
        <p:nvSpPr>
          <p:cNvPr id="6" name="Rectangle 5"/>
          <p:cNvSpPr/>
          <p:nvPr/>
        </p:nvSpPr>
        <p:spPr>
          <a:xfrm>
            <a:off x="304800" y="5257800"/>
            <a:ext cx="8534400" cy="1384995"/>
          </a:xfrm>
          <a:prstGeom prst="rect">
            <a:avLst/>
          </a:prstGeom>
        </p:spPr>
        <p:txBody>
          <a:bodyPr wrap="square">
            <a:spAutoFit/>
          </a:bodyPr>
          <a:lstStyle/>
          <a:p>
            <a:endParaRPr lang="en-US" sz="1400" b="1" i="1" dirty="0" smtClean="0">
              <a:latin typeface="Cambria" panose="02040503050406030204" pitchFamily="18" charset="0"/>
            </a:endParaRPr>
          </a:p>
          <a:p>
            <a:r>
              <a:rPr lang="en-US" sz="1400" b="1" i="1" dirty="0" smtClean="0">
                <a:latin typeface="Cambria" panose="02040503050406030204" pitchFamily="18" charset="0"/>
              </a:rPr>
              <a:t>Our </a:t>
            </a:r>
            <a:r>
              <a:rPr lang="en-US" sz="1400" b="1" i="1" dirty="0">
                <a:latin typeface="Cambria" panose="02040503050406030204" pitchFamily="18" charset="0"/>
              </a:rPr>
              <a:t>Work Together</a:t>
            </a:r>
          </a:p>
          <a:p>
            <a:r>
              <a:rPr lang="en-US" sz="1400" dirty="0">
                <a:latin typeface="Cambria" panose="02040503050406030204" pitchFamily="18" charset="0"/>
              </a:rPr>
              <a:t>NAMI works extensively with coalitions and partner organizations at the national level, while also working closely with NAMI State Organizations, NAMI Affiliates and the State Advocacy Network. </a:t>
            </a:r>
            <a:r>
              <a:rPr lang="en-US" sz="1400" dirty="0" smtClean="0">
                <a:latin typeface="Cambria" panose="02040503050406030204" pitchFamily="18" charset="0"/>
              </a:rPr>
              <a:t>NAMI </a:t>
            </a:r>
            <a:r>
              <a:rPr lang="en-US" sz="1400" dirty="0">
                <a:latin typeface="Cambria" panose="02040503050406030204" pitchFamily="18" charset="0"/>
              </a:rPr>
              <a:t>publishes reports and other materials highlighting key issues and develops policy resources, nonprofit election materials and capacity-building tools and trainings for members and leaders. </a:t>
            </a:r>
          </a:p>
        </p:txBody>
      </p:sp>
    </p:spTree>
    <p:extLst>
      <p:ext uri="{BB962C8B-B14F-4D97-AF65-F5344CB8AC3E}">
        <p14:creationId xmlns:p14="http://schemas.microsoft.com/office/powerpoint/2010/main" val="388979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NAMI (National)</a:t>
            </a:r>
            <a:br>
              <a:rPr lang="en-US" dirty="0" smtClean="0">
                <a:solidFill>
                  <a:schemeClr val="tx1"/>
                </a:solidFill>
              </a:rPr>
            </a:br>
            <a:r>
              <a:rPr lang="en-US" dirty="0" smtClean="0">
                <a:solidFill>
                  <a:schemeClr val="tx1"/>
                </a:solidFill>
              </a:rPr>
              <a:t>State Action Agenda</a:t>
            </a:r>
            <a:endParaRPr lang="en-US" dirty="0">
              <a:solidFill>
                <a:schemeClr val="tx1"/>
              </a:solidFill>
            </a:endParaRPr>
          </a:p>
        </p:txBody>
      </p:sp>
      <p:sp>
        <p:nvSpPr>
          <p:cNvPr id="3" name="Rectangle 2"/>
          <p:cNvSpPr/>
          <p:nvPr/>
        </p:nvSpPr>
        <p:spPr>
          <a:xfrm>
            <a:off x="315686" y="2285999"/>
            <a:ext cx="8382000" cy="4062651"/>
          </a:xfrm>
          <a:prstGeom prst="rect">
            <a:avLst/>
          </a:prstGeom>
        </p:spPr>
        <p:txBody>
          <a:bodyPr wrap="square">
            <a:spAutoFit/>
          </a:bodyPr>
          <a:lstStyle/>
          <a:p>
            <a:r>
              <a:rPr lang="en-US" dirty="0"/>
              <a:t> </a:t>
            </a:r>
          </a:p>
          <a:p>
            <a:r>
              <a:rPr lang="en-US" sz="1600" dirty="0">
                <a:latin typeface="Cambria" panose="02040503050406030204" pitchFamily="18" charset="0"/>
              </a:rPr>
              <a:t>NAMI's State Action Agenda </a:t>
            </a:r>
            <a:r>
              <a:rPr lang="en-US" sz="1600" dirty="0" smtClean="0">
                <a:latin typeface="Cambria" panose="02040503050406030204" pitchFamily="18" charset="0"/>
              </a:rPr>
              <a:t>outlines </a:t>
            </a:r>
            <a:r>
              <a:rPr lang="en-US" sz="1600" dirty="0">
                <a:latin typeface="Cambria" panose="02040503050406030204" pitchFamily="18" charset="0"/>
              </a:rPr>
              <a:t>ten policy objectives and positions that support </a:t>
            </a:r>
            <a:r>
              <a:rPr lang="en-US" sz="1600" dirty="0" smtClean="0">
                <a:latin typeface="Cambria" panose="02040503050406030204" pitchFamily="18" charset="0"/>
              </a:rPr>
              <a:t>the goal </a:t>
            </a:r>
            <a:r>
              <a:rPr lang="en-US" sz="1600" dirty="0">
                <a:latin typeface="Cambria" panose="02040503050406030204" pitchFamily="18" charset="0"/>
              </a:rPr>
              <a:t>of ensuring that </a:t>
            </a:r>
            <a:r>
              <a:rPr lang="en-US" sz="1600" dirty="0" smtClean="0">
                <a:latin typeface="Cambria" panose="02040503050406030204" pitchFamily="18" charset="0"/>
              </a:rPr>
              <a:t>individuals living </a:t>
            </a:r>
            <a:r>
              <a:rPr lang="en-US" sz="1600" dirty="0">
                <a:latin typeface="Cambria" panose="02040503050406030204" pitchFamily="18" charset="0"/>
              </a:rPr>
              <a:t>with mental illness receive the treatment and supports they need to lead full and satisfying lives as valued members of the community.   </a:t>
            </a:r>
            <a:endParaRPr lang="en-US" sz="1600" dirty="0" smtClean="0">
              <a:latin typeface="Cambria" panose="02040503050406030204" pitchFamily="18" charset="0"/>
            </a:endParaRPr>
          </a:p>
          <a:p>
            <a:endParaRPr lang="en-US" sz="800" dirty="0">
              <a:latin typeface="Cambria" panose="02040503050406030204" pitchFamily="18" charset="0"/>
            </a:endParaRPr>
          </a:p>
          <a:p>
            <a:r>
              <a:rPr lang="en-US" sz="1600" b="1" dirty="0">
                <a:latin typeface="Cambria" panose="02040503050406030204" pitchFamily="18" charset="0"/>
              </a:rPr>
              <a:t>Policy </a:t>
            </a:r>
            <a:r>
              <a:rPr lang="en-US" sz="1600" b="1" dirty="0" smtClean="0">
                <a:latin typeface="Cambria" panose="02040503050406030204" pitchFamily="18" charset="0"/>
              </a:rPr>
              <a:t>Objectives:</a:t>
            </a:r>
            <a:endParaRPr lang="en-US" sz="1600" b="1" dirty="0">
              <a:latin typeface="Cambria" panose="02040503050406030204" pitchFamily="18" charset="0"/>
            </a:endParaRPr>
          </a:p>
          <a:p>
            <a:pPr marL="742950" lvl="1" indent="-285750">
              <a:buFont typeface="Arial" panose="020B0604020202020204" pitchFamily="34" charset="0"/>
              <a:buChar char="•"/>
            </a:pPr>
            <a:r>
              <a:rPr lang="en-US" sz="1600" dirty="0" smtClean="0">
                <a:latin typeface="Cambria" panose="02040503050406030204" pitchFamily="18" charset="0"/>
              </a:rPr>
              <a:t>Protect </a:t>
            </a:r>
            <a:r>
              <a:rPr lang="en-US" sz="1600" dirty="0">
                <a:latin typeface="Cambria" panose="02040503050406030204" pitchFamily="18" charset="0"/>
              </a:rPr>
              <a:t>public mental health funding</a:t>
            </a:r>
          </a:p>
          <a:p>
            <a:pPr marL="742950" lvl="1" indent="-285750">
              <a:buFont typeface="Arial" panose="020B0604020202020204" pitchFamily="34" charset="0"/>
              <a:buChar char="•"/>
            </a:pPr>
            <a:r>
              <a:rPr lang="en-US" sz="1600" dirty="0">
                <a:latin typeface="Cambria" panose="02040503050406030204" pitchFamily="18" charset="0"/>
              </a:rPr>
              <a:t>Expand access to mental health coverage</a:t>
            </a:r>
          </a:p>
          <a:p>
            <a:pPr marL="742950" lvl="1" indent="-285750">
              <a:buFont typeface="Arial" panose="020B0604020202020204" pitchFamily="34" charset="0"/>
              <a:buChar char="•"/>
            </a:pPr>
            <a:r>
              <a:rPr lang="en-US" sz="1600" dirty="0">
                <a:latin typeface="Cambria" panose="02040503050406030204" pitchFamily="18" charset="0"/>
              </a:rPr>
              <a:t>Ensure access to effective mental health services</a:t>
            </a:r>
          </a:p>
          <a:p>
            <a:pPr marL="742950" lvl="1" indent="-285750">
              <a:buFont typeface="Arial" panose="020B0604020202020204" pitchFamily="34" charset="0"/>
              <a:buChar char="•"/>
            </a:pPr>
            <a:r>
              <a:rPr lang="en-US" sz="1600" dirty="0" smtClean="0">
                <a:latin typeface="Cambria" panose="02040503050406030204" pitchFamily="18" charset="0"/>
              </a:rPr>
              <a:t>Promote </a:t>
            </a:r>
            <a:r>
              <a:rPr lang="en-US" sz="1600" dirty="0">
                <a:latin typeface="Cambria" panose="02040503050406030204" pitchFamily="18" charset="0"/>
              </a:rPr>
              <a:t>integration of mental health, substance use and primary care services</a:t>
            </a:r>
          </a:p>
          <a:p>
            <a:pPr marL="742950" lvl="1" indent="-285750">
              <a:buFont typeface="Arial" panose="020B0604020202020204" pitchFamily="34" charset="0"/>
              <a:buChar char="•"/>
            </a:pPr>
            <a:r>
              <a:rPr lang="en-US" sz="1600" dirty="0" smtClean="0">
                <a:latin typeface="Cambria" panose="02040503050406030204" pitchFamily="18" charset="0"/>
              </a:rPr>
              <a:t>Improve </a:t>
            </a:r>
            <a:r>
              <a:rPr lang="en-US" sz="1600" dirty="0">
                <a:latin typeface="Cambria" panose="02040503050406030204" pitchFamily="18" charset="0"/>
              </a:rPr>
              <a:t>the mental health of children, youth and young adults</a:t>
            </a:r>
          </a:p>
          <a:p>
            <a:pPr marL="742950" lvl="1" indent="-285750">
              <a:buFont typeface="Arial" panose="020B0604020202020204" pitchFamily="34" charset="0"/>
              <a:buChar char="•"/>
            </a:pPr>
            <a:r>
              <a:rPr lang="en-US" sz="1600" dirty="0" smtClean="0">
                <a:latin typeface="Cambria" panose="02040503050406030204" pitchFamily="18" charset="0"/>
              </a:rPr>
              <a:t>Meet </a:t>
            </a:r>
            <a:r>
              <a:rPr lang="en-US" sz="1600" dirty="0">
                <a:latin typeface="Cambria" panose="02040503050406030204" pitchFamily="18" charset="0"/>
              </a:rPr>
              <a:t>the mental health needs of service members, veterans and their families</a:t>
            </a:r>
          </a:p>
          <a:p>
            <a:pPr marL="742950" lvl="1" indent="-285750">
              <a:buFont typeface="Arial" panose="020B0604020202020204" pitchFamily="34" charset="0"/>
              <a:buChar char="•"/>
            </a:pPr>
            <a:r>
              <a:rPr lang="en-US" sz="1600" dirty="0" smtClean="0">
                <a:latin typeface="Cambria" panose="02040503050406030204" pitchFamily="18" charset="0"/>
              </a:rPr>
              <a:t>Help </a:t>
            </a:r>
            <a:r>
              <a:rPr lang="en-US" sz="1600" dirty="0">
                <a:latin typeface="Cambria" panose="02040503050406030204" pitchFamily="18" charset="0"/>
              </a:rPr>
              <a:t>people with mental illness support themselves through meaningful work</a:t>
            </a:r>
          </a:p>
          <a:p>
            <a:pPr marL="742950" lvl="1" indent="-285750">
              <a:buFont typeface="Arial" panose="020B0604020202020204" pitchFamily="34" charset="0"/>
              <a:buChar char="•"/>
            </a:pPr>
            <a:r>
              <a:rPr lang="en-US" sz="1600" dirty="0" smtClean="0">
                <a:latin typeface="Cambria" panose="02040503050406030204" pitchFamily="18" charset="0"/>
              </a:rPr>
              <a:t>Provide </a:t>
            </a:r>
            <a:r>
              <a:rPr lang="en-US" sz="1600" dirty="0">
                <a:latin typeface="Cambria" panose="02040503050406030204" pitchFamily="18" charset="0"/>
              </a:rPr>
              <a:t>decent, affordable homes for people with mental illness </a:t>
            </a:r>
          </a:p>
          <a:p>
            <a:pPr marL="742950" lvl="1" indent="-285750">
              <a:buFont typeface="Arial" panose="020B0604020202020204" pitchFamily="34" charset="0"/>
              <a:buChar char="•"/>
            </a:pPr>
            <a:r>
              <a:rPr lang="en-US" sz="1600" dirty="0" smtClean="0">
                <a:latin typeface="Cambria" panose="02040503050406030204" pitchFamily="18" charset="0"/>
              </a:rPr>
              <a:t>Eliminate </a:t>
            </a:r>
            <a:r>
              <a:rPr lang="en-US" sz="1600" dirty="0">
                <a:latin typeface="Cambria" panose="02040503050406030204" pitchFamily="18" charset="0"/>
              </a:rPr>
              <a:t>disparities in mental health care</a:t>
            </a:r>
          </a:p>
          <a:p>
            <a:pPr marL="742950" lvl="1" indent="-285750">
              <a:buFont typeface="Arial" panose="020B0604020202020204" pitchFamily="34" charset="0"/>
              <a:buChar char="•"/>
            </a:pPr>
            <a:r>
              <a:rPr lang="en-US" sz="1600" dirty="0" smtClean="0">
                <a:latin typeface="Cambria" panose="02040503050406030204" pitchFamily="18" charset="0"/>
              </a:rPr>
              <a:t>End </a:t>
            </a:r>
            <a:r>
              <a:rPr lang="en-US" sz="1600" dirty="0">
                <a:latin typeface="Cambria" panose="02040503050406030204" pitchFamily="18" charset="0"/>
              </a:rPr>
              <a:t>the inappropriate jailing of people with mental illness</a:t>
            </a:r>
          </a:p>
        </p:txBody>
      </p:sp>
    </p:spTree>
    <p:extLst>
      <p:ext uri="{BB962C8B-B14F-4D97-AF65-F5344CB8AC3E}">
        <p14:creationId xmlns:p14="http://schemas.microsoft.com/office/powerpoint/2010/main" val="63097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b="1" dirty="0" smtClean="0">
                <a:solidFill>
                  <a:schemeClr val="tx1"/>
                </a:solidFill>
              </a:rPr>
              <a:t>NAMI Maryland </a:t>
            </a:r>
            <a:br>
              <a:rPr lang="en-US" b="1" dirty="0" smtClean="0">
                <a:solidFill>
                  <a:schemeClr val="tx1"/>
                </a:solidFill>
              </a:rPr>
            </a:br>
            <a:r>
              <a:rPr lang="en-US" b="1" dirty="0" smtClean="0">
                <a:solidFill>
                  <a:schemeClr val="tx1"/>
                </a:solidFill>
              </a:rPr>
              <a:t>Strategic Plan</a:t>
            </a:r>
            <a:endParaRPr lang="en-US" b="1" dirty="0">
              <a:solidFill>
                <a:schemeClr val="tx1"/>
              </a:solidFill>
            </a:endParaRPr>
          </a:p>
        </p:txBody>
      </p:sp>
      <p:sp>
        <p:nvSpPr>
          <p:cNvPr id="3" name="Rectangle 2"/>
          <p:cNvSpPr/>
          <p:nvPr/>
        </p:nvSpPr>
        <p:spPr>
          <a:xfrm>
            <a:off x="152400" y="1240971"/>
            <a:ext cx="5388429" cy="2031325"/>
          </a:xfrm>
          <a:prstGeom prst="rect">
            <a:avLst/>
          </a:prstGeom>
        </p:spPr>
        <p:txBody>
          <a:bodyPr wrap="square">
            <a:spAutoFit/>
          </a:bodyPr>
          <a:lstStyle/>
          <a:p>
            <a:endParaRPr lang="en-US" sz="1400" b="1" u="sng" dirty="0" smtClean="0">
              <a:latin typeface="Cambria" panose="02040503050406030204" pitchFamily="18" charset="0"/>
              <a:cs typeface="Times New Roman" panose="02020603050405020304" pitchFamily="18" charset="0"/>
            </a:endParaRPr>
          </a:p>
          <a:p>
            <a:endParaRPr lang="en-US" sz="1400" b="1" u="sng" dirty="0">
              <a:latin typeface="Cambria" panose="02040503050406030204" pitchFamily="18" charset="0"/>
              <a:cs typeface="Times New Roman" panose="02020603050405020304" pitchFamily="18" charset="0"/>
            </a:endParaRPr>
          </a:p>
          <a:p>
            <a:endParaRPr lang="en-US" sz="1400" b="1" u="sng" dirty="0" smtClean="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Goal </a:t>
            </a:r>
            <a:r>
              <a:rPr lang="en-US" sz="1400" b="1" u="sng" dirty="0">
                <a:latin typeface="Cambria" panose="02040503050406030204" pitchFamily="18" charset="0"/>
                <a:cs typeface="Times New Roman" panose="02020603050405020304" pitchFamily="18" charset="0"/>
              </a:rPr>
              <a:t>#3:</a:t>
            </a:r>
            <a:r>
              <a:rPr lang="en-US" sz="1400" b="1" dirty="0">
                <a:latin typeface="Cambria" panose="02040503050406030204" pitchFamily="18" charset="0"/>
                <a:cs typeface="Times New Roman" panose="02020603050405020304" pitchFamily="18" charset="0"/>
              </a:rPr>
              <a:t> </a:t>
            </a:r>
            <a:endParaRPr lang="en-US" sz="1400" b="1" dirty="0" smtClean="0">
              <a:latin typeface="Cambria" panose="02040503050406030204" pitchFamily="18" charset="0"/>
              <a:cs typeface="Times New Roman" panose="02020603050405020304" pitchFamily="18" charset="0"/>
            </a:endParaRPr>
          </a:p>
          <a:p>
            <a:r>
              <a:rPr lang="en-US" sz="1400" b="1" dirty="0" smtClean="0">
                <a:latin typeface="Cambria" panose="02040503050406030204" pitchFamily="18" charset="0"/>
                <a:cs typeface="Times New Roman" panose="02020603050405020304" pitchFamily="18" charset="0"/>
              </a:rPr>
              <a:t>NAMI </a:t>
            </a:r>
            <a:r>
              <a:rPr lang="en-US" sz="1400" b="1" dirty="0">
                <a:latin typeface="Cambria" panose="02040503050406030204" pitchFamily="18" charset="0"/>
                <a:cs typeface="Times New Roman" panose="02020603050405020304" pitchFamily="18" charset="0"/>
              </a:rPr>
              <a:t>Maryland will develop a clear, focused state policy agenda; </a:t>
            </a:r>
            <a:r>
              <a:rPr lang="en-US" sz="1400" b="1" dirty="0" smtClean="0">
                <a:latin typeface="Cambria" panose="02040503050406030204" pitchFamily="18" charset="0"/>
                <a:cs typeface="Times New Roman" panose="02020603050405020304" pitchFamily="18" charset="0"/>
              </a:rPr>
              <a:t>will </a:t>
            </a:r>
            <a:r>
              <a:rPr lang="en-US" sz="1400" b="1" dirty="0">
                <a:latin typeface="Cambria" panose="02040503050406030204" pitchFamily="18" charset="0"/>
                <a:cs typeface="Times New Roman" panose="02020603050405020304" pitchFamily="18" charset="0"/>
              </a:rPr>
              <a:t>initiate, develop and increase the advocacy capacity </a:t>
            </a:r>
            <a:r>
              <a:rPr lang="en-US" sz="1400" b="1" dirty="0" smtClean="0">
                <a:latin typeface="Cambria" panose="02040503050406030204" pitchFamily="18" charset="0"/>
                <a:cs typeface="Times New Roman" panose="02020603050405020304" pitchFamily="18" charset="0"/>
              </a:rPr>
              <a:t>and effectiveness </a:t>
            </a:r>
            <a:r>
              <a:rPr lang="en-US" sz="1400" b="1" dirty="0">
                <a:latin typeface="Cambria" panose="02040503050406030204" pitchFamily="18" charset="0"/>
                <a:cs typeface="Times New Roman" panose="02020603050405020304" pitchFamily="18" charset="0"/>
              </a:rPr>
              <a:t>of NAMI Maryland, and will increase grassroots participation in national, state and local policy and advocacy activities.</a:t>
            </a:r>
          </a:p>
        </p:txBody>
      </p:sp>
      <p:sp>
        <p:nvSpPr>
          <p:cNvPr id="4" name="Rectangle 3"/>
          <p:cNvSpPr/>
          <p:nvPr/>
        </p:nvSpPr>
        <p:spPr>
          <a:xfrm>
            <a:off x="685800" y="3505200"/>
            <a:ext cx="7696200" cy="646331"/>
          </a:xfrm>
          <a:prstGeom prst="rect">
            <a:avLst/>
          </a:prstGeom>
        </p:spPr>
        <p:txBody>
          <a:bodyPr wrap="square">
            <a:spAutoFit/>
          </a:bodyPr>
          <a:lstStyle/>
          <a:p>
            <a:endParaRPr lang="en-US" b="1"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04589396"/>
              </p:ext>
            </p:extLst>
          </p:nvPr>
        </p:nvGraphicFramePr>
        <p:xfrm>
          <a:off x="185057" y="3285921"/>
          <a:ext cx="8763000" cy="3353471"/>
        </p:xfrm>
        <a:graphic>
          <a:graphicData uri="http://schemas.openxmlformats.org/drawingml/2006/table">
            <a:tbl>
              <a:tblPr firstRow="1" bandRow="1">
                <a:tableStyleId>{5C22544A-7EE6-4342-B048-85BDC9FD1C3A}</a:tableStyleId>
              </a:tblPr>
              <a:tblGrid>
                <a:gridCol w="4381500"/>
                <a:gridCol w="4381500"/>
              </a:tblGrid>
              <a:tr h="671232">
                <a:tc>
                  <a:txBody>
                    <a:bodyPr/>
                    <a:lstStyle/>
                    <a:p>
                      <a:r>
                        <a:rPr lang="en-US" sz="1400" b="1" dirty="0" smtClean="0"/>
                        <a:t>Objective (Strategies) to Reach</a:t>
                      </a:r>
                    </a:p>
                    <a:p>
                      <a:r>
                        <a:rPr lang="en-US" sz="1400" b="1" dirty="0" smtClean="0">
                          <a:solidFill>
                            <a:schemeClr val="tx1"/>
                          </a:solidFill>
                        </a:rPr>
                        <a:t>3 Objectives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Suggested Activities to Complete Objective (Examples)</a:t>
                      </a:r>
                      <a:endParaRPr lang="en-US" sz="1400" dirty="0" smtClean="0"/>
                    </a:p>
                  </a:txBody>
                  <a:tcPr/>
                </a:tc>
              </a:tr>
              <a:tr h="412511">
                <a:tc>
                  <a:txBody>
                    <a:bodyPr/>
                    <a:lstStyle/>
                    <a:p>
                      <a:r>
                        <a:rPr lang="en-US" sz="1200" kern="1200" dirty="0" smtClean="0">
                          <a:solidFill>
                            <a:schemeClr val="dk1"/>
                          </a:solidFill>
                          <a:effectLst/>
                          <a:latin typeface="+mn-lt"/>
                          <a:ea typeface="+mn-ea"/>
                          <a:cs typeface="+mn-cs"/>
                        </a:rPr>
                        <a:t>Develop and implement a state public policy and advocacy action plan(s)</a:t>
                      </a:r>
                      <a:endParaRPr lang="en-US" sz="1200" dirty="0"/>
                    </a:p>
                  </a:txBody>
                  <a:tcPr/>
                </a:tc>
                <a:tc>
                  <a:txBody>
                    <a:bodyPr/>
                    <a:lstStyle/>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Ensure and increase NAMI Affiliate participation in NAMI Maryland Public Policy activities</a:t>
                      </a:r>
                    </a:p>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Engage with potential and current organizations and networks to develop advocacy relationships,</a:t>
                      </a:r>
                      <a:endParaRPr lang="en-US" sz="1200" b="1" dirty="0"/>
                    </a:p>
                  </a:txBody>
                  <a:tcPr/>
                </a:tc>
              </a:tr>
              <a:tr h="412511">
                <a:tc>
                  <a:txBody>
                    <a:bodyPr/>
                    <a:lstStyle/>
                    <a:p>
                      <a:r>
                        <a:rPr lang="en-US" sz="1200" kern="1200" dirty="0" smtClean="0">
                          <a:solidFill>
                            <a:schemeClr val="dk1"/>
                          </a:solidFill>
                          <a:effectLst/>
                          <a:latin typeface="+mn-lt"/>
                          <a:ea typeface="+mn-ea"/>
                          <a:cs typeface="+mn-cs"/>
                        </a:rPr>
                        <a:t>Develop and implement tools and training for grassroots advocacy on national and state issues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to improve grassroots and affiliate participation in the political process and achieve NAMI’s advocacy goals. </a:t>
                      </a:r>
                      <a:endParaRPr lang="en-US" sz="1200" dirty="0"/>
                    </a:p>
                  </a:txBody>
                  <a:tcPr/>
                </a:tc>
                <a:tc>
                  <a:txBody>
                    <a:bodyPr/>
                    <a:lstStyle/>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Increase the quality and quantity of public policy information to affiliates </a:t>
                      </a:r>
                    </a:p>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Include advocacy and policy resources on website</a:t>
                      </a:r>
                    </a:p>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Train and empower grassroots advocates to tell their stories effectively using Smarts for Advocacy and other tools</a:t>
                      </a:r>
                      <a:endParaRPr lang="en-US" sz="1200" dirty="0"/>
                    </a:p>
                  </a:txBody>
                  <a:tcPr/>
                </a:tc>
              </a:tr>
              <a:tr h="853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Develop effective and ongoing NAMI Maryland advocacy capacity, expanding recognition and effectiveness with state policymakers and “thought leaders” (e.g., media, judiciary, advocacy networks, academia, etc.). </a:t>
                      </a:r>
                    </a:p>
                  </a:txBody>
                  <a:tcPr/>
                </a:tc>
                <a:tc>
                  <a:txBody>
                    <a:bodyPr/>
                    <a:lstStyle/>
                    <a:p>
                      <a:pPr marL="285750" indent="-285750">
                        <a:buFont typeface="Arial" panose="020B0604020202020204" pitchFamily="34" charset="0"/>
                        <a:buChar char="•"/>
                      </a:pPr>
                      <a:r>
                        <a:rPr lang="en-US" sz="1200" kern="1200" dirty="0" smtClean="0">
                          <a:solidFill>
                            <a:schemeClr val="dk1"/>
                          </a:solidFill>
                          <a:effectLst/>
                          <a:latin typeface="+mn-lt"/>
                          <a:ea typeface="+mn-ea"/>
                          <a:cs typeface="+mn-cs"/>
                        </a:rPr>
                        <a:t>Expand attendance at annual state Advocacy Day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Encourage meetings with regional legislative delegations.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effectLst/>
                          <a:latin typeface="+mn-lt"/>
                          <a:ea typeface="+mn-ea"/>
                          <a:cs typeface="+mn-cs"/>
                        </a:rPr>
                        <a:t>Expand relationships with government decision makers.</a:t>
                      </a:r>
                    </a:p>
                  </a:txBody>
                  <a:tcPr/>
                </a:tc>
              </a:tr>
            </a:tbl>
          </a:graphicData>
        </a:graphic>
      </p:graphicFrame>
    </p:spTree>
    <p:extLst>
      <p:ext uri="{BB962C8B-B14F-4D97-AF65-F5344CB8AC3E}">
        <p14:creationId xmlns:p14="http://schemas.microsoft.com/office/powerpoint/2010/main" val="3385118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228600"/>
            <a:ext cx="7195457" cy="1252537"/>
          </a:xfrm>
        </p:spPr>
        <p:txBody>
          <a:bodyPr>
            <a:normAutofit fontScale="90000"/>
          </a:bodyPr>
          <a:lstStyle/>
          <a:p>
            <a:pPr algn="r"/>
            <a:r>
              <a:rPr lang="en-US" b="1" dirty="0" smtClean="0">
                <a:solidFill>
                  <a:schemeClr val="tx1"/>
                </a:solidFill>
              </a:rPr>
              <a:t>NAMI Maryland</a:t>
            </a:r>
            <a:br>
              <a:rPr lang="en-US" b="1" dirty="0" smtClean="0">
                <a:solidFill>
                  <a:schemeClr val="tx1"/>
                </a:solidFill>
              </a:rPr>
            </a:br>
            <a:r>
              <a:rPr lang="en-US" b="1" dirty="0" smtClean="0">
                <a:solidFill>
                  <a:schemeClr val="tx1"/>
                </a:solidFill>
              </a:rPr>
              <a:t>Policy Platform</a:t>
            </a:r>
            <a:endParaRPr lang="en-US" b="1" dirty="0">
              <a:solidFill>
                <a:schemeClr val="tx1"/>
              </a:solidFill>
            </a:endParaRPr>
          </a:p>
        </p:txBody>
      </p:sp>
      <p:sp>
        <p:nvSpPr>
          <p:cNvPr id="3" name="Rectangle 2"/>
          <p:cNvSpPr/>
          <p:nvPr/>
        </p:nvSpPr>
        <p:spPr>
          <a:xfrm>
            <a:off x="163286" y="1447800"/>
            <a:ext cx="8882743" cy="4893647"/>
          </a:xfrm>
          <a:prstGeom prst="rect">
            <a:avLst/>
          </a:prstGeom>
        </p:spPr>
        <p:txBody>
          <a:bodyPr wrap="square">
            <a:spAutoFit/>
          </a:bodyPr>
          <a:lstStyle/>
          <a:p>
            <a:r>
              <a:rPr lang="en-US" sz="2800" b="1" dirty="0" smtClean="0">
                <a:latin typeface="Cambria" panose="02040503050406030204" pitchFamily="18" charset="0"/>
                <a:hlinkClick r:id="rId2"/>
              </a:rPr>
              <a:t>Policy Platform</a:t>
            </a:r>
            <a:endParaRPr lang="en-US" sz="2800" b="1" dirty="0" smtClean="0">
              <a:latin typeface="Cambria" panose="02040503050406030204" pitchFamily="18" charset="0"/>
            </a:endParaRPr>
          </a:p>
          <a:p>
            <a:endParaRPr lang="en-US" sz="800" dirty="0" smtClean="0">
              <a:latin typeface="Cambria" panose="02040503050406030204" pitchFamily="18" charset="0"/>
            </a:endParaRPr>
          </a:p>
          <a:p>
            <a:r>
              <a:rPr lang="en-US" sz="1500" dirty="0" smtClean="0">
                <a:latin typeface="Cambria" panose="02040503050406030204" pitchFamily="18" charset="0"/>
              </a:rPr>
              <a:t>NAMI Maryland provides policy guidance on a range of state policy issues. The Policy &amp; Advocacy Platform is approved by the NAMI Maryland Board of Directors. The Board’s Public Policy Committee members and NAMI Maryland’s staff  develop and make recommendations to the Board of Directors on the </a:t>
            </a:r>
            <a:r>
              <a:rPr lang="en-US" sz="1500" b="1" i="1" dirty="0" smtClean="0">
                <a:latin typeface="Cambria" panose="02040503050406030204" pitchFamily="18" charset="0"/>
              </a:rPr>
              <a:t>Policy &amp; Advocacy Platform </a:t>
            </a:r>
            <a:r>
              <a:rPr lang="en-US" sz="1500" dirty="0" smtClean="0">
                <a:latin typeface="Cambria" panose="02040503050406030204" pitchFamily="18" charset="0"/>
              </a:rPr>
              <a:t>and</a:t>
            </a:r>
            <a:r>
              <a:rPr lang="en-US" sz="1500" i="1" dirty="0" smtClean="0">
                <a:latin typeface="Cambria" panose="02040503050406030204" pitchFamily="18" charset="0"/>
              </a:rPr>
              <a:t> </a:t>
            </a:r>
            <a:r>
              <a:rPr lang="en-US" sz="1500" dirty="0" smtClean="0">
                <a:latin typeface="Cambria" panose="02040503050406030204" pitchFamily="18" charset="0"/>
              </a:rPr>
              <a:t>annual</a:t>
            </a:r>
            <a:r>
              <a:rPr lang="en-US" sz="1500" i="1" dirty="0" smtClean="0">
                <a:latin typeface="Cambria" panose="02040503050406030204" pitchFamily="18" charset="0"/>
              </a:rPr>
              <a:t> </a:t>
            </a:r>
            <a:r>
              <a:rPr lang="en-US" sz="1500" b="1" i="1" dirty="0" smtClean="0">
                <a:latin typeface="Cambria" panose="02040503050406030204" pitchFamily="18" charset="0"/>
              </a:rPr>
              <a:t>Policy </a:t>
            </a:r>
            <a:r>
              <a:rPr lang="en-US" sz="1500" b="1" i="1" dirty="0">
                <a:latin typeface="Cambria" panose="02040503050406030204" pitchFamily="18" charset="0"/>
              </a:rPr>
              <a:t>P</a:t>
            </a:r>
            <a:r>
              <a:rPr lang="en-US" sz="1500" b="1" i="1" dirty="0" smtClean="0">
                <a:latin typeface="Cambria" panose="02040503050406030204" pitchFamily="18" charset="0"/>
              </a:rPr>
              <a:t>riorities </a:t>
            </a:r>
            <a:r>
              <a:rPr lang="en-US" sz="1500" dirty="0" smtClean="0">
                <a:latin typeface="Cambria" panose="02040503050406030204" pitchFamily="18" charset="0"/>
              </a:rPr>
              <a:t>and the.  </a:t>
            </a:r>
          </a:p>
          <a:p>
            <a:endParaRPr lang="en-US" sz="1500" b="1" dirty="0">
              <a:latin typeface="Cambria" panose="02040503050406030204" pitchFamily="18" charset="0"/>
            </a:endParaRPr>
          </a:p>
          <a:p>
            <a:r>
              <a:rPr lang="en-US" sz="1500" b="1" dirty="0" smtClean="0">
                <a:latin typeface="Cambria" panose="02040503050406030204" pitchFamily="18" charset="0"/>
              </a:rPr>
              <a:t>Core </a:t>
            </a:r>
            <a:r>
              <a:rPr lang="en-US" sz="1500" b="1" dirty="0">
                <a:latin typeface="Cambria" panose="02040503050406030204" pitchFamily="18" charset="0"/>
              </a:rPr>
              <a:t>Values Informing NAMI Maryland’s </a:t>
            </a:r>
            <a:r>
              <a:rPr lang="en-US" sz="1500" b="1" dirty="0" smtClean="0">
                <a:latin typeface="Cambria" panose="02040503050406030204" pitchFamily="18" charset="0"/>
              </a:rPr>
              <a:t>Policy Advocacy: </a:t>
            </a:r>
            <a:r>
              <a:rPr lang="en-US" sz="1500" dirty="0">
                <a:latin typeface="Cambria" panose="02040503050406030204" pitchFamily="18" charset="0"/>
              </a:rPr>
              <a:t>NAMI Maryland advocates for the public and private resources needed to assure the availability, accessibility and quality of comprehensive mental health treatment, prevention and recovery services throughout the State of Maryland.  </a:t>
            </a:r>
          </a:p>
          <a:p>
            <a:endParaRPr lang="en-US" sz="800" b="1" dirty="0"/>
          </a:p>
          <a:p>
            <a:pPr marL="742950" lvl="1" indent="-285750">
              <a:buFont typeface="Arial" panose="020B0604020202020204" pitchFamily="34" charset="0"/>
              <a:buChar char="•"/>
            </a:pPr>
            <a:r>
              <a:rPr lang="en-US" sz="1500" dirty="0" smtClean="0">
                <a:latin typeface="Cambria" panose="02040503050406030204" pitchFamily="18" charset="0"/>
              </a:rPr>
              <a:t>Financing </a:t>
            </a:r>
            <a:r>
              <a:rPr lang="en-US" sz="1500" dirty="0">
                <a:latin typeface="Cambria" panose="02040503050406030204" pitchFamily="18" charset="0"/>
              </a:rPr>
              <a:t>of Treatment and </a:t>
            </a:r>
            <a:r>
              <a:rPr lang="en-US" sz="1500" dirty="0" smtClean="0">
                <a:latin typeface="Cambria" panose="02040503050406030204" pitchFamily="18" charset="0"/>
              </a:rPr>
              <a:t>Services</a:t>
            </a:r>
          </a:p>
          <a:p>
            <a:pPr marL="742950" lvl="1" indent="-285750">
              <a:buFont typeface="Arial" panose="020B0604020202020204" pitchFamily="34" charset="0"/>
              <a:buChar char="•"/>
            </a:pPr>
            <a:r>
              <a:rPr lang="en-US" sz="1500" dirty="0">
                <a:latin typeface="Cambria" panose="02040503050406030204" pitchFamily="18" charset="0"/>
              </a:rPr>
              <a:t>Access to Effective Services throughout All Stages of Life</a:t>
            </a:r>
          </a:p>
          <a:p>
            <a:pPr marL="742950" lvl="1" indent="-285750">
              <a:buFont typeface="Arial" panose="020B0604020202020204" pitchFamily="34" charset="0"/>
              <a:buChar char="•"/>
            </a:pPr>
            <a:r>
              <a:rPr lang="en-US" sz="1500" dirty="0">
                <a:latin typeface="Cambria" panose="02040503050406030204" pitchFamily="18" charset="0"/>
              </a:rPr>
              <a:t>Services and Supports for Adults</a:t>
            </a:r>
          </a:p>
          <a:p>
            <a:pPr marL="742950" lvl="1" indent="-285750">
              <a:buFont typeface="Arial" panose="020B0604020202020204" pitchFamily="34" charset="0"/>
              <a:buChar char="•"/>
            </a:pPr>
            <a:r>
              <a:rPr lang="en-US" sz="1500" dirty="0">
                <a:latin typeface="Cambria" panose="02040503050406030204" pitchFamily="18" charset="0"/>
              </a:rPr>
              <a:t>Services and Supports for Children, Adolescents, Young Adults and Their Families</a:t>
            </a:r>
            <a:r>
              <a:rPr lang="en-US" sz="1500" dirty="0" smtClean="0">
                <a:latin typeface="Cambria" panose="02040503050406030204" pitchFamily="18" charset="0"/>
              </a:rPr>
              <a:t> </a:t>
            </a:r>
          </a:p>
          <a:p>
            <a:pPr marL="742950" lvl="1" indent="-285750">
              <a:buFont typeface="Arial" panose="020B0604020202020204" pitchFamily="34" charset="0"/>
              <a:buChar char="•"/>
            </a:pPr>
            <a:r>
              <a:rPr lang="en-US" sz="1500" dirty="0">
                <a:latin typeface="Cambria" panose="02040503050406030204" pitchFamily="18" charset="0"/>
              </a:rPr>
              <a:t>Special Populations</a:t>
            </a:r>
          </a:p>
          <a:p>
            <a:pPr marL="742950" lvl="1" indent="-285750">
              <a:buFont typeface="Arial" panose="020B0604020202020204" pitchFamily="34" charset="0"/>
              <a:buChar char="•"/>
            </a:pPr>
            <a:r>
              <a:rPr lang="en-US" sz="1500" dirty="0">
                <a:latin typeface="Cambria" panose="02040503050406030204" pitchFamily="18" charset="0"/>
              </a:rPr>
              <a:t>Criminal Justice and Forensics Issues</a:t>
            </a:r>
          </a:p>
          <a:p>
            <a:pPr marL="742950" lvl="1" indent="-285750">
              <a:buFont typeface="Arial" panose="020B0604020202020204" pitchFamily="34" charset="0"/>
              <a:buChar char="•"/>
            </a:pPr>
            <a:r>
              <a:rPr lang="en-US" sz="1500" dirty="0">
                <a:latin typeface="Cambria" panose="02040503050406030204" pitchFamily="18" charset="0"/>
              </a:rPr>
              <a:t>Quality Monitoring, Accountability and </a:t>
            </a:r>
            <a:r>
              <a:rPr lang="en-US" sz="1500" dirty="0" smtClean="0">
                <a:latin typeface="Cambria" panose="02040503050406030204" pitchFamily="18" charset="0"/>
              </a:rPr>
              <a:t>Accreditation</a:t>
            </a:r>
          </a:p>
          <a:p>
            <a:pPr marL="742950" lvl="1" indent="-285750">
              <a:buFont typeface="Arial" panose="020B0604020202020204" pitchFamily="34" charset="0"/>
              <a:buChar char="•"/>
            </a:pPr>
            <a:r>
              <a:rPr lang="en-US" sz="1500" dirty="0">
                <a:latin typeface="Cambria" panose="02040503050406030204" pitchFamily="18" charset="0"/>
              </a:rPr>
              <a:t>Research</a:t>
            </a:r>
          </a:p>
          <a:p>
            <a:endParaRPr lang="en-US" sz="1400" dirty="0"/>
          </a:p>
          <a:p>
            <a:endParaRPr lang="en-US" sz="1400" dirty="0"/>
          </a:p>
        </p:txBody>
      </p:sp>
    </p:spTree>
    <p:extLst>
      <p:ext uri="{BB962C8B-B14F-4D97-AF65-F5344CB8AC3E}">
        <p14:creationId xmlns:p14="http://schemas.microsoft.com/office/powerpoint/2010/main" val="1034960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0" y="381000"/>
            <a:ext cx="6553200" cy="1252538"/>
          </a:xfrm>
        </p:spPr>
        <p:txBody>
          <a:bodyPr>
            <a:noAutofit/>
          </a:bodyPr>
          <a:lstStyle/>
          <a:p>
            <a:pPr algn="r"/>
            <a:r>
              <a:rPr lang="en-US" sz="3600" b="1" dirty="0">
                <a:solidFill>
                  <a:schemeClr val="tx1"/>
                </a:solidFill>
              </a:rPr>
              <a:t>2015 Public Policy </a:t>
            </a:r>
            <a:r>
              <a:rPr lang="en-US" sz="3600" b="1" dirty="0" smtClean="0">
                <a:solidFill>
                  <a:schemeClr val="tx1"/>
                </a:solidFill>
              </a:rPr>
              <a:t>Priorities</a:t>
            </a:r>
            <a:br>
              <a:rPr lang="en-US" sz="3600" b="1" dirty="0" smtClean="0">
                <a:solidFill>
                  <a:schemeClr val="tx1"/>
                </a:solidFill>
              </a:rPr>
            </a:br>
            <a:r>
              <a:rPr lang="en-US" sz="3600" b="1" dirty="0" smtClean="0">
                <a:solidFill>
                  <a:schemeClr val="tx1"/>
                </a:solidFill>
              </a:rPr>
              <a:t>3 TO 4 a Year</a:t>
            </a:r>
            <a:r>
              <a:rPr lang="en-US" sz="3600" dirty="0">
                <a:solidFill>
                  <a:schemeClr val="tx1"/>
                </a:solidFill>
              </a:rPr>
              <a:t/>
            </a:r>
            <a:br>
              <a:rPr lang="en-US" sz="3600" dirty="0">
                <a:solidFill>
                  <a:schemeClr val="tx1"/>
                </a:solidFill>
              </a:rPr>
            </a:br>
            <a:endParaRPr lang="en-US" sz="3600" dirty="0">
              <a:solidFill>
                <a:schemeClr val="tx1"/>
              </a:solidFill>
            </a:endParaRPr>
          </a:p>
        </p:txBody>
      </p:sp>
      <p:sp>
        <p:nvSpPr>
          <p:cNvPr id="6" name="TextBox 5"/>
          <p:cNvSpPr txBox="1"/>
          <p:nvPr/>
        </p:nvSpPr>
        <p:spPr>
          <a:xfrm>
            <a:off x="206829" y="1143000"/>
            <a:ext cx="8534400" cy="5432256"/>
          </a:xfrm>
          <a:prstGeom prst="rect">
            <a:avLst/>
          </a:prstGeom>
          <a:noFill/>
        </p:spPr>
        <p:txBody>
          <a:bodyPr wrap="square" rtlCol="0">
            <a:spAutoFit/>
          </a:bodyPr>
          <a:lstStyle/>
          <a:p>
            <a:r>
              <a:rPr lang="en-US" sz="2400" b="1" dirty="0" smtClean="0">
                <a:hlinkClick r:id="rId2"/>
              </a:rPr>
              <a:t>2015 Public Policy Priorities</a:t>
            </a:r>
            <a:endParaRPr lang="en-US" sz="2400" b="1" dirty="0" smtClean="0"/>
          </a:p>
          <a:p>
            <a:endParaRPr lang="en-US" sz="900" b="1" dirty="0" smtClean="0"/>
          </a:p>
          <a:p>
            <a:r>
              <a:rPr lang="en-US" b="1" dirty="0" smtClean="0"/>
              <a:t>Advocate </a:t>
            </a:r>
            <a:r>
              <a:rPr lang="en-US" b="1" dirty="0"/>
              <a:t>for appropriate and effective services in the FY 2016 Behavioral Health Budget. These services include but are not limited to</a:t>
            </a:r>
            <a:r>
              <a:rPr lang="en-US" b="1" dirty="0" smtClean="0"/>
              <a:t>:</a:t>
            </a:r>
          </a:p>
          <a:p>
            <a:endParaRPr lang="en-US" sz="800" dirty="0"/>
          </a:p>
          <a:p>
            <a:pPr marL="742950" lvl="1" indent="-285750">
              <a:buFont typeface="Arial" panose="020B0604020202020204" pitchFamily="34" charset="0"/>
              <a:buChar char="•"/>
            </a:pPr>
            <a:r>
              <a:rPr lang="en-US" dirty="0"/>
              <a:t>Medicaid access to a full array of effective services, continuity of care and eligibility for children and adults living with mental illness. </a:t>
            </a:r>
            <a:endParaRPr lang="en-US" dirty="0" smtClean="0"/>
          </a:p>
          <a:p>
            <a:pPr marL="742950" lvl="1" indent="-285750">
              <a:buFont typeface="Arial" panose="020B0604020202020204" pitchFamily="34" charset="0"/>
              <a:buChar char="•"/>
            </a:pPr>
            <a:r>
              <a:rPr lang="en-US" dirty="0" smtClean="0"/>
              <a:t>A well trained, well qualified behavioral health workforce and a yearlong 4% rate increase for community providers as allowed by statute.</a:t>
            </a:r>
            <a:endParaRPr lang="en-US" dirty="0"/>
          </a:p>
          <a:p>
            <a:pPr marL="742950" lvl="1" indent="-285750">
              <a:buFont typeface="Arial" panose="020B0604020202020204" pitchFamily="34" charset="0"/>
              <a:buChar char="•"/>
            </a:pPr>
            <a:r>
              <a:rPr lang="en-US" dirty="0"/>
              <a:t>Assertive Community Treatment (ACT) teams, 24-hour mobile crisis teams and community based crisis beds. </a:t>
            </a:r>
          </a:p>
          <a:p>
            <a:pPr marL="742950" lvl="1" indent="-285750">
              <a:buFont typeface="Arial" panose="020B0604020202020204" pitchFamily="34" charset="0"/>
              <a:buChar char="•"/>
            </a:pPr>
            <a:r>
              <a:rPr lang="en-US" dirty="0"/>
              <a:t>Screening, assessment, and early intervention for mental health conditions in children and youth that are an integral part of their health care delivery </a:t>
            </a:r>
            <a:r>
              <a:rPr lang="en-US" dirty="0" smtClean="0"/>
              <a:t>system.</a:t>
            </a:r>
          </a:p>
          <a:p>
            <a:pPr marL="742950" lvl="1" indent="-285750">
              <a:buFont typeface="Arial" panose="020B0604020202020204" pitchFamily="34" charset="0"/>
              <a:buChar char="•"/>
            </a:pPr>
            <a:r>
              <a:rPr lang="en-US" dirty="0" smtClean="0"/>
              <a:t>Mental </a:t>
            </a:r>
            <a:r>
              <a:rPr lang="en-US" dirty="0"/>
              <a:t>health services for service members, veterans, National Guard members and </a:t>
            </a:r>
            <a:r>
              <a:rPr lang="en-US" dirty="0" smtClean="0"/>
              <a:t>families.</a:t>
            </a:r>
          </a:p>
          <a:p>
            <a:pPr marL="742950" lvl="1" indent="-285750">
              <a:buFont typeface="Arial" panose="020B0604020202020204" pitchFamily="34" charset="0"/>
              <a:buChar char="•"/>
            </a:pPr>
            <a:r>
              <a:rPr lang="en-US" dirty="0" smtClean="0"/>
              <a:t>Intensive </a:t>
            </a:r>
            <a:r>
              <a:rPr lang="en-US" dirty="0"/>
              <a:t>home and community-based services to support the successful community integration of individuals with mental </a:t>
            </a:r>
            <a:r>
              <a:rPr lang="en-US" dirty="0" smtClean="0"/>
              <a:t>illness.</a:t>
            </a:r>
          </a:p>
          <a:p>
            <a:pPr marL="285750" lvl="0" indent="-285750">
              <a:buFont typeface="Arial" panose="020B0604020202020204" pitchFamily="34" charset="0"/>
              <a:buChar char="•"/>
            </a:pPr>
            <a:endParaRPr lang="en-US" sz="1600" dirty="0"/>
          </a:p>
          <a:p>
            <a:endParaRPr lang="en-US" sz="1600" dirty="0"/>
          </a:p>
        </p:txBody>
      </p:sp>
    </p:spTree>
    <p:extLst>
      <p:ext uri="{BB962C8B-B14F-4D97-AF65-F5344CB8AC3E}">
        <p14:creationId xmlns:p14="http://schemas.microsoft.com/office/powerpoint/2010/main" val="18856400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3431</Words>
  <Application>Microsoft Office PowerPoint</Application>
  <PresentationFormat>On-screen Show (4:3)</PresentationFormat>
  <Paragraphs>429</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Waveform</vt:lpstr>
      <vt:lpstr>PowerPoint Presentation</vt:lpstr>
      <vt:lpstr>Agenda</vt:lpstr>
      <vt:lpstr>NAMI (National) Strategic Plan  Our Strategic Drivers and Goals 2015 - 2017 </vt:lpstr>
      <vt:lpstr>NAMI (National) Public Policy Platform </vt:lpstr>
      <vt:lpstr>Advocacy at NAMI (National)  Priorities</vt:lpstr>
      <vt:lpstr>NAMI (National) State Action Agenda</vt:lpstr>
      <vt:lpstr>NAMI Maryland  Strategic Plan</vt:lpstr>
      <vt:lpstr>NAMI Maryland Policy Platform</vt:lpstr>
      <vt:lpstr>2015 Public Policy Priorities 3 TO 4 a Year </vt:lpstr>
      <vt:lpstr>PowerPoint Presentation</vt:lpstr>
      <vt:lpstr>PowerPoint Presentation</vt:lpstr>
      <vt:lpstr>Access Public Health System</vt:lpstr>
      <vt:lpstr>PowerPoint Presentation</vt:lpstr>
      <vt:lpstr>Increasing Access</vt:lpstr>
      <vt:lpstr> ARE HEALTH CARE REFORM EFFORTS OVER?  NO! Why? </vt:lpstr>
      <vt:lpstr>PowerPoint Presentation</vt:lpstr>
      <vt:lpstr>Parity Protections</vt:lpstr>
      <vt:lpstr>Are Parity Protections Enforced?</vt:lpstr>
      <vt:lpstr>Access to Insurance Information and Transparency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Honke</dc:creator>
  <cp:lastModifiedBy>Jessica Honke</cp:lastModifiedBy>
  <cp:revision>28</cp:revision>
  <dcterms:created xsi:type="dcterms:W3CDTF">2015-10-17T02:19:30Z</dcterms:created>
  <dcterms:modified xsi:type="dcterms:W3CDTF">2016-10-13T21:53:58Z</dcterms:modified>
</cp:coreProperties>
</file>