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6" r:id="rId3"/>
    <p:sldId id="297" r:id="rId4"/>
    <p:sldId id="298" r:id="rId5"/>
    <p:sldId id="299" r:id="rId6"/>
    <p:sldId id="301" r:id="rId7"/>
    <p:sldId id="281" r:id="rId8"/>
    <p:sldId id="282" r:id="rId9"/>
    <p:sldId id="283" r:id="rId10"/>
    <p:sldId id="280" r:id="rId11"/>
    <p:sldId id="285" r:id="rId12"/>
    <p:sldId id="284" r:id="rId13"/>
    <p:sldId id="286" r:id="rId14"/>
    <p:sldId id="257" r:id="rId15"/>
    <p:sldId id="261" r:id="rId16"/>
    <p:sldId id="262" r:id="rId17"/>
    <p:sldId id="264" r:id="rId18"/>
    <p:sldId id="263" r:id="rId19"/>
    <p:sldId id="288" r:id="rId20"/>
    <p:sldId id="289" r:id="rId21"/>
    <p:sldId id="287" r:id="rId22"/>
    <p:sldId id="292" r:id="rId23"/>
    <p:sldId id="290" r:id="rId24"/>
    <p:sldId id="291" r:id="rId25"/>
    <p:sldId id="302" r:id="rId26"/>
    <p:sldId id="293" r:id="rId27"/>
    <p:sldId id="295" r:id="rId28"/>
    <p:sldId id="294" r:id="rId29"/>
    <p:sldId id="273" r:id="rId30"/>
    <p:sldId id="309" r:id="rId31"/>
    <p:sldId id="259" r:id="rId32"/>
    <p:sldId id="260" r:id="rId33"/>
    <p:sldId id="308" r:id="rId34"/>
    <p:sldId id="304" r:id="rId35"/>
    <p:sldId id="305" r:id="rId36"/>
    <p:sldId id="306" r:id="rId37"/>
    <p:sldId id="307" r:id="rId38"/>
    <p:sldId id="274" r:id="rId39"/>
    <p:sldId id="275" r:id="rId40"/>
    <p:sldId id="278" r:id="rId41"/>
    <p:sldId id="279" r:id="rId42"/>
    <p:sldId id="31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16" d="100"/>
          <a:sy n="116" d="100"/>
        </p:scale>
        <p:origin x="-72"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22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BFD70-B3A7-4D92-BCA0-81200E424534}"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70619-9E9D-4758-A42E-460460C919D1}" type="slidenum">
              <a:rPr lang="en-US" smtClean="0"/>
              <a:t>‹#›</a:t>
            </a:fld>
            <a:endParaRPr lang="en-US"/>
          </a:p>
        </p:txBody>
      </p:sp>
    </p:spTree>
    <p:extLst>
      <p:ext uri="{BB962C8B-B14F-4D97-AF65-F5344CB8AC3E}">
        <p14:creationId xmlns:p14="http://schemas.microsoft.com/office/powerpoint/2010/main" val="57430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331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8F5E3E-69BA-4F83-AF40-9EF74491739C}" type="slidenum">
              <a:rPr lang="en-US" altLang="en-US" sz="1200" smtClean="0"/>
              <a:pPr/>
              <a:t>18</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7921D06-3A6B-4C4B-9481-4F8B74C82C1D}" type="slidenum">
              <a:rPr lang="en-US" altLang="en-US" sz="1200" smtClean="0"/>
              <a:pPr/>
              <a:t>29</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443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9CFB13-5BF2-45EB-94AA-755F98140883}" type="slidenum">
              <a:rPr lang="en-US" altLang="en-US" sz="1200" smtClean="0"/>
              <a:pPr/>
              <a:t>31</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54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454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803AA7-D878-4CCB-85AA-6B118A6FDD7E}" type="slidenum">
              <a:rPr lang="en-US" altLang="en-US" sz="1200" smtClean="0"/>
              <a:pPr/>
              <a:t>32</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207AA3-2FCE-4B49-A216-82C5FCF168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9084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a:t>
            </a:r>
            <a:r>
              <a:rPr lang="en-US" baseline="0" dirty="0" smtClean="0"/>
              <a:t> an assessment of the community stakeholders where you are functioning. You need to forge relationships with them and let them know how you are? What are </a:t>
            </a:r>
            <a:r>
              <a:rPr lang="en-US" baseline="0" dirty="0" err="1" smtClean="0"/>
              <a:t>stengths</a:t>
            </a:r>
            <a:r>
              <a:rPr lang="en-US" baseline="0" dirty="0" smtClean="0"/>
              <a:t> existing in the community that you can access; collaborate</a:t>
            </a:r>
          </a:p>
          <a:p>
            <a:endParaRPr lang="en-US" baseline="0" dirty="0" smtClean="0"/>
          </a:p>
          <a:p>
            <a:r>
              <a:rPr lang="en-US" baseline="0" dirty="0" smtClean="0"/>
              <a:t>When we work with urban communities we have to realize that there are multiple issues; a lot of what marginalized persons and communities experience is trauma—community trauma.  How does gambling help them escape these traumatic experiences.  We must be able to address multiple and complex issues.  Will not just be gambling—will be life issues that may be generational; difficult to address on own; are we willing to really engage around these issues? But if we don’t understand them this will be hard.  </a:t>
            </a:r>
            <a:endParaRPr lang="en-US" dirty="0"/>
          </a:p>
        </p:txBody>
      </p:sp>
      <p:sp>
        <p:nvSpPr>
          <p:cNvPr id="4" name="Slide Number Placeholder 3"/>
          <p:cNvSpPr>
            <a:spLocks noGrp="1"/>
          </p:cNvSpPr>
          <p:nvPr>
            <p:ph type="sldNum" sz="quarter" idx="10"/>
          </p:nvPr>
        </p:nvSpPr>
        <p:spPr/>
        <p:txBody>
          <a:bodyPr/>
          <a:lstStyle/>
          <a:p>
            <a:fld id="{BD207AA3-2FCE-4B49-A216-82C5FCF168A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747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need to forge relationships with faith </a:t>
            </a:r>
            <a:r>
              <a:rPr lang="en-US" dirty="0" err="1" smtClean="0"/>
              <a:t>institutitions</a:t>
            </a:r>
            <a:r>
              <a:rPr lang="en-US" dirty="0" smtClean="0"/>
              <a:t>.</a:t>
            </a:r>
            <a:r>
              <a:rPr lang="en-US" baseline="0" dirty="0" smtClean="0"/>
              <a:t>  The MCPG will be focusing on this more in our new strategic plan.  When I was in private practice more, I never advertised. All my referrals were from clergy and spiritual leaders.</a:t>
            </a:r>
          </a:p>
          <a:p>
            <a:endParaRPr lang="en-US" dirty="0"/>
          </a:p>
        </p:txBody>
      </p:sp>
      <p:sp>
        <p:nvSpPr>
          <p:cNvPr id="4" name="Slide Number Placeholder 3"/>
          <p:cNvSpPr>
            <a:spLocks noGrp="1"/>
          </p:cNvSpPr>
          <p:nvPr>
            <p:ph type="sldNum" sz="quarter" idx="10"/>
          </p:nvPr>
        </p:nvSpPr>
        <p:spPr/>
        <p:txBody>
          <a:bodyPr/>
          <a:lstStyle/>
          <a:p>
            <a:fld id="{BD207AA3-2FCE-4B49-A216-82C5FCF168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996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be able to understand their realities</a:t>
            </a:r>
          </a:p>
          <a:p>
            <a:r>
              <a:rPr lang="en-US" dirty="0" smtClean="0"/>
              <a:t>Urban: Post-Freddie Gray but real life everyday</a:t>
            </a:r>
          </a:p>
          <a:p>
            <a:r>
              <a:rPr lang="en-US" dirty="0" smtClean="0"/>
              <a:t>Rural:  Have to understand the context---what</a:t>
            </a:r>
            <a:r>
              <a:rPr lang="en-US" baseline="0" dirty="0" smtClean="0"/>
              <a:t> is the rural reality?  </a:t>
            </a:r>
            <a:endParaRPr lang="en-US" dirty="0"/>
          </a:p>
        </p:txBody>
      </p:sp>
      <p:sp>
        <p:nvSpPr>
          <p:cNvPr id="4" name="Slide Number Placeholder 3"/>
          <p:cNvSpPr>
            <a:spLocks noGrp="1"/>
          </p:cNvSpPr>
          <p:nvPr>
            <p:ph type="sldNum" sz="quarter" idx="10"/>
          </p:nvPr>
        </p:nvSpPr>
        <p:spPr/>
        <p:txBody>
          <a:bodyPr/>
          <a:lstStyle/>
          <a:p>
            <a:fld id="{BD207AA3-2FCE-4B49-A216-82C5FCF168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024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7117DEE-A781-4C8D-AC3F-D1E1857C52B1}" type="slidenum">
              <a:rPr lang="en-US" altLang="en-US" sz="1200" smtClean="0"/>
              <a:pPr/>
              <a:t>38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6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71FB773-33DD-4F66-BD41-D500D924102E}" type="slidenum">
              <a:rPr lang="en-US" altLang="en-US" sz="1200">
                <a:latin typeface="Arial" charset="0"/>
              </a:rPr>
              <a:pPr algn="r" eaLnBrk="1" hangingPunct="1"/>
              <a:t>39</a:t>
            </a:fld>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935038" y="4414838"/>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Slides 8-14 could be summarized in 1 or 2</a:t>
            </a:r>
          </a:p>
          <a:p>
            <a:r>
              <a:rPr lang="en-US" altLang="en-US" smtClean="0"/>
              <a:t>This is too much detail for our audience</a:t>
            </a:r>
          </a:p>
          <a:p>
            <a:r>
              <a:rPr lang="en-US" altLang="en-US" smtClean="0"/>
              <a:t>It addresses the why</a:t>
            </a:r>
          </a:p>
          <a:p>
            <a:r>
              <a:rPr lang="en-US" altLang="en-US" smtClean="0"/>
              <a:t>Which is only a small part of DigIn</a:t>
            </a:r>
          </a:p>
          <a:p>
            <a:endParaRPr lang="en-US" altLang="en-US" smtClean="0"/>
          </a:p>
        </p:txBody>
      </p:sp>
      <p:sp>
        <p:nvSpPr>
          <p:cNvPr id="100356" name="Footer Placeholder 3"/>
          <p:cNvSpPr txBox="1">
            <a:spLocks noGrp="1"/>
          </p:cNvSpPr>
          <p:nvPr/>
        </p:nvSpPr>
        <p:spPr bwMode="auto">
          <a:xfrm>
            <a:off x="0" y="883126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Comorbidity</a:t>
            </a:r>
          </a:p>
        </p:txBody>
      </p:sp>
      <p:sp>
        <p:nvSpPr>
          <p:cNvPr id="100357" name="Slide Number Placeholder 4"/>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9A81EE3-A22E-4795-9285-6BCF18977DA0}" type="slidenum">
              <a:rPr lang="en-US" altLang="en-US" sz="1200"/>
              <a:pPr algn="r" eaLnBrk="1" hangingPunct="1"/>
              <a:t>10</a:t>
            </a:fld>
            <a:endParaRPr lang="en-US" altLang="en-US" sz="1200"/>
          </a:p>
        </p:txBody>
      </p:sp>
    </p:spTree>
    <p:extLst>
      <p:ext uri="{BB962C8B-B14F-4D97-AF65-F5344CB8AC3E}">
        <p14:creationId xmlns:p14="http://schemas.microsoft.com/office/powerpoint/2010/main" val="245007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9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62F39D0-691B-4D20-802A-657FB5023B6B}" type="slidenum">
              <a:rPr lang="en-US" altLang="en-US" sz="1200">
                <a:latin typeface="Arial" charset="0"/>
              </a:rPr>
              <a:pPr algn="r" eaLnBrk="1" hangingPunct="1"/>
              <a:t>40</a:t>
            </a:fld>
            <a:endParaRPr lang="en-US" alt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8032B3-2E7D-4C51-B9D3-247A92680234}" type="slidenum">
              <a:rPr lang="en-US" altLang="en-US" sz="1200" smtClean="0"/>
              <a:pPr/>
              <a:t>41</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935038" y="4414838"/>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Slides 8-14 could be summarized in 1 or 2</a:t>
            </a:r>
          </a:p>
          <a:p>
            <a:r>
              <a:rPr lang="en-US" altLang="en-US" smtClean="0"/>
              <a:t>This is too much detail for our audience</a:t>
            </a:r>
          </a:p>
          <a:p>
            <a:r>
              <a:rPr lang="en-US" altLang="en-US" smtClean="0"/>
              <a:t>It addresses the why</a:t>
            </a:r>
          </a:p>
          <a:p>
            <a:r>
              <a:rPr lang="en-US" altLang="en-US" smtClean="0"/>
              <a:t>Which is only a small part of DigIn</a:t>
            </a:r>
          </a:p>
          <a:p>
            <a:endParaRPr lang="en-US" altLang="en-US" smtClean="0"/>
          </a:p>
        </p:txBody>
      </p:sp>
      <p:sp>
        <p:nvSpPr>
          <p:cNvPr id="100356" name="Footer Placeholder 3"/>
          <p:cNvSpPr txBox="1">
            <a:spLocks noGrp="1"/>
          </p:cNvSpPr>
          <p:nvPr/>
        </p:nvSpPr>
        <p:spPr bwMode="auto">
          <a:xfrm>
            <a:off x="0" y="883126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Comorbidity</a:t>
            </a:r>
          </a:p>
        </p:txBody>
      </p:sp>
      <p:sp>
        <p:nvSpPr>
          <p:cNvPr id="100357" name="Slide Number Placeholder 4"/>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9A81EE3-A22E-4795-9285-6BCF18977DA0}" type="slidenum">
              <a:rPr lang="en-US" altLang="en-US" sz="1200"/>
              <a:pPr algn="r" eaLnBrk="1" hangingPunct="1"/>
              <a:t>11</a:t>
            </a:fld>
            <a:endParaRPr lang="en-US" altLang="en-US" sz="1200"/>
          </a:p>
        </p:txBody>
      </p:sp>
    </p:spTree>
    <p:extLst>
      <p:ext uri="{BB962C8B-B14F-4D97-AF65-F5344CB8AC3E}">
        <p14:creationId xmlns:p14="http://schemas.microsoft.com/office/powerpoint/2010/main" val="24500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935038" y="4414838"/>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Slides 8-14 could be summarized in 1 or 2</a:t>
            </a:r>
          </a:p>
          <a:p>
            <a:r>
              <a:rPr lang="en-US" altLang="en-US" smtClean="0"/>
              <a:t>This is too much detail for our audience</a:t>
            </a:r>
          </a:p>
          <a:p>
            <a:r>
              <a:rPr lang="en-US" altLang="en-US" smtClean="0"/>
              <a:t>It addresses the why</a:t>
            </a:r>
          </a:p>
          <a:p>
            <a:r>
              <a:rPr lang="en-US" altLang="en-US" smtClean="0"/>
              <a:t>Which is only a small part of DigIn</a:t>
            </a:r>
          </a:p>
          <a:p>
            <a:endParaRPr lang="en-US" altLang="en-US" smtClean="0"/>
          </a:p>
        </p:txBody>
      </p:sp>
      <p:sp>
        <p:nvSpPr>
          <p:cNvPr id="100356" name="Footer Placeholder 3"/>
          <p:cNvSpPr txBox="1">
            <a:spLocks noGrp="1"/>
          </p:cNvSpPr>
          <p:nvPr/>
        </p:nvSpPr>
        <p:spPr bwMode="auto">
          <a:xfrm>
            <a:off x="0" y="883126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Comorbidity</a:t>
            </a:r>
          </a:p>
        </p:txBody>
      </p:sp>
      <p:sp>
        <p:nvSpPr>
          <p:cNvPr id="100357" name="Slide Number Placeholder 4"/>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9A81EE3-A22E-4795-9285-6BCF18977DA0}" type="slidenum">
              <a:rPr lang="en-US" altLang="en-US" sz="1200"/>
              <a:pPr algn="r" eaLnBrk="1" hangingPunct="1"/>
              <a:t>12</a:t>
            </a:fld>
            <a:endParaRPr lang="en-US" altLang="en-US" sz="1200"/>
          </a:p>
        </p:txBody>
      </p:sp>
    </p:spTree>
    <p:extLst>
      <p:ext uri="{BB962C8B-B14F-4D97-AF65-F5344CB8AC3E}">
        <p14:creationId xmlns:p14="http://schemas.microsoft.com/office/powerpoint/2010/main" val="245007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935038" y="4414838"/>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Slides 8-14 could be summarized in 1 or 2</a:t>
            </a:r>
          </a:p>
          <a:p>
            <a:r>
              <a:rPr lang="en-US" altLang="en-US" smtClean="0"/>
              <a:t>This is too much detail for our audience</a:t>
            </a:r>
          </a:p>
          <a:p>
            <a:r>
              <a:rPr lang="en-US" altLang="en-US" smtClean="0"/>
              <a:t>It addresses the why</a:t>
            </a:r>
          </a:p>
          <a:p>
            <a:r>
              <a:rPr lang="en-US" altLang="en-US" smtClean="0"/>
              <a:t>Which is only a small part of DigIn</a:t>
            </a:r>
          </a:p>
          <a:p>
            <a:endParaRPr lang="en-US" altLang="en-US" smtClean="0"/>
          </a:p>
        </p:txBody>
      </p:sp>
      <p:sp>
        <p:nvSpPr>
          <p:cNvPr id="100356" name="Footer Placeholder 3"/>
          <p:cNvSpPr txBox="1">
            <a:spLocks noGrp="1"/>
          </p:cNvSpPr>
          <p:nvPr/>
        </p:nvSpPr>
        <p:spPr bwMode="auto">
          <a:xfrm>
            <a:off x="0" y="8831263"/>
            <a:ext cx="303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Comorbidity</a:t>
            </a:r>
          </a:p>
        </p:txBody>
      </p:sp>
      <p:sp>
        <p:nvSpPr>
          <p:cNvPr id="100357" name="Slide Number Placeholder 4"/>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9A81EE3-A22E-4795-9285-6BCF18977DA0}" type="slidenum">
              <a:rPr lang="en-US" altLang="en-US" sz="1200"/>
              <a:pPr algn="r" eaLnBrk="1" hangingPunct="1"/>
              <a:t>13</a:t>
            </a:fld>
            <a:endParaRPr lang="en-US" altLang="en-US" sz="1200"/>
          </a:p>
        </p:txBody>
      </p:sp>
    </p:spTree>
    <p:extLst>
      <p:ext uri="{BB962C8B-B14F-4D97-AF65-F5344CB8AC3E}">
        <p14:creationId xmlns:p14="http://schemas.microsoft.com/office/powerpoint/2010/main" val="245007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08745CD-1E5D-42CD-87A8-414A2B4B1A40}" type="slidenum">
              <a:rPr lang="en-US" altLang="en-US" sz="1200">
                <a:latin typeface="Arial" charset="0"/>
              </a:rPr>
              <a:pPr algn="r" eaLnBrk="1" hangingPunct="1"/>
              <a:t>14</a:t>
            </a:fld>
            <a:endParaRPr lang="en-US" alt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10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310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2BA705D-E37A-48EB-9B31-E5FD17477F78}" type="slidenum">
              <a:rPr lang="en-US" altLang="en-US" sz="1200" smtClean="0"/>
              <a:pPr/>
              <a:t>15</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321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E412E1-9DBA-4460-9DA3-681DCB978C72}" type="slidenum">
              <a:rPr lang="en-US" altLang="en-US" sz="1200" smtClean="0"/>
              <a:pPr/>
              <a:t>16</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smtClean="0"/>
              <a:t>Comorbidity</a:t>
            </a:r>
          </a:p>
        </p:txBody>
      </p:sp>
      <p:sp>
        <p:nvSpPr>
          <p:cNvPr id="134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DE9362-5BE7-4A73-AB14-1A051F11979D}" type="slidenum">
              <a:rPr lang="en-US" altLang="en-US" sz="1200" smtClean="0"/>
              <a:pPr/>
              <a:t>17</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fld id="{36EAEAA7-F8B6-4BE8-8BD7-6836ABB880F5}" type="datetimeFigureOut">
              <a:rPr lang="en-US" smtClean="0"/>
              <a:t>10/10/2016</a:t>
            </a:fld>
            <a:endParaRPr lang="en-US"/>
          </a:p>
        </p:txBody>
      </p:sp>
      <p:sp>
        <p:nvSpPr>
          <p:cNvPr id="3" name="Footer Placeholder 4"/>
          <p:cNvSpPr>
            <a:spLocks noGrp="1"/>
          </p:cNvSpPr>
          <p:nvPr>
            <p:ph type="ftr" sz="quarter" idx="11"/>
          </p:nvPr>
        </p:nvSpPr>
        <p:spPr/>
        <p:txBody>
          <a:bodyPr/>
          <a:lstStyle>
            <a:lvl1pPr eaLnBrk="0" hangingPunct="0">
              <a:defRPr/>
            </a:lvl1pPr>
          </a:lstStyle>
          <a:p>
            <a:endParaRPr lang="en-US"/>
          </a:p>
        </p:txBody>
      </p:sp>
      <p:sp>
        <p:nvSpPr>
          <p:cNvPr id="4" name="Slide Number Placeholder 5"/>
          <p:cNvSpPr>
            <a:spLocks noGrp="1"/>
          </p:cNvSpPr>
          <p:nvPr>
            <p:ph type="sldNum" sz="quarter" idx="12"/>
          </p:nvPr>
        </p:nvSpPr>
        <p:spPr/>
        <p:txBody>
          <a:bodyPr/>
          <a:lstStyle>
            <a:lvl1pPr eaLnBrk="0" hangingPunct="0">
              <a:defRPr/>
            </a:lvl1pPr>
          </a:lstStyle>
          <a:p>
            <a:fld id="{FE180350-5A91-49F6-A865-7630A806E633}" type="slidenum">
              <a:rPr lang="en-US" smtClean="0"/>
              <a:t>‹#›</a:t>
            </a:fld>
            <a:endParaRPr lang="en-US"/>
          </a:p>
        </p:txBody>
      </p:sp>
    </p:spTree>
    <p:extLst>
      <p:ext uri="{BB962C8B-B14F-4D97-AF65-F5344CB8AC3E}">
        <p14:creationId xmlns:p14="http://schemas.microsoft.com/office/powerpoint/2010/main" val="4832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AEAA7-F8B6-4BE8-8BD7-6836ABB880F5}"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80350-5A91-49F6-A865-7630A806E633}" type="slidenum">
              <a:rPr lang="en-US" smtClean="0"/>
              <a:t>‹#›</a:t>
            </a:fld>
            <a:endParaRPr lang="en-US"/>
          </a:p>
        </p:txBody>
      </p:sp>
    </p:spTree>
    <p:extLst>
      <p:ext uri="{BB962C8B-B14F-4D97-AF65-F5344CB8AC3E}">
        <p14:creationId xmlns:p14="http://schemas.microsoft.com/office/powerpoint/2010/main" val="168094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4B5F8B6D-B16B-4A25-8C71-62703C782CA1}" type="datetimeFigureOut">
              <a:rPr lang="en-US"/>
              <a:pPr>
                <a:defRPr/>
              </a:pPr>
              <a:t>10/10/2016</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C9B42C8-E972-41DD-9109-631B5C933799}" type="slidenum">
              <a:rPr lang="en-US"/>
              <a:pPr>
                <a:defRPr/>
              </a:pPr>
              <a:t>‹#›</a:t>
            </a:fld>
            <a:endParaRPr lang="en-US"/>
          </a:p>
        </p:txBody>
      </p:sp>
    </p:spTree>
    <p:extLst>
      <p:ext uri="{BB962C8B-B14F-4D97-AF65-F5344CB8AC3E}">
        <p14:creationId xmlns:p14="http://schemas.microsoft.com/office/powerpoint/2010/main" val="195388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0E60C-779D-4434-A6B8-04980C8E3484}"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D7C34-D05B-44DF-B460-144E92BADB15}" type="slidenum">
              <a:rPr lang="en-US" smtClean="0"/>
              <a:pPr/>
              <a:t>‹#›</a:t>
            </a:fld>
            <a:endParaRPr lang="en-US"/>
          </a:p>
        </p:txBody>
      </p:sp>
    </p:spTree>
    <p:extLst>
      <p:ext uri="{BB962C8B-B14F-4D97-AF65-F5344CB8AC3E}">
        <p14:creationId xmlns:p14="http://schemas.microsoft.com/office/powerpoint/2010/main" val="421847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Templatenew1merg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a:solidFill>
                  <a:prstClr val="black">
                    <a:tint val="75000"/>
                  </a:prstClr>
                </a:solidFill>
                <a:latin typeface="+mn-lt"/>
              </a:defRPr>
            </a:lvl1pPr>
          </a:lstStyle>
          <a:p>
            <a:fld id="{36EAEAA7-F8B6-4BE8-8BD7-6836ABB880F5}" type="datetimeFigureOut">
              <a:rPr lang="en-US" smtClean="0"/>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800" i="0">
                <a:solidFill>
                  <a:prstClr val="black">
                    <a:tint val="75000"/>
                  </a:prst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FE180350-5A91-49F6-A865-7630A806E633}" type="slidenum">
              <a:rPr lang="en-US" smtClean="0"/>
              <a:t>‹#›</a:t>
            </a:fld>
            <a:endParaRPr lang="en-US"/>
          </a:p>
        </p:txBody>
      </p:sp>
    </p:spTree>
    <p:extLst>
      <p:ext uri="{BB962C8B-B14F-4D97-AF65-F5344CB8AC3E}">
        <p14:creationId xmlns:p14="http://schemas.microsoft.com/office/powerpoint/2010/main" val="1165384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rugle@psych.umaryland.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gif"/><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gif"/><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s://youtube/J1e6zqqySHw" TargetMode="External"/><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hyperlink" Target="/www.baylor.edu/ifl/christianreflection/index.php?id=16782" TargetMode="External"/><Relationship Id="rId4" Type="http://schemas.openxmlformats.org/officeDocument/2006/relationships/hyperlink" Target="http://www.grmumc.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6.w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8" Type="http://schemas.openxmlformats.org/officeDocument/2006/relationships/hyperlink" Target="http://www.asiangamblingsos.org/" TargetMode="External"/><Relationship Id="rId3" Type="http://schemas.openxmlformats.org/officeDocument/2006/relationships/hyperlink" Target="http://www.baltimoregambler.org/" TargetMode="External"/><Relationship Id="rId7" Type="http://schemas.openxmlformats.org/officeDocument/2006/relationships/hyperlink" Target="http://www.aboveallodds.org/" TargetMode="External"/><Relationship Id="rId2" Type="http://schemas.openxmlformats.org/officeDocument/2006/relationships/hyperlink" Target="http://www.mdproblemgambling.com/" TargetMode="External"/><Relationship Id="rId1" Type="http://schemas.openxmlformats.org/officeDocument/2006/relationships/slideLayout" Target="../slideLayouts/slideLayout3.xml"/><Relationship Id="rId6" Type="http://schemas.openxmlformats.org/officeDocument/2006/relationships/hyperlink" Target="http://www.gamblesafewomen.org/" TargetMode="External"/><Relationship Id="rId5" Type="http://schemas.openxmlformats.org/officeDocument/2006/relationships/hyperlink" Target="http://www.baltimoredicezombies.org/" TargetMode="External"/><Relationship Id="rId4" Type="http://schemas.openxmlformats.org/officeDocument/2006/relationships/hyperlink" Target="http://www.facebook.com/BaltimoreGambler" TargetMode="External"/><Relationship Id="rId9" Type="http://schemas.openxmlformats.org/officeDocument/2006/relationships/hyperlink" Target="mailto:Lrugle@psych.umarylan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i="1" dirty="0"/>
              <a:t>Problem Gambling and Mental Health Recovery: Addressing the Impact on Families</a:t>
            </a:r>
            <a:endParaRPr lang="en-US" sz="2800" dirty="0"/>
          </a:p>
        </p:txBody>
      </p:sp>
      <p:sp>
        <p:nvSpPr>
          <p:cNvPr id="3" name="Subtitle 2"/>
          <p:cNvSpPr>
            <a:spLocks noGrp="1"/>
          </p:cNvSpPr>
          <p:nvPr>
            <p:ph type="subTitle" idx="1"/>
          </p:nvPr>
        </p:nvSpPr>
        <p:spPr/>
        <p:txBody>
          <a:bodyPr/>
          <a:lstStyle/>
          <a:p>
            <a:r>
              <a:rPr lang="en-US" sz="1800" b="1" dirty="0" smtClean="0"/>
              <a:t>Lori </a:t>
            </a:r>
            <a:r>
              <a:rPr lang="en-US" sz="1800" b="1" dirty="0" err="1" smtClean="0"/>
              <a:t>Rugle</a:t>
            </a:r>
            <a:r>
              <a:rPr lang="en-US" sz="1800" b="1" dirty="0" smtClean="0"/>
              <a:t>, PhD, ICGC-II</a:t>
            </a:r>
          </a:p>
          <a:p>
            <a:r>
              <a:rPr lang="en-US" sz="1800" dirty="0" smtClean="0"/>
              <a:t>Program Director</a:t>
            </a:r>
          </a:p>
          <a:p>
            <a:r>
              <a:rPr lang="en-US" sz="1800" dirty="0" smtClean="0"/>
              <a:t>Maryland Center of Excellence on Problem Gambling</a:t>
            </a:r>
          </a:p>
          <a:p>
            <a:r>
              <a:rPr lang="en-US" sz="1800" dirty="0" smtClean="0">
                <a:hlinkClick r:id="rId2"/>
              </a:rPr>
              <a:t>Lrugle@psych.umaryland.edu</a:t>
            </a:r>
            <a:endParaRPr lang="en-US" sz="1800" dirty="0" smtClean="0"/>
          </a:p>
          <a:p>
            <a:r>
              <a:rPr lang="en-US" sz="1800" b="1" dirty="0"/>
              <a:t>Deborah G. Haskins, Ph.D., LCPC, NCGC II</a:t>
            </a:r>
            <a:r>
              <a:rPr lang="en-US" sz="1800" i="1" dirty="0"/>
              <a:t/>
            </a:r>
            <a:br>
              <a:rPr lang="en-US" sz="1800" i="1" dirty="0"/>
            </a:br>
            <a:r>
              <a:rPr lang="en-US" sz="1800" i="1" dirty="0"/>
              <a:t>President, Maryland Council on Problem Gambling; </a:t>
            </a:r>
            <a:br>
              <a:rPr lang="en-US" sz="1800" i="1" dirty="0"/>
            </a:br>
            <a:r>
              <a:rPr lang="en-US" sz="1800" i="1" dirty="0"/>
              <a:t>Assistant Professor/Director of Counseling Programs in the School of Education at Trinity Washington University.</a:t>
            </a:r>
            <a:endParaRPr lang="en-US" sz="1800" dirty="0"/>
          </a:p>
          <a:p>
            <a:endParaRPr lang="en-US" sz="1800" dirty="0" smtClean="0"/>
          </a:p>
          <a:p>
            <a:endParaRPr lang="en-US" sz="2400" dirty="0"/>
          </a:p>
        </p:txBody>
      </p:sp>
    </p:spTree>
    <p:extLst>
      <p:ext uri="{BB962C8B-B14F-4D97-AF65-F5344CB8AC3E}">
        <p14:creationId xmlns:p14="http://schemas.microsoft.com/office/powerpoint/2010/main" val="40342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0668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r>
              <a:rPr lang="en-US" altLang="en-US" sz="4000" dirty="0" smtClean="0"/>
              <a:t>FACTS?</a:t>
            </a:r>
          </a:p>
        </p:txBody>
      </p:sp>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A3975B1-3321-46C1-ADBC-330DEA9FEA22}" type="slidenum">
              <a:rPr lang="en-US" altLang="en-US" sz="1400">
                <a:effectLst>
                  <a:outerShdw blurRad="38100" dist="38100" dir="2700000" algn="tl">
                    <a:srgbClr val="C0C0C0"/>
                  </a:outerShdw>
                </a:effectLst>
                <a:latin typeface="Arial" panose="020B0604020202020204" pitchFamily="34" charset="0"/>
              </a:rPr>
              <a:pPr algn="r" eaLnBrk="1" hangingPunct="1"/>
              <a:t>10</a:t>
            </a:fld>
            <a:endParaRPr lang="en-US" altLang="en-US" sz="1400">
              <a:effectLst>
                <a:outerShdw blurRad="38100" dist="38100" dir="2700000" algn="tl">
                  <a:srgbClr val="C0C0C0"/>
                </a:outerShdw>
              </a:effectLst>
              <a:latin typeface="Arial" panose="020B0604020202020204" pitchFamily="34" charset="0"/>
            </a:endParaRPr>
          </a:p>
        </p:txBody>
      </p:sp>
      <p:sp>
        <p:nvSpPr>
          <p:cNvPr id="16389" name="Text Box 5"/>
          <p:cNvSpPr txBox="1">
            <a:spLocks noChangeArrowheads="1"/>
          </p:cNvSpPr>
          <p:nvPr/>
        </p:nvSpPr>
        <p:spPr bwMode="auto">
          <a:xfrm>
            <a:off x="146221" y="1711411"/>
            <a:ext cx="8839200" cy="5045075"/>
          </a:xfrm>
          <a:prstGeom prst="rect">
            <a:avLst/>
          </a:prstGeom>
          <a:solidFill>
            <a:srgbClr val="CC99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u="sng" dirty="0">
                <a:solidFill>
                  <a:srgbClr val="0000CC"/>
                </a:solidFill>
              </a:rPr>
              <a:t>Impact on Treatment and Recovery of Serious Mental </a:t>
            </a:r>
            <a:r>
              <a:rPr lang="en-US" altLang="en-US" sz="2000" b="1" u="sng" dirty="0" smtClean="0">
                <a:solidFill>
                  <a:srgbClr val="0000CC"/>
                </a:solidFill>
              </a:rPr>
              <a:t>Illness (Desai &amp; Potenza, 2009)</a:t>
            </a:r>
            <a:endParaRPr lang="en-US" altLang="en-US" sz="2000" b="1" u="sng" dirty="0">
              <a:solidFill>
                <a:srgbClr val="0000CC"/>
              </a:solidFill>
            </a:endParaRPr>
          </a:p>
          <a:p>
            <a:pPr eaLnBrk="1" hangingPunct="1"/>
            <a:r>
              <a:rPr lang="en-US" altLang="en-US" sz="2000" b="1" u="sng" dirty="0">
                <a:solidFill>
                  <a:srgbClr val="0000CC"/>
                </a:solidFill>
              </a:rPr>
              <a:t>19% of individuals</a:t>
            </a:r>
            <a:r>
              <a:rPr lang="en-US" altLang="en-US" sz="2000" dirty="0">
                <a:solidFill>
                  <a:srgbClr val="0000CC"/>
                </a:solidFill>
              </a:rPr>
              <a:t> in treatment with diagnosis of schizophrenia or schizoaffective disorder met criteria for problem or pathological gambling </a:t>
            </a:r>
          </a:p>
          <a:p>
            <a:pPr eaLnBrk="1" hangingPunct="1"/>
            <a:r>
              <a:rPr lang="en-US" altLang="en-US" sz="2000" b="1" u="sng" dirty="0">
                <a:solidFill>
                  <a:srgbClr val="0000CC"/>
                </a:solidFill>
              </a:rPr>
              <a:t>PG </a:t>
            </a:r>
            <a:r>
              <a:rPr lang="en-US" altLang="en-US" sz="2000" b="1" u="sng" dirty="0" smtClean="0">
                <a:solidFill>
                  <a:srgbClr val="0000CC"/>
                </a:solidFill>
              </a:rPr>
              <a:t>associated with:</a:t>
            </a:r>
          </a:p>
          <a:p>
            <a:pPr marL="342900" indent="-342900" eaLnBrk="1" hangingPunct="1">
              <a:buFont typeface="Arial" panose="020B0604020202020204" pitchFamily="34" charset="0"/>
              <a:buChar char="•"/>
            </a:pPr>
            <a:r>
              <a:rPr lang="en-US" altLang="en-US" sz="2000" b="1" u="sng" dirty="0" smtClean="0">
                <a:solidFill>
                  <a:srgbClr val="0000CC"/>
                </a:solidFill>
              </a:rPr>
              <a:t>depression</a:t>
            </a:r>
            <a:r>
              <a:rPr lang="en-US" altLang="en-US" sz="2000" b="1" dirty="0">
                <a:solidFill>
                  <a:srgbClr val="0000CC"/>
                </a:solidFill>
              </a:rPr>
              <a:t>, </a:t>
            </a:r>
            <a:endParaRPr lang="en-US" altLang="en-US" sz="2000" b="1" dirty="0" smtClean="0">
              <a:solidFill>
                <a:srgbClr val="0000CC"/>
              </a:solidFill>
            </a:endParaRPr>
          </a:p>
          <a:p>
            <a:pPr marL="342900" indent="-342900" eaLnBrk="1" hangingPunct="1">
              <a:buFont typeface="Arial" panose="020B0604020202020204" pitchFamily="34" charset="0"/>
              <a:buChar char="•"/>
            </a:pPr>
            <a:r>
              <a:rPr lang="en-US" altLang="en-US" sz="2000" b="1" u="sng" dirty="0" smtClean="0">
                <a:solidFill>
                  <a:srgbClr val="0000CC"/>
                </a:solidFill>
              </a:rPr>
              <a:t>alcohol </a:t>
            </a:r>
            <a:r>
              <a:rPr lang="en-US" altLang="en-US" sz="2000" b="1" u="sng" dirty="0">
                <a:solidFill>
                  <a:srgbClr val="0000CC"/>
                </a:solidFill>
              </a:rPr>
              <a:t>use</a:t>
            </a:r>
            <a:r>
              <a:rPr lang="en-US" altLang="en-US" sz="2000" dirty="0">
                <a:solidFill>
                  <a:srgbClr val="0000CC"/>
                </a:solidFill>
              </a:rPr>
              <a:t> problems, </a:t>
            </a:r>
            <a:endParaRPr lang="en-US" altLang="en-US" sz="2000" dirty="0" smtClean="0">
              <a:solidFill>
                <a:srgbClr val="0000CC"/>
              </a:solidFill>
            </a:endParaRPr>
          </a:p>
          <a:p>
            <a:pPr marL="342900" indent="-342900" eaLnBrk="1" hangingPunct="1">
              <a:buFont typeface="Arial" panose="020B0604020202020204" pitchFamily="34" charset="0"/>
              <a:buChar char="•"/>
            </a:pPr>
            <a:r>
              <a:rPr lang="en-US" altLang="en-US" sz="2000" dirty="0" smtClean="0">
                <a:solidFill>
                  <a:srgbClr val="0000CC"/>
                </a:solidFill>
              </a:rPr>
              <a:t>greater </a:t>
            </a:r>
            <a:r>
              <a:rPr lang="en-US" altLang="en-US" sz="2000" b="1" u="sng" dirty="0">
                <a:solidFill>
                  <a:srgbClr val="0000CC"/>
                </a:solidFill>
              </a:rPr>
              <a:t>legal </a:t>
            </a:r>
            <a:r>
              <a:rPr lang="en-US" altLang="en-US" sz="2000" b="1" u="sng" dirty="0" smtClean="0">
                <a:solidFill>
                  <a:srgbClr val="0000CC"/>
                </a:solidFill>
              </a:rPr>
              <a:t>problems</a:t>
            </a:r>
            <a:endParaRPr lang="en-US" altLang="en-US" sz="2000" dirty="0">
              <a:solidFill>
                <a:srgbClr val="0000CC"/>
              </a:solidFill>
            </a:endParaRPr>
          </a:p>
          <a:p>
            <a:pPr marL="342900" indent="-342900" eaLnBrk="1" hangingPunct="1">
              <a:buFont typeface="Arial" panose="020B0604020202020204" pitchFamily="34" charset="0"/>
              <a:buChar char="•"/>
            </a:pPr>
            <a:r>
              <a:rPr lang="en-US" altLang="en-US" sz="2000" b="1" u="sng" dirty="0" smtClean="0">
                <a:solidFill>
                  <a:srgbClr val="0000CC"/>
                </a:solidFill>
              </a:rPr>
              <a:t>higher </a:t>
            </a:r>
            <a:r>
              <a:rPr lang="en-US" altLang="en-US" sz="2000" b="1" u="sng" dirty="0">
                <a:solidFill>
                  <a:srgbClr val="0000CC"/>
                </a:solidFill>
              </a:rPr>
              <a:t>utilization</a:t>
            </a:r>
            <a:r>
              <a:rPr lang="en-US" altLang="en-US" sz="2000" dirty="0">
                <a:solidFill>
                  <a:srgbClr val="0000CC"/>
                </a:solidFill>
              </a:rPr>
              <a:t> of MH </a:t>
            </a:r>
            <a:r>
              <a:rPr lang="en-US" altLang="en-US" sz="2000" dirty="0" smtClean="0">
                <a:solidFill>
                  <a:srgbClr val="0000CC"/>
                </a:solidFill>
              </a:rPr>
              <a:t>treatment (associated with both Recreational (RG) as well as PG.  </a:t>
            </a:r>
          </a:p>
          <a:p>
            <a:pPr marL="342900" indent="-342900" eaLnBrk="1" hangingPunct="1">
              <a:buFont typeface="Arial" panose="020B0604020202020204" pitchFamily="34" charset="0"/>
              <a:buChar char="•"/>
            </a:pPr>
            <a:r>
              <a:rPr lang="en-US" altLang="en-US" sz="2000" dirty="0" smtClean="0">
                <a:solidFill>
                  <a:srgbClr val="0000CC"/>
                </a:solidFill>
              </a:rPr>
              <a:t>Spending time with a significant other was associated with PG.</a:t>
            </a:r>
            <a:endParaRPr lang="en-US" altLang="en-US" sz="2000" dirty="0">
              <a:solidFill>
                <a:srgbClr val="0000CC"/>
              </a:solidFill>
            </a:endParaRPr>
          </a:p>
          <a:p>
            <a:pPr eaLnBrk="1" hangingPunct="1"/>
            <a:r>
              <a:rPr lang="en-US" altLang="en-US" sz="1200" dirty="0">
                <a:solidFill>
                  <a:srgbClr val="0000CC"/>
                </a:solidFill>
              </a:rPr>
              <a:t> </a:t>
            </a:r>
            <a:endParaRPr lang="en-US" altLang="en-US" sz="1600" dirty="0" smtClean="0">
              <a:solidFill>
                <a:srgbClr val="0000CC"/>
              </a:solidFill>
            </a:endParaRPr>
          </a:p>
        </p:txBody>
      </p:sp>
    </p:spTree>
    <p:extLst>
      <p:ext uri="{BB962C8B-B14F-4D97-AF65-F5344CB8AC3E}">
        <p14:creationId xmlns:p14="http://schemas.microsoft.com/office/powerpoint/2010/main" val="200800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0668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r>
              <a:rPr lang="en-US" altLang="en-US" sz="4000" dirty="0" smtClean="0"/>
              <a:t>FACTS?</a:t>
            </a:r>
          </a:p>
        </p:txBody>
      </p:sp>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A3975B1-3321-46C1-ADBC-330DEA9FEA22}" type="slidenum">
              <a:rPr lang="en-US" altLang="en-US" sz="1400">
                <a:effectLst>
                  <a:outerShdw blurRad="38100" dist="38100" dir="2700000" algn="tl">
                    <a:srgbClr val="C0C0C0"/>
                  </a:outerShdw>
                </a:effectLst>
                <a:latin typeface="Arial" panose="020B0604020202020204" pitchFamily="34" charset="0"/>
              </a:rPr>
              <a:pPr algn="r" eaLnBrk="1" hangingPunct="1"/>
              <a:t>11</a:t>
            </a:fld>
            <a:endParaRPr lang="en-US" altLang="en-US" sz="1400">
              <a:effectLst>
                <a:outerShdw blurRad="38100" dist="38100" dir="2700000" algn="tl">
                  <a:srgbClr val="C0C0C0"/>
                </a:outerShdw>
              </a:effectLst>
              <a:latin typeface="Arial" panose="020B0604020202020204" pitchFamily="34" charset="0"/>
            </a:endParaRPr>
          </a:p>
        </p:txBody>
      </p:sp>
      <p:sp>
        <p:nvSpPr>
          <p:cNvPr id="16389" name="Text Box 5"/>
          <p:cNvSpPr txBox="1">
            <a:spLocks noChangeArrowheads="1"/>
          </p:cNvSpPr>
          <p:nvPr/>
        </p:nvSpPr>
        <p:spPr bwMode="auto">
          <a:xfrm>
            <a:off x="146221" y="1711411"/>
            <a:ext cx="8839200" cy="5045075"/>
          </a:xfrm>
          <a:prstGeom prst="rect">
            <a:avLst/>
          </a:prstGeom>
          <a:solidFill>
            <a:srgbClr val="CC99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smtClean="0">
                <a:solidFill>
                  <a:srgbClr val="0000CC"/>
                </a:solidFill>
              </a:rPr>
              <a:t>Patterns of Gambling Behavior of PGs vs. RGs</a:t>
            </a:r>
          </a:p>
          <a:p>
            <a:pPr marL="342900" indent="-342900" eaLnBrk="1" hangingPunct="1">
              <a:buFont typeface="Arial" panose="020B0604020202020204" pitchFamily="34" charset="0"/>
              <a:buChar char="•"/>
            </a:pPr>
            <a:r>
              <a:rPr lang="en-US" altLang="en-US" sz="2000" dirty="0" smtClean="0">
                <a:solidFill>
                  <a:srgbClr val="0000CC"/>
                </a:solidFill>
              </a:rPr>
              <a:t>More likely to gamble for excitement</a:t>
            </a:r>
          </a:p>
          <a:p>
            <a:pPr marL="342900" indent="-342900" eaLnBrk="1" hangingPunct="1">
              <a:buFont typeface="Arial" panose="020B0604020202020204" pitchFamily="34" charset="0"/>
              <a:buChar char="•"/>
            </a:pPr>
            <a:r>
              <a:rPr lang="en-US" altLang="en-US" sz="2000" dirty="0" smtClean="0">
                <a:solidFill>
                  <a:srgbClr val="0000CC"/>
                </a:solidFill>
              </a:rPr>
              <a:t>Started gambling earlier in life</a:t>
            </a:r>
          </a:p>
          <a:p>
            <a:pPr marL="342900" indent="-342900" eaLnBrk="1" hangingPunct="1">
              <a:buFont typeface="Arial" panose="020B0604020202020204" pitchFamily="34" charset="0"/>
              <a:buChar char="•"/>
            </a:pPr>
            <a:r>
              <a:rPr lang="en-US" altLang="en-US" sz="2000" dirty="0" smtClean="0">
                <a:solidFill>
                  <a:srgbClr val="0000CC"/>
                </a:solidFill>
              </a:rPr>
              <a:t>Gambled more frequently</a:t>
            </a:r>
          </a:p>
          <a:p>
            <a:pPr marL="342900" indent="-342900" eaLnBrk="1" hangingPunct="1">
              <a:buFont typeface="Arial" panose="020B0604020202020204" pitchFamily="34" charset="0"/>
              <a:buChar char="•"/>
            </a:pPr>
            <a:r>
              <a:rPr lang="en-US" altLang="en-US" sz="2000" dirty="0" smtClean="0">
                <a:solidFill>
                  <a:srgbClr val="0000CC"/>
                </a:solidFill>
              </a:rPr>
              <a:t>Bet, won and lost larger amounts of money</a:t>
            </a:r>
          </a:p>
          <a:p>
            <a:pPr marL="342900" indent="-342900" eaLnBrk="1" hangingPunct="1">
              <a:buFont typeface="Arial" panose="020B0604020202020204" pitchFamily="34" charset="0"/>
              <a:buChar char="•"/>
            </a:pPr>
            <a:endParaRPr lang="en-US" altLang="en-US" sz="2000" dirty="0">
              <a:solidFill>
                <a:srgbClr val="0000CC"/>
              </a:solidFill>
            </a:endParaRPr>
          </a:p>
          <a:p>
            <a:pPr marL="342900" indent="-342900" eaLnBrk="1" hangingPunct="1">
              <a:buFont typeface="Arial" panose="020B0604020202020204" pitchFamily="34" charset="0"/>
              <a:buChar char="•"/>
            </a:pPr>
            <a:r>
              <a:rPr lang="en-US" altLang="en-US" sz="2000" dirty="0" smtClean="0">
                <a:solidFill>
                  <a:srgbClr val="0000CC"/>
                </a:solidFill>
              </a:rPr>
              <a:t>Gambling may contribute to poor clinical outcome by increasing other co-occurring problems such as depression</a:t>
            </a:r>
          </a:p>
          <a:p>
            <a:pPr marL="342900" indent="-342900" eaLnBrk="1" hangingPunct="1">
              <a:buFont typeface="Arial" panose="020B0604020202020204" pitchFamily="34" charset="0"/>
              <a:buChar char="•"/>
            </a:pPr>
            <a:r>
              <a:rPr lang="en-US" altLang="en-US" sz="2000" dirty="0" smtClean="0">
                <a:solidFill>
                  <a:srgbClr val="0000CC"/>
                </a:solidFill>
              </a:rPr>
              <a:t>With smaller financial margin due to limited income, money spent on gambling contributes to housing, food, medication problems that lead to poor clinical and functional outcomes.</a:t>
            </a:r>
          </a:p>
          <a:p>
            <a:pPr eaLnBrk="1" hangingPunct="1"/>
            <a:endParaRPr lang="en-US" altLang="en-US" sz="2000" dirty="0" smtClean="0">
              <a:solidFill>
                <a:srgbClr val="0000CC"/>
              </a:solidFill>
            </a:endParaRPr>
          </a:p>
        </p:txBody>
      </p:sp>
    </p:spTree>
    <p:extLst>
      <p:ext uri="{BB962C8B-B14F-4D97-AF65-F5344CB8AC3E}">
        <p14:creationId xmlns:p14="http://schemas.microsoft.com/office/powerpoint/2010/main" val="162342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0668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r>
              <a:rPr lang="en-US" altLang="en-US" sz="4000" dirty="0" smtClean="0"/>
              <a:t>FACTS?</a:t>
            </a:r>
          </a:p>
        </p:txBody>
      </p:sp>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A3975B1-3321-46C1-ADBC-330DEA9FEA22}" type="slidenum">
              <a:rPr lang="en-US" altLang="en-US" sz="1400">
                <a:effectLst>
                  <a:outerShdw blurRad="38100" dist="38100" dir="2700000" algn="tl">
                    <a:srgbClr val="C0C0C0"/>
                  </a:outerShdw>
                </a:effectLst>
                <a:latin typeface="Arial" panose="020B0604020202020204" pitchFamily="34" charset="0"/>
              </a:rPr>
              <a:pPr algn="r" eaLnBrk="1" hangingPunct="1"/>
              <a:t>12</a:t>
            </a:fld>
            <a:endParaRPr lang="en-US" altLang="en-US" sz="1400">
              <a:effectLst>
                <a:outerShdw blurRad="38100" dist="38100" dir="2700000" algn="tl">
                  <a:srgbClr val="C0C0C0"/>
                </a:outerShdw>
              </a:effectLst>
              <a:latin typeface="Arial" panose="020B0604020202020204" pitchFamily="34" charset="0"/>
            </a:endParaRPr>
          </a:p>
        </p:txBody>
      </p:sp>
      <p:sp>
        <p:nvSpPr>
          <p:cNvPr id="16389" name="Text Box 5"/>
          <p:cNvSpPr txBox="1">
            <a:spLocks noChangeArrowheads="1"/>
          </p:cNvSpPr>
          <p:nvPr/>
        </p:nvSpPr>
        <p:spPr bwMode="auto">
          <a:xfrm>
            <a:off x="131805" y="1676400"/>
            <a:ext cx="8839200" cy="5334000"/>
          </a:xfrm>
          <a:prstGeom prst="rect">
            <a:avLst/>
          </a:prstGeom>
          <a:solidFill>
            <a:srgbClr val="CC99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a:solidFill>
                  <a:srgbClr val="0000CC"/>
                </a:solidFill>
              </a:rPr>
              <a:t>Conclusions</a:t>
            </a:r>
            <a:r>
              <a:rPr lang="en-US" altLang="en-US" sz="2000" dirty="0">
                <a:solidFill>
                  <a:srgbClr val="0000CC"/>
                </a:solidFill>
              </a:rPr>
              <a:t>:</a:t>
            </a:r>
          </a:p>
          <a:p>
            <a:pPr marL="342900" indent="-342900">
              <a:buFont typeface="Arial" panose="020B0604020202020204" pitchFamily="34" charset="0"/>
              <a:buChar char="•"/>
            </a:pPr>
            <a:r>
              <a:rPr lang="en-US" altLang="en-US" sz="2000" dirty="0">
                <a:solidFill>
                  <a:srgbClr val="0000CC"/>
                </a:solidFill>
              </a:rPr>
              <a:t>People who suffer with schizophrenia/schizoaffective disorder may be particularly vulnerable to experiencing gambling related problems for several reasons:</a:t>
            </a:r>
          </a:p>
          <a:p>
            <a:pPr marL="1085850" lvl="1" indent="-342900">
              <a:buFont typeface="Arial" panose="020B0604020202020204" pitchFamily="34" charset="0"/>
              <a:buChar char="•"/>
            </a:pPr>
            <a:r>
              <a:rPr lang="en-US" altLang="en-US" sz="2000" dirty="0">
                <a:solidFill>
                  <a:srgbClr val="0000CC"/>
                </a:solidFill>
              </a:rPr>
              <a:t>Cognitive disturbances may make it difficult to control gambling or to appreciate risks and negative consequences</a:t>
            </a:r>
          </a:p>
          <a:p>
            <a:pPr marL="1085850" lvl="1" indent="-342900">
              <a:buFont typeface="Arial" panose="020B0604020202020204" pitchFamily="34" charset="0"/>
              <a:buChar char="•"/>
            </a:pPr>
            <a:r>
              <a:rPr lang="en-US" altLang="en-US" sz="2000" dirty="0">
                <a:solidFill>
                  <a:srgbClr val="0000CC"/>
                </a:solidFill>
              </a:rPr>
              <a:t>PG’s vs. RG’s preferred strategic games.  Delusions, hallucinations, disorganized thinking may impair ability to play these games</a:t>
            </a:r>
          </a:p>
          <a:p>
            <a:pPr marL="1085850" lvl="1" indent="-342900">
              <a:buFont typeface="Arial" panose="020B0604020202020204" pitchFamily="34" charset="0"/>
              <a:buChar char="•"/>
            </a:pPr>
            <a:r>
              <a:rPr lang="en-US" altLang="en-US" sz="2000" dirty="0">
                <a:solidFill>
                  <a:srgbClr val="0000CC"/>
                </a:solidFill>
              </a:rPr>
              <a:t>Those with negative symptoms (social isolation, emotional withdrawal, lack of motivation) less likely to be RG’s and PG’s</a:t>
            </a:r>
          </a:p>
          <a:p>
            <a:pPr marL="1085850" lvl="1" indent="-342900">
              <a:buFont typeface="Arial" panose="020B0604020202020204" pitchFamily="34" charset="0"/>
              <a:buChar char="•"/>
            </a:pPr>
            <a:r>
              <a:rPr lang="en-US" altLang="en-US" sz="2000" dirty="0" smtClean="0">
                <a:solidFill>
                  <a:srgbClr val="0000CC"/>
                </a:solidFill>
              </a:rPr>
              <a:t>Cognitive disturbances may make it difficult to control gambling or to appreciate risks and negative consequences</a:t>
            </a:r>
          </a:p>
          <a:p>
            <a:pPr marL="1085850" lvl="1" indent="-342900">
              <a:buFont typeface="Arial" panose="020B0604020202020204" pitchFamily="34" charset="0"/>
              <a:buChar char="•"/>
            </a:pPr>
            <a:r>
              <a:rPr lang="en-US" altLang="en-US" sz="2000" dirty="0" smtClean="0">
                <a:solidFill>
                  <a:srgbClr val="0000CC"/>
                </a:solidFill>
              </a:rPr>
              <a:t>PG’s vs. RG’s preferred strategic games.  Delusions, hallucinations, disorganized thinking may impair ability to play these games</a:t>
            </a:r>
          </a:p>
          <a:p>
            <a:pPr marL="1085850" lvl="1" indent="-342900">
              <a:buFont typeface="Arial" panose="020B0604020202020204" pitchFamily="34" charset="0"/>
              <a:buChar char="•"/>
            </a:pPr>
            <a:r>
              <a:rPr lang="en-US" altLang="en-US" sz="2000" dirty="0" smtClean="0">
                <a:solidFill>
                  <a:srgbClr val="0000CC"/>
                </a:solidFill>
              </a:rPr>
              <a:t>Those with negative symptoms (social isolation, emotional withdrawal, lack of motivation) less likely to be RG’s and PG’s</a:t>
            </a:r>
          </a:p>
          <a:p>
            <a:pPr marL="1085850" lvl="1" indent="-342900">
              <a:buFont typeface="Arial" panose="020B0604020202020204" pitchFamily="34" charset="0"/>
              <a:buChar char="•"/>
            </a:pPr>
            <a:r>
              <a:rPr lang="en-US" altLang="en-US" sz="2000" dirty="0" smtClean="0">
                <a:solidFill>
                  <a:srgbClr val="0000CC"/>
                </a:solidFill>
              </a:rPr>
              <a:t>Both disorders involve impaired impulse control</a:t>
            </a:r>
            <a:endParaRPr lang="en-US" altLang="en-US" sz="2000" dirty="0">
              <a:solidFill>
                <a:srgbClr val="0000CC"/>
              </a:solidFill>
            </a:endParaRPr>
          </a:p>
          <a:p>
            <a:pPr eaLnBrk="1" hangingPunct="1"/>
            <a:endParaRPr lang="en-US" altLang="en-US" sz="1600" dirty="0">
              <a:solidFill>
                <a:srgbClr val="0000CC"/>
              </a:solidFill>
            </a:endParaRPr>
          </a:p>
        </p:txBody>
      </p:sp>
    </p:spTree>
    <p:extLst>
      <p:ext uri="{BB962C8B-B14F-4D97-AF65-F5344CB8AC3E}">
        <p14:creationId xmlns:p14="http://schemas.microsoft.com/office/powerpoint/2010/main" val="253191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0668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r>
              <a:rPr lang="en-US" altLang="en-US" sz="4000" dirty="0" smtClean="0"/>
              <a:t>FACTS?</a:t>
            </a:r>
          </a:p>
        </p:txBody>
      </p:sp>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A3975B1-3321-46C1-ADBC-330DEA9FEA22}" type="slidenum">
              <a:rPr lang="en-US" altLang="en-US" sz="1400">
                <a:effectLst>
                  <a:outerShdw blurRad="38100" dist="38100" dir="2700000" algn="tl">
                    <a:srgbClr val="C0C0C0"/>
                  </a:outerShdw>
                </a:effectLst>
                <a:latin typeface="Arial" panose="020B0604020202020204" pitchFamily="34" charset="0"/>
              </a:rPr>
              <a:pPr algn="r" eaLnBrk="1" hangingPunct="1"/>
              <a:t>13</a:t>
            </a:fld>
            <a:endParaRPr lang="en-US" altLang="en-US" sz="1400">
              <a:effectLst>
                <a:outerShdw blurRad="38100" dist="38100" dir="2700000" algn="tl">
                  <a:srgbClr val="C0C0C0"/>
                </a:outerShdw>
              </a:effectLst>
              <a:latin typeface="Arial" panose="020B0604020202020204" pitchFamily="34" charset="0"/>
            </a:endParaRPr>
          </a:p>
        </p:txBody>
      </p:sp>
      <p:sp>
        <p:nvSpPr>
          <p:cNvPr id="16389" name="Text Box 5"/>
          <p:cNvSpPr txBox="1">
            <a:spLocks noChangeArrowheads="1"/>
          </p:cNvSpPr>
          <p:nvPr/>
        </p:nvSpPr>
        <p:spPr bwMode="auto">
          <a:xfrm>
            <a:off x="131805" y="1676400"/>
            <a:ext cx="8839200" cy="5334000"/>
          </a:xfrm>
          <a:prstGeom prst="rect">
            <a:avLst/>
          </a:prstGeom>
          <a:solidFill>
            <a:srgbClr val="CC99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a:solidFill>
                  <a:srgbClr val="0000CC"/>
                </a:solidFill>
              </a:rPr>
              <a:t>Conclusions</a:t>
            </a:r>
            <a:r>
              <a:rPr lang="en-US" altLang="en-US" sz="2000" dirty="0">
                <a:solidFill>
                  <a:srgbClr val="0000CC"/>
                </a:solidFill>
              </a:rPr>
              <a:t>:</a:t>
            </a:r>
          </a:p>
          <a:p>
            <a:pPr marL="1028700" lvl="1">
              <a:buFont typeface="Arial" panose="020B0604020202020204" pitchFamily="34" charset="0"/>
              <a:buChar char="•"/>
            </a:pPr>
            <a:r>
              <a:rPr lang="en-US" altLang="en-US" sz="2000" dirty="0" smtClean="0">
                <a:solidFill>
                  <a:srgbClr val="0000CC"/>
                </a:solidFill>
              </a:rPr>
              <a:t>Role of neurotransmitters implicated in both disorders (serotonin, dopamine)</a:t>
            </a:r>
          </a:p>
          <a:p>
            <a:pPr marL="1028700" lvl="1">
              <a:buFont typeface="Arial" panose="020B0604020202020204" pitchFamily="34" charset="0"/>
              <a:buChar char="•"/>
            </a:pPr>
            <a:r>
              <a:rPr lang="en-US" altLang="en-US" sz="2000" dirty="0" smtClean="0">
                <a:solidFill>
                  <a:srgbClr val="0000CC"/>
                </a:solidFill>
              </a:rPr>
              <a:t>Gambling activities may serve as distraction fro high levels of distress</a:t>
            </a:r>
          </a:p>
          <a:p>
            <a:pPr marL="1028700" lvl="1">
              <a:buFont typeface="Arial" panose="020B0604020202020204" pitchFamily="34" charset="0"/>
              <a:buChar char="•"/>
            </a:pPr>
            <a:r>
              <a:rPr lang="en-US" altLang="en-US" sz="2000" dirty="0" smtClean="0">
                <a:solidFill>
                  <a:srgbClr val="0000CC"/>
                </a:solidFill>
              </a:rPr>
              <a:t>Participation in gambling motivated by desire to modulate affective states</a:t>
            </a:r>
          </a:p>
          <a:p>
            <a:pPr marL="1028700" lvl="1">
              <a:buFont typeface="Arial" panose="020B0604020202020204" pitchFamily="34" charset="0"/>
              <a:buChar char="•"/>
            </a:pPr>
            <a:r>
              <a:rPr lang="en-US" altLang="en-US" sz="2000" dirty="0" smtClean="0">
                <a:solidFill>
                  <a:srgbClr val="0000CC"/>
                </a:solidFill>
              </a:rPr>
              <a:t>Occupational deprivation – high levels of unstructured time, limited engagement in meaningful occupations, accompanying boredom and social isolation</a:t>
            </a:r>
            <a:endParaRPr lang="en-US" altLang="en-US" sz="2000" dirty="0">
              <a:solidFill>
                <a:srgbClr val="0000CC"/>
              </a:solidFill>
            </a:endParaRPr>
          </a:p>
        </p:txBody>
      </p:sp>
    </p:spTree>
    <p:extLst>
      <p:ext uri="{BB962C8B-B14F-4D97-AF65-F5344CB8AC3E}">
        <p14:creationId xmlns:p14="http://schemas.microsoft.com/office/powerpoint/2010/main" val="326574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noGrp="1"/>
          </p:cNvSpPr>
          <p:nvPr/>
        </p:nvSpPr>
        <p:spPr bwMode="auto">
          <a:xfrm>
            <a:off x="6705600" y="6248400"/>
            <a:ext cx="1905000" cy="457200"/>
          </a:xfrm>
          <a:prstGeom prst="rect">
            <a:avLst/>
          </a:prstGeom>
          <a:noFill/>
          <a:ln>
            <a:miter lim="800000"/>
            <a:headEnd/>
            <a:tailEnd/>
          </a:ln>
        </p:spPr>
        <p:txBody>
          <a:bodyPr/>
          <a:lstStyle/>
          <a:p>
            <a:pPr algn="r" eaLnBrk="1" hangingPunct="1">
              <a:defRPr/>
            </a:pPr>
            <a:fld id="{7FFA89D7-5CC7-487A-ACFE-329F72967370}" type="slidenum">
              <a:rPr lang="en-US" sz="1000">
                <a:effectLst>
                  <a:outerShdw blurRad="38100" dist="38100" dir="2700000" algn="tl">
                    <a:srgbClr val="000000"/>
                  </a:outerShdw>
                </a:effectLst>
                <a:latin typeface="Tahoma" charset="0"/>
              </a:rPr>
              <a:pPr algn="r" eaLnBrk="1" hangingPunct="1">
                <a:defRPr/>
              </a:pPr>
              <a:t>14</a:t>
            </a:fld>
            <a:endParaRPr lang="en-US" sz="1000">
              <a:effectLst>
                <a:outerShdw blurRad="38100" dist="38100" dir="2700000" algn="tl">
                  <a:srgbClr val="000000"/>
                </a:outerShdw>
              </a:effectLst>
              <a:latin typeface="Tahoma" charset="0"/>
            </a:endParaRPr>
          </a:p>
        </p:txBody>
      </p:sp>
      <p:sp>
        <p:nvSpPr>
          <p:cNvPr id="69634" name="Rectangle 2"/>
          <p:cNvSpPr>
            <a:spLocks noGrp="1" noChangeArrowheads="1"/>
          </p:cNvSpPr>
          <p:nvPr>
            <p:ph type="title" idx="4294967295"/>
          </p:nvPr>
        </p:nvSpPr>
        <p:spPr>
          <a:xfrm>
            <a:off x="457200" y="277813"/>
            <a:ext cx="8229600" cy="1139825"/>
          </a:xfrm>
          <a:prstGeom prst="rect">
            <a:avLst/>
          </a:prstGeom>
        </p:spPr>
        <p:txBody>
          <a:bodyPr anchorCtr="0"/>
          <a:lstStyle/>
          <a:p>
            <a:pPr eaLnBrk="1" hangingPunct="1">
              <a:defRPr/>
            </a:pPr>
            <a:r>
              <a:rPr lang="en-US" smtClean="0"/>
              <a:t>Motivational Recycling</a:t>
            </a:r>
          </a:p>
        </p:txBody>
      </p:sp>
      <p:graphicFrame>
        <p:nvGraphicFramePr>
          <p:cNvPr id="10242" name="Object 3"/>
          <p:cNvGraphicFramePr>
            <a:graphicFrameLocks noChangeAspect="1"/>
          </p:cNvGraphicFramePr>
          <p:nvPr/>
        </p:nvGraphicFramePr>
        <p:xfrm>
          <a:off x="457200" y="3886200"/>
          <a:ext cx="2819400" cy="2628900"/>
        </p:xfrm>
        <a:graphic>
          <a:graphicData uri="http://schemas.openxmlformats.org/presentationml/2006/ole">
            <mc:AlternateContent xmlns:mc="http://schemas.openxmlformats.org/markup-compatibility/2006">
              <mc:Choice xmlns:v="urn:schemas-microsoft-com:vml" Requires="v">
                <p:oleObj spid="_x0000_s1089" name="Clip" r:id="rId4" imgW="3244320" imgH="3390840" progId="MS_ClipArt_Gallery.2">
                  <p:embed/>
                </p:oleObj>
              </mc:Choice>
              <mc:Fallback>
                <p:oleObj name="Clip" r:id="rId4" imgW="3244320" imgH="339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28194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AutoShape 6"/>
          <p:cNvSpPr>
            <a:spLocks noChangeArrowheads="1"/>
          </p:cNvSpPr>
          <p:nvPr/>
        </p:nvSpPr>
        <p:spPr bwMode="auto">
          <a:xfrm>
            <a:off x="3276600" y="5562600"/>
            <a:ext cx="3276600" cy="1066800"/>
          </a:xfrm>
          <a:prstGeom prst="curvedUpArrow">
            <a:avLst>
              <a:gd name="adj1" fmla="val 61429"/>
              <a:gd name="adj2" fmla="val 122857"/>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Tahoma" charset="0"/>
            </a:endParaRPr>
          </a:p>
        </p:txBody>
      </p:sp>
      <p:sp>
        <p:nvSpPr>
          <p:cNvPr id="10248" name="Text Box 7"/>
          <p:cNvSpPr txBox="1">
            <a:spLocks noChangeArrowheads="1"/>
          </p:cNvSpPr>
          <p:nvPr/>
        </p:nvSpPr>
        <p:spPr bwMode="auto">
          <a:xfrm>
            <a:off x="0" y="3048000"/>
            <a:ext cx="1587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a:latin typeface="Arial" charset="0"/>
              </a:rPr>
              <a:t>Problem</a:t>
            </a:r>
          </a:p>
          <a:p>
            <a:pPr eaLnBrk="1" hangingPunct="1"/>
            <a:r>
              <a:rPr lang="en-US" altLang="en-US" b="1">
                <a:latin typeface="Arial" charset="0"/>
              </a:rPr>
              <a:t>Gambling</a:t>
            </a:r>
          </a:p>
        </p:txBody>
      </p:sp>
      <p:sp>
        <p:nvSpPr>
          <p:cNvPr id="10249" name="Text Box 8"/>
          <p:cNvSpPr txBox="1">
            <a:spLocks noChangeArrowheads="1"/>
          </p:cNvSpPr>
          <p:nvPr/>
        </p:nvSpPr>
        <p:spPr bwMode="auto">
          <a:xfrm>
            <a:off x="5791200" y="1143000"/>
            <a:ext cx="2370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a:latin typeface="Arial" charset="0"/>
              </a:rPr>
              <a:t>Substance Use</a:t>
            </a:r>
          </a:p>
          <a:p>
            <a:pPr eaLnBrk="1" hangingPunct="1"/>
            <a:r>
              <a:rPr lang="en-US" altLang="en-US" b="1">
                <a:latin typeface="Arial" charset="0"/>
              </a:rPr>
              <a:t>Disorder</a:t>
            </a:r>
          </a:p>
        </p:txBody>
      </p:sp>
      <p:sp>
        <p:nvSpPr>
          <p:cNvPr id="10250" name="AutoShape 11"/>
          <p:cNvSpPr>
            <a:spLocks noChangeArrowheads="1"/>
          </p:cNvSpPr>
          <p:nvPr/>
        </p:nvSpPr>
        <p:spPr bwMode="auto">
          <a:xfrm rot="8174394">
            <a:off x="1368425" y="2698750"/>
            <a:ext cx="1981200" cy="1219200"/>
          </a:xfrm>
          <a:prstGeom prst="curvedUpArrow">
            <a:avLst>
              <a:gd name="adj1" fmla="val 32500"/>
              <a:gd name="adj2" fmla="val 65000"/>
              <a:gd name="adj3" fmla="val 33333"/>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Tahoma" charset="0"/>
            </a:endParaRPr>
          </a:p>
        </p:txBody>
      </p:sp>
      <p:graphicFrame>
        <p:nvGraphicFramePr>
          <p:cNvPr id="10243" name="Object 9"/>
          <p:cNvGraphicFramePr>
            <a:graphicFrameLocks noChangeAspect="1"/>
          </p:cNvGraphicFramePr>
          <p:nvPr/>
        </p:nvGraphicFramePr>
        <p:xfrm>
          <a:off x="3276600" y="1143000"/>
          <a:ext cx="2819400" cy="2628900"/>
        </p:xfrm>
        <a:graphic>
          <a:graphicData uri="http://schemas.openxmlformats.org/presentationml/2006/ole">
            <mc:AlternateContent xmlns:mc="http://schemas.openxmlformats.org/markup-compatibility/2006">
              <mc:Choice xmlns:v="urn:schemas-microsoft-com:vml" Requires="v">
                <p:oleObj spid="_x0000_s1090" name="Clip" r:id="rId6" imgW="3244320" imgH="3390840" progId="MS_ClipArt_Gallery.2">
                  <p:embed/>
                </p:oleObj>
              </mc:Choice>
              <mc:Fallback>
                <p:oleObj name="Clip" r:id="rId6" imgW="3244320" imgH="339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143000"/>
                        <a:ext cx="28194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10"/>
          <p:cNvGraphicFramePr>
            <a:graphicFrameLocks noChangeAspect="1"/>
          </p:cNvGraphicFramePr>
          <p:nvPr/>
        </p:nvGraphicFramePr>
        <p:xfrm>
          <a:off x="6019800" y="3810000"/>
          <a:ext cx="2819400" cy="2628900"/>
        </p:xfrm>
        <a:graphic>
          <a:graphicData uri="http://schemas.openxmlformats.org/presentationml/2006/ole">
            <mc:AlternateContent xmlns:mc="http://schemas.openxmlformats.org/markup-compatibility/2006">
              <mc:Choice xmlns:v="urn:schemas-microsoft-com:vml" Requires="v">
                <p:oleObj spid="_x0000_s1091" name="Clip" r:id="rId7" imgW="3244320" imgH="3390840" progId="MS_ClipArt_Gallery.2">
                  <p:embed/>
                </p:oleObj>
              </mc:Choice>
              <mc:Fallback>
                <p:oleObj name="Clip" r:id="rId7" imgW="3244320" imgH="339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0"/>
                        <a:ext cx="2819400"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1" name="AutoShape 11"/>
          <p:cNvSpPr>
            <a:spLocks noChangeArrowheads="1"/>
          </p:cNvSpPr>
          <p:nvPr/>
        </p:nvSpPr>
        <p:spPr bwMode="auto">
          <a:xfrm rot="-6667727">
            <a:off x="5867400" y="2590800"/>
            <a:ext cx="1981200" cy="1219200"/>
          </a:xfrm>
          <a:prstGeom prst="curvedUpArrow">
            <a:avLst>
              <a:gd name="adj1" fmla="val 32500"/>
              <a:gd name="adj2" fmla="val 65000"/>
              <a:gd name="adj3" fmla="val 33333"/>
            </a:avLst>
          </a:prstGeom>
          <a:solidFill>
            <a:schemeClr val="accent1"/>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Tahoma" charset="0"/>
            </a:endParaRPr>
          </a:p>
        </p:txBody>
      </p:sp>
      <p:sp>
        <p:nvSpPr>
          <p:cNvPr id="10252" name="Text Box 12"/>
          <p:cNvSpPr txBox="1">
            <a:spLocks noChangeArrowheads="1"/>
          </p:cNvSpPr>
          <p:nvPr/>
        </p:nvSpPr>
        <p:spPr bwMode="auto">
          <a:xfrm>
            <a:off x="7543800" y="2819400"/>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latin typeface="Arial" charset="0"/>
              </a:rPr>
              <a:t>Mental Health Disorder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04800" y="1143000"/>
            <a:ext cx="8229600" cy="1139825"/>
          </a:xfrm>
        </p:spPr>
        <p:txBody>
          <a:bodyPr/>
          <a:lstStyle/>
          <a:p>
            <a:pPr eaLnBrk="1" hangingPunct="1">
              <a:defRPr/>
            </a:pPr>
            <a:r>
              <a:rPr lang="en-US" sz="2800" dirty="0" smtClean="0">
                <a:latin typeface="Comic Sans MS" pitchFamily="66" charset="0"/>
              </a:rPr>
              <a:t>	</a:t>
            </a:r>
            <a:r>
              <a:rPr lang="en-US" sz="2800" dirty="0" smtClean="0">
                <a:latin typeface="Calibri" panose="020F0502020204030204" pitchFamily="34" charset="0"/>
                <a:cs typeface="Calibri" panose="020F0502020204030204" pitchFamily="34" charset="0"/>
              </a:rPr>
              <a:t>TREATMENT OF PROBLEM GAMBLERS WITH CHRONIC MENTAL ILLNESS</a:t>
            </a:r>
          </a:p>
        </p:txBody>
      </p:sp>
      <p:sp>
        <p:nvSpPr>
          <p:cNvPr id="241667" name="Rectangle 3"/>
          <p:cNvSpPr>
            <a:spLocks noGrp="1" noChangeArrowheads="1"/>
          </p:cNvSpPr>
          <p:nvPr>
            <p:ph type="body" idx="1"/>
          </p:nvPr>
        </p:nvSpPr>
        <p:spPr>
          <a:xfrm>
            <a:off x="609600" y="2209800"/>
            <a:ext cx="7772400" cy="4419600"/>
          </a:xfrm>
        </p:spPr>
        <p:txBody>
          <a:bodyPr/>
          <a:lstStyle/>
          <a:p>
            <a:pPr eaLnBrk="1" hangingPunct="1">
              <a:lnSpc>
                <a:spcPct val="90000"/>
              </a:lnSpc>
              <a:defRPr/>
            </a:pPr>
            <a:r>
              <a:rPr lang="en-US" sz="2000" b="1" dirty="0" smtClean="0">
                <a:latin typeface="Calibri" panose="020F0502020204030204" pitchFamily="34" charset="0"/>
                <a:cs typeface="Calibri" panose="020F0502020204030204" pitchFamily="34" charset="0"/>
              </a:rPr>
              <a:t>THE INITIAL ISSUES MOST OFTEN ARE ABOUT THE EMOTIONAL IMPACT OF THE GAMBLING, AND IT CAN STAY THIS WAY FOR MOST OF THE TREATMENT.</a:t>
            </a:r>
          </a:p>
          <a:p>
            <a:pPr eaLnBrk="1" hangingPunct="1">
              <a:lnSpc>
                <a:spcPct val="90000"/>
              </a:lnSpc>
              <a:defRPr/>
            </a:pPr>
            <a:endParaRPr lang="en-US" sz="2000" b="1" dirty="0" smtClean="0">
              <a:latin typeface="Calibri" panose="020F0502020204030204" pitchFamily="34" charset="0"/>
              <a:cs typeface="Calibri" panose="020F0502020204030204" pitchFamily="34" charset="0"/>
            </a:endParaRPr>
          </a:p>
          <a:p>
            <a:pPr eaLnBrk="1" hangingPunct="1">
              <a:lnSpc>
                <a:spcPct val="90000"/>
              </a:lnSpc>
              <a:defRPr/>
            </a:pPr>
            <a:r>
              <a:rPr lang="en-US" sz="2000" b="1" dirty="0" smtClean="0">
                <a:latin typeface="Calibri" panose="020F0502020204030204" pitchFamily="34" charset="0"/>
                <a:cs typeface="Calibri" panose="020F0502020204030204" pitchFamily="34" charset="0"/>
              </a:rPr>
              <a:t>MONEY IS OFTEN CONTROLED BY SOMEONE IN THE PERSON’S LIFE, EITHER A MENTAL HEALTH AGENCY OR FAMILY MEMBER, SO FINANCIAL DAMAGE MAY BE MINIMAL.</a:t>
            </a:r>
          </a:p>
          <a:p>
            <a:pPr eaLnBrk="1" hangingPunct="1">
              <a:lnSpc>
                <a:spcPct val="90000"/>
              </a:lnSpc>
              <a:defRPr/>
            </a:pPr>
            <a:endParaRPr lang="en-US" sz="2000" b="1" dirty="0" smtClean="0">
              <a:latin typeface="Calibri" panose="020F0502020204030204" pitchFamily="34" charset="0"/>
              <a:cs typeface="Calibri" panose="020F0502020204030204" pitchFamily="34" charset="0"/>
            </a:endParaRPr>
          </a:p>
          <a:p>
            <a:pPr eaLnBrk="1" hangingPunct="1">
              <a:lnSpc>
                <a:spcPct val="90000"/>
              </a:lnSpc>
              <a:defRPr/>
            </a:pPr>
            <a:r>
              <a:rPr lang="en-US" sz="2000" b="1" dirty="0" smtClean="0">
                <a:latin typeface="Calibri" panose="020F0502020204030204" pitchFamily="34" charset="0"/>
                <a:cs typeface="Calibri" panose="020F0502020204030204" pitchFamily="34" charset="0"/>
              </a:rPr>
              <a:t>BASIC BILLS ARE BEING PAID, THEREFORE, AND THERE MAY BE NO ACCESS TO CREDIT CARDS BECAUSE OF LIMITED INCOME.</a:t>
            </a:r>
          </a:p>
          <a:p>
            <a:pPr eaLnBrk="1" hangingPunct="1">
              <a:lnSpc>
                <a:spcPct val="90000"/>
              </a:lnSpc>
              <a:defRPr/>
            </a:pPr>
            <a:endParaRPr lang="en-US" sz="2000" b="1" dirty="0" smtClean="0">
              <a:latin typeface="Calibri" panose="020F0502020204030204" pitchFamily="34" charset="0"/>
              <a:cs typeface="Calibri" panose="020F0502020204030204" pitchFamily="34" charset="0"/>
            </a:endParaRPr>
          </a:p>
          <a:p>
            <a:pPr eaLnBrk="1" hangingPunct="1">
              <a:lnSpc>
                <a:spcPct val="90000"/>
              </a:lnSpc>
              <a:defRPr/>
            </a:pPr>
            <a:r>
              <a:rPr lang="en-US" sz="2000" b="1" dirty="0" smtClean="0">
                <a:latin typeface="Calibri" panose="020F0502020204030204" pitchFamily="34" charset="0"/>
                <a:cs typeface="Calibri" panose="020F0502020204030204" pitchFamily="34" charset="0"/>
              </a:rPr>
              <a:t>THE DREAM OF THE “BIG WIN” NEEDS TO BE TALKED ABOUT IN THERAPY AND ADDRESSED.  THE SADNESS AND SENSE OF LOSS OF DEALING WITH A CHRONIC ILLNESS MUST BE ADDRESSED.</a:t>
            </a:r>
          </a:p>
          <a:p>
            <a:pPr eaLnBrk="1" hangingPunct="1">
              <a:lnSpc>
                <a:spcPct val="90000"/>
              </a:lnSpc>
              <a:defRPr/>
            </a:pPr>
            <a:endParaRPr lang="en-US" sz="2000" b="1"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a:p>
            <a:pPr eaLnBrk="1" hangingPunct="1">
              <a:lnSpc>
                <a:spcPct val="90000"/>
              </a:lnSpc>
              <a:defRPr/>
            </a:pPr>
            <a:endParaRPr lang="en-US" sz="2400" dirty="0" smtClean="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762000" y="1600200"/>
            <a:ext cx="7772400" cy="6934200"/>
          </a:xfrm>
        </p:spPr>
        <p:txBody>
          <a:bodyPr/>
          <a:lstStyle/>
          <a:p>
            <a:pPr eaLnBrk="1" hangingPunct="1">
              <a:defRPr/>
            </a:pPr>
            <a:r>
              <a:rPr lang="en-US" sz="1800" b="1" dirty="0" smtClean="0">
                <a:latin typeface="Calibri" panose="020F0502020204030204" pitchFamily="34" charset="0"/>
                <a:cs typeface="Calibri" panose="020F0502020204030204" pitchFamily="34" charset="0"/>
              </a:rPr>
              <a:t>HOWEVER, THIS DOES NOT MEAN THAT MONEY DOES NOT MATTER.  IN FACT, MONEY ISSUES CAN SPARK THE ILLNESS TO RECUR, AS OFTEN CLIENTS FEEL “CHEATED” BY HAVING THEIR MONEY MANAGED BY ANOTHER AND THIS ANGER CAN TURN TO OTHER SYMPTOMS.</a:t>
            </a:r>
          </a:p>
          <a:p>
            <a:pPr eaLnBrk="1" hangingPunct="1">
              <a:buFont typeface="Wingdings" pitchFamily="2" charset="2"/>
              <a:buNone/>
              <a:defRPr/>
            </a:pPr>
            <a:endParaRPr lang="en-US" sz="1800" b="1" dirty="0" smtClean="0">
              <a:latin typeface="Calibri" panose="020F0502020204030204" pitchFamily="34" charset="0"/>
              <a:cs typeface="Calibri" panose="020F0502020204030204" pitchFamily="34" charset="0"/>
            </a:endParaRPr>
          </a:p>
          <a:p>
            <a:pPr eaLnBrk="1" hangingPunct="1">
              <a:defRPr/>
            </a:pPr>
            <a:r>
              <a:rPr lang="en-US" sz="1800" b="1" dirty="0" smtClean="0">
                <a:latin typeface="Calibri" panose="020F0502020204030204" pitchFamily="34" charset="0"/>
                <a:cs typeface="Calibri" panose="020F0502020204030204" pitchFamily="34" charset="0"/>
              </a:rPr>
              <a:t>FAMILY STRAIN CAN BE IMMENSE IF THE FAMILY IS HANDLING THE MONEY, AND OFTEN THE FAMILY IS IN NEED OF COUNSELING AS MUCH AS OR MORE THAN THE GAMBLER. THE FAMILY SHOULD BE INVOLVED FROM THE BEGINNING.</a:t>
            </a:r>
          </a:p>
          <a:p>
            <a:pPr eaLnBrk="1" hangingPunct="1">
              <a:buFont typeface="Wingdings" pitchFamily="2" charset="2"/>
              <a:buNone/>
              <a:defRPr/>
            </a:pPr>
            <a:endParaRPr lang="en-US" sz="1800" b="1" dirty="0" smtClean="0">
              <a:latin typeface="Calibri" panose="020F0502020204030204" pitchFamily="34" charset="0"/>
              <a:cs typeface="Calibri" panose="020F0502020204030204" pitchFamily="34" charset="0"/>
            </a:endParaRPr>
          </a:p>
          <a:p>
            <a:pPr eaLnBrk="1" hangingPunct="1">
              <a:defRPr/>
            </a:pPr>
            <a:r>
              <a:rPr lang="en-US" sz="1800" b="1" dirty="0" smtClean="0">
                <a:latin typeface="Calibri" panose="020F0502020204030204" pitchFamily="34" charset="0"/>
                <a:cs typeface="Calibri" panose="020F0502020204030204" pitchFamily="34" charset="0"/>
              </a:rPr>
              <a:t>OTHER AGENCIES AND/OR TREATERS NEED TO BE CONTACTED, RELEASES SIGNED AND RELATIONSHIPS ESTABLISHED SO THAT ALL ARE WORKING ON SIMILAR GOALS.  REMEMBER THAT OFTEN THIS POPULATION HAS LESS “THERAPY” AND MORE “CASE MANAGEMENT” FROM MENTAL HEALTH AGENCIES.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304800" y="1143000"/>
            <a:ext cx="8229600" cy="1139825"/>
          </a:xfrm>
        </p:spPr>
        <p:txBody>
          <a:bodyPr/>
          <a:lstStyle/>
          <a:p>
            <a:pPr eaLnBrk="1" hangingPunct="1">
              <a:defRPr/>
            </a:pPr>
            <a:r>
              <a:rPr lang="en-US" sz="2800" b="1" dirty="0" smtClean="0">
                <a:latin typeface="Calibri" panose="020F0502020204030204" pitchFamily="34" charset="0"/>
                <a:cs typeface="Calibri" panose="020F0502020204030204" pitchFamily="34" charset="0"/>
              </a:rPr>
              <a:t>LEGAL/COURT ISSUES AND HOW TO DEAL WITH THEM</a:t>
            </a:r>
          </a:p>
        </p:txBody>
      </p:sp>
      <p:sp>
        <p:nvSpPr>
          <p:cNvPr id="244739" name="Rectangle 3"/>
          <p:cNvSpPr>
            <a:spLocks noGrp="1" noChangeArrowheads="1"/>
          </p:cNvSpPr>
          <p:nvPr>
            <p:ph type="body" idx="1"/>
          </p:nvPr>
        </p:nvSpPr>
        <p:spPr>
          <a:xfrm>
            <a:off x="381000" y="1752600"/>
            <a:ext cx="8229600" cy="4525963"/>
          </a:xfrm>
        </p:spPr>
        <p:txBody>
          <a:bodyPr/>
          <a:lstStyle/>
          <a:p>
            <a:pPr eaLnBrk="1" hangingPunct="1">
              <a:defRPr/>
            </a:pPr>
            <a:r>
              <a:rPr lang="en-US" sz="2400" b="1" dirty="0" smtClean="0">
                <a:latin typeface="Calibri" panose="020F0502020204030204" pitchFamily="34" charset="0"/>
                <a:cs typeface="Calibri" panose="020F0502020204030204" pitchFamily="34" charset="0"/>
              </a:rPr>
              <a:t>LEGAL CONSERVATORSHIP:  PROS AND CONS; INVOLUNTARY VS. VOLUNTARY</a:t>
            </a:r>
          </a:p>
          <a:p>
            <a:pPr eaLnBrk="1" hangingPunct="1">
              <a:defRPr/>
            </a:pPr>
            <a:endParaRPr lang="en-US" sz="2400" b="1" dirty="0" smtClean="0">
              <a:latin typeface="Calibri" panose="020F0502020204030204" pitchFamily="34" charset="0"/>
              <a:cs typeface="Calibri" panose="020F0502020204030204" pitchFamily="34" charset="0"/>
            </a:endParaRPr>
          </a:p>
          <a:p>
            <a:pPr eaLnBrk="1" hangingPunct="1">
              <a:defRPr/>
            </a:pPr>
            <a:r>
              <a:rPr lang="en-US" sz="2400" b="1" dirty="0" smtClean="0">
                <a:latin typeface="Calibri" panose="020F0502020204030204" pitchFamily="34" charset="0"/>
                <a:cs typeface="Calibri" panose="020F0502020204030204" pitchFamily="34" charset="0"/>
              </a:rPr>
              <a:t>RELEASES:  WHY ARE THEY SO CRUCIAL FOR THIS POPULATION?</a:t>
            </a:r>
          </a:p>
          <a:p>
            <a:pPr eaLnBrk="1" hangingPunct="1">
              <a:defRPr/>
            </a:pPr>
            <a:endParaRPr lang="en-US" sz="2400" b="1" dirty="0" smtClean="0">
              <a:latin typeface="Calibri" panose="020F0502020204030204" pitchFamily="34" charset="0"/>
              <a:cs typeface="Calibri" panose="020F0502020204030204" pitchFamily="34" charset="0"/>
            </a:endParaRPr>
          </a:p>
          <a:p>
            <a:pPr eaLnBrk="1" hangingPunct="1">
              <a:defRPr/>
            </a:pPr>
            <a:r>
              <a:rPr lang="en-US" sz="2400" b="1" dirty="0" smtClean="0">
                <a:latin typeface="Calibri" panose="020F0502020204030204" pitchFamily="34" charset="0"/>
                <a:cs typeface="Calibri" panose="020F0502020204030204" pitchFamily="34" charset="0"/>
              </a:rPr>
              <a:t>SOCIAL SECURITY CHECKS: HOW CAN THEY BE SAFELY DEALT WITH?</a:t>
            </a:r>
          </a:p>
          <a:p>
            <a:pPr eaLnBrk="1" hangingPunct="1">
              <a:defRPr/>
            </a:pPr>
            <a:endParaRPr lang="en-US" sz="2400" b="1" dirty="0" smtClean="0">
              <a:latin typeface="Calibri" panose="020F0502020204030204" pitchFamily="34" charset="0"/>
              <a:cs typeface="Calibri" panose="020F0502020204030204" pitchFamily="34" charset="0"/>
            </a:endParaRPr>
          </a:p>
          <a:p>
            <a:pPr eaLnBrk="1" hangingPunct="1">
              <a:defRPr/>
            </a:pPr>
            <a:r>
              <a:rPr lang="en-US" sz="2400" b="1" dirty="0" smtClean="0">
                <a:latin typeface="Calibri" panose="020F0502020204030204" pitchFamily="34" charset="0"/>
                <a:cs typeface="Calibri" panose="020F0502020204030204" pitchFamily="34" charset="0"/>
              </a:rPr>
              <a:t>LEGAL CONSULTATIONS:  TO WHOM CAN THE FAMILY TURN FOR GUIDANCE?</a:t>
            </a:r>
          </a:p>
          <a:p>
            <a:pPr eaLnBrk="1" hangingPunct="1">
              <a:defRPr/>
            </a:pPr>
            <a:endParaRPr lang="en-US" sz="2400" b="1" dirty="0" smtClean="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04800" y="1143000"/>
            <a:ext cx="8229600" cy="1139825"/>
          </a:xfrm>
        </p:spPr>
        <p:txBody>
          <a:bodyPr/>
          <a:lstStyle/>
          <a:p>
            <a:pPr eaLnBrk="1" hangingPunct="1">
              <a:defRPr/>
            </a:pPr>
            <a:r>
              <a:rPr lang="en-US" sz="2800" b="1" dirty="0" smtClean="0">
                <a:latin typeface="Calibri" panose="020F0502020204030204" pitchFamily="34" charset="0"/>
                <a:cs typeface="Calibri" panose="020F0502020204030204" pitchFamily="34" charset="0"/>
              </a:rPr>
              <a:t>REMEMBERING THE MOST IMPORTANT ISSUES</a:t>
            </a:r>
          </a:p>
        </p:txBody>
      </p:sp>
      <p:sp>
        <p:nvSpPr>
          <p:cNvPr id="243715" name="Rectangle 3"/>
          <p:cNvSpPr>
            <a:spLocks noGrp="1" noChangeArrowheads="1"/>
          </p:cNvSpPr>
          <p:nvPr>
            <p:ph type="body" idx="1"/>
          </p:nvPr>
        </p:nvSpPr>
        <p:spPr>
          <a:xfrm>
            <a:off x="304800" y="1905000"/>
            <a:ext cx="8229600" cy="4525963"/>
          </a:xfrm>
        </p:spPr>
        <p:txBody>
          <a:bodyPr/>
          <a:lstStyle/>
          <a:p>
            <a:pPr eaLnBrk="1" hangingPunct="1">
              <a:lnSpc>
                <a:spcPct val="90000"/>
              </a:lnSpc>
              <a:defRPr/>
            </a:pPr>
            <a:r>
              <a:rPr lang="en-US" sz="2000" b="1" dirty="0" smtClean="0">
                <a:latin typeface="Calibri" panose="020F0502020204030204" pitchFamily="34" charset="0"/>
                <a:cs typeface="Calibri" panose="020F0502020204030204" pitchFamily="34" charset="0"/>
              </a:rPr>
              <a:t>SELF-ESTEEM: HOW TO FEEL RESPECTFUL OF YOURSELF IN A SOCIETY WHERE MENTAL ILLNESS IS STILL STIGMATIZED AND POVERTY IS SEEN AS A PERSONAL WEAKNESS.</a:t>
            </a:r>
          </a:p>
          <a:p>
            <a:pPr eaLnBrk="1" hangingPunct="1">
              <a:lnSpc>
                <a:spcPct val="90000"/>
              </a:lnSpc>
              <a:buFont typeface="Wingdings" pitchFamily="2" charset="2"/>
              <a:buNone/>
              <a:defRPr/>
            </a:pPr>
            <a:endParaRPr lang="en-US" sz="2000" b="1" dirty="0" smtClean="0">
              <a:latin typeface="Calibri" panose="020F0502020204030204" pitchFamily="34" charset="0"/>
              <a:cs typeface="Calibri" panose="020F0502020204030204" pitchFamily="34" charset="0"/>
            </a:endParaRPr>
          </a:p>
          <a:p>
            <a:pPr eaLnBrk="1" hangingPunct="1">
              <a:lnSpc>
                <a:spcPct val="90000"/>
              </a:lnSpc>
              <a:defRPr/>
            </a:pPr>
            <a:r>
              <a:rPr lang="en-US" sz="2000" b="1" dirty="0" smtClean="0">
                <a:latin typeface="Calibri" panose="020F0502020204030204" pitchFamily="34" charset="0"/>
                <a:cs typeface="Calibri" panose="020F0502020204030204" pitchFamily="34" charset="0"/>
              </a:rPr>
              <a:t>SADNESS:  HOW TO HELP THE CLIENT ACCEPT THE ILLNESS, COPE WITH THE EFFECTS OF IT ON HER/HIS LIFE, AND GO ON WITHOUT LOSING HER/HIMSELF IN GAMBLING.</a:t>
            </a:r>
          </a:p>
          <a:p>
            <a:pPr eaLnBrk="1" hangingPunct="1">
              <a:lnSpc>
                <a:spcPct val="90000"/>
              </a:lnSpc>
              <a:buFont typeface="Wingdings" pitchFamily="2" charset="2"/>
              <a:buNone/>
              <a:defRPr/>
            </a:pPr>
            <a:endParaRPr lang="en-US" sz="2000" b="1" dirty="0" smtClean="0">
              <a:latin typeface="Calibri" panose="020F0502020204030204" pitchFamily="34" charset="0"/>
              <a:cs typeface="Calibri" panose="020F0502020204030204" pitchFamily="34" charset="0"/>
            </a:endParaRPr>
          </a:p>
          <a:p>
            <a:pPr eaLnBrk="1" hangingPunct="1">
              <a:lnSpc>
                <a:spcPct val="90000"/>
              </a:lnSpc>
              <a:defRPr/>
            </a:pPr>
            <a:r>
              <a:rPr lang="en-US" sz="2000" b="1" dirty="0" smtClean="0">
                <a:latin typeface="Calibri" panose="020F0502020204030204" pitchFamily="34" charset="0"/>
                <a:cs typeface="Calibri" panose="020F0502020204030204" pitchFamily="34" charset="0"/>
              </a:rPr>
              <a:t>FAMILY:  HOW TO HELP CLIENT AND FAMILY DEAL WITH THE ILLNESS, THE MONEY ISSUES, THE PAIN, AND THE HOPE OF RESOLUTION.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430" y="1600200"/>
            <a:ext cx="69731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6400800"/>
            <a:ext cx="1664879" cy="307777"/>
          </a:xfrm>
          <a:prstGeom prst="rect">
            <a:avLst/>
          </a:prstGeom>
          <a:noFill/>
        </p:spPr>
        <p:txBody>
          <a:bodyPr wrap="none" rtlCol="0">
            <a:spAutoFit/>
          </a:bodyPr>
          <a:lstStyle/>
          <a:p>
            <a:r>
              <a:rPr lang="en-US" sz="1400" dirty="0" err="1" smtClean="0"/>
              <a:t>Glitcher</a:t>
            </a:r>
            <a:r>
              <a:rPr lang="en-US" sz="1400" dirty="0" smtClean="0"/>
              <a:t>, et al (2016)</a:t>
            </a:r>
            <a:endParaRPr lang="en-US" sz="1400" dirty="0"/>
          </a:p>
        </p:txBody>
      </p:sp>
    </p:spTree>
    <p:extLst>
      <p:ext uri="{BB962C8B-B14F-4D97-AF65-F5344CB8AC3E}">
        <p14:creationId xmlns:p14="http://schemas.microsoft.com/office/powerpoint/2010/main" val="371598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4A20439-85D9-433B-B4D2-7200B72CE84A}" type="slidenum">
              <a:rPr lang="en-US" altLang="en-US">
                <a:solidFill>
                  <a:srgbClr val="898989"/>
                </a:solidFill>
                <a:latin typeface="Calibri" pitchFamily="34" charset="0"/>
              </a:rPr>
              <a:pPr/>
              <a:t>2</a:t>
            </a:fld>
            <a:endParaRPr lang="en-US" altLang="en-US">
              <a:solidFill>
                <a:srgbClr val="898989"/>
              </a:solidFill>
              <a:latin typeface="Calibri" pitchFamily="34" charset="0"/>
            </a:endParaRPr>
          </a:p>
        </p:txBody>
      </p:sp>
      <p:sp>
        <p:nvSpPr>
          <p:cNvPr id="22531" name="Title 1"/>
          <p:cNvSpPr>
            <a:spLocks noGrp="1"/>
          </p:cNvSpPr>
          <p:nvPr>
            <p:ph type="title" idx="4294967295"/>
          </p:nvPr>
        </p:nvSpPr>
        <p:spPr bwMode="auto">
          <a:xfrm>
            <a:off x="914400" y="1143000"/>
            <a:ext cx="7543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smtClean="0">
                <a:solidFill>
                  <a:srgbClr val="006699"/>
                </a:solidFill>
              </a:rPr>
              <a:t>What is Gambling?</a:t>
            </a:r>
          </a:p>
        </p:txBody>
      </p:sp>
      <p:sp>
        <p:nvSpPr>
          <p:cNvPr id="22532" name="Rectangle 3"/>
          <p:cNvSpPr>
            <a:spLocks noGrp="1" noChangeArrowheads="1"/>
          </p:cNvSpPr>
          <p:nvPr>
            <p:ph idx="4294967295"/>
          </p:nvPr>
        </p:nvSpPr>
        <p:spPr bwMode="auto">
          <a:xfrm>
            <a:off x="533400" y="17526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sz="1200" smtClean="0"/>
          </a:p>
          <a:p>
            <a:pPr algn="ctr" eaLnBrk="1" hangingPunct="1"/>
            <a:r>
              <a:rPr lang="en-US" altLang="en-US" sz="2400" smtClean="0"/>
              <a:t>If you bet on a horse, that’s gambling.</a:t>
            </a:r>
          </a:p>
          <a:p>
            <a:pPr algn="ctr" eaLnBrk="1" hangingPunct="1"/>
            <a:r>
              <a:rPr lang="en-US" altLang="en-US" sz="2400" smtClean="0"/>
              <a:t>If you bet you can make three spades, that’s entertainment.</a:t>
            </a:r>
          </a:p>
          <a:p>
            <a:pPr algn="ctr" eaLnBrk="1" hangingPunct="1"/>
            <a:r>
              <a:rPr lang="en-US" altLang="en-US" sz="2400" smtClean="0"/>
              <a:t>If you bet cotton will go up three points, that’s business.</a:t>
            </a:r>
          </a:p>
          <a:p>
            <a:pPr algn="ctr" eaLnBrk="1" hangingPunct="1"/>
            <a:r>
              <a:rPr lang="en-US" altLang="en-US" sz="2400" smtClean="0"/>
              <a:t>If you play bingo at your church, that’s charity.</a:t>
            </a:r>
          </a:p>
          <a:p>
            <a:pPr algn="ctr" eaLnBrk="1" hangingPunct="1"/>
            <a:r>
              <a:rPr lang="en-US" altLang="en-US" sz="2400" smtClean="0"/>
              <a:t>What’s the difference?</a:t>
            </a:r>
          </a:p>
          <a:p>
            <a:pPr eaLnBrk="1" hangingPunct="1"/>
            <a:endParaRPr lang="en-US" altLang="en-US" sz="1400" smtClean="0"/>
          </a:p>
          <a:p>
            <a:pPr eaLnBrk="1" hangingPunct="1"/>
            <a:endParaRPr lang="en-US" altLang="en-US" sz="1000" smtClean="0"/>
          </a:p>
          <a:p>
            <a:pPr eaLnBrk="1" hangingPunct="1"/>
            <a:r>
              <a:rPr lang="en-US" altLang="en-US" sz="2800" b="1" i="1" smtClean="0">
                <a:solidFill>
                  <a:srgbClr val="0070C0"/>
                </a:solidFill>
              </a:rPr>
              <a:t>Gambling is any activity or game where you risk something of value or money on an outcome that is not guaranteed.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39825"/>
          </a:xfrm>
        </p:spPr>
        <p:txBody>
          <a:bodyPr/>
          <a:lstStyle/>
          <a:p>
            <a:r>
              <a:rPr lang="en-US" dirty="0" smtClean="0"/>
              <a:t>Impact of Gambling Disorder</a:t>
            </a:r>
            <a:endParaRPr lang="en-US" dirty="0"/>
          </a:p>
        </p:txBody>
      </p:sp>
      <p:sp>
        <p:nvSpPr>
          <p:cNvPr id="3" name="Content Placeholder 2"/>
          <p:cNvSpPr>
            <a:spLocks noGrp="1"/>
          </p:cNvSpPr>
          <p:nvPr>
            <p:ph idx="1"/>
          </p:nvPr>
        </p:nvSpPr>
        <p:spPr>
          <a:xfrm>
            <a:off x="228600" y="1905000"/>
            <a:ext cx="8763000" cy="4525963"/>
          </a:xfrm>
        </p:spPr>
        <p:txBody>
          <a:bodyPr>
            <a:normAutofit fontScale="92500" lnSpcReduction="20000"/>
          </a:bodyPr>
          <a:lstStyle/>
          <a:p>
            <a:r>
              <a:rPr lang="en-US" dirty="0" smtClean="0"/>
              <a:t>8-10 other people are affected by every pathological gambler</a:t>
            </a:r>
            <a:r>
              <a:rPr lang="en-US" sz="2000" i="1" dirty="0" smtClean="0"/>
              <a:t>. </a:t>
            </a:r>
          </a:p>
          <a:p>
            <a:r>
              <a:rPr lang="en-US" sz="2800" dirty="0" smtClean="0"/>
              <a:t>Consequences include but are not limited to:</a:t>
            </a:r>
          </a:p>
          <a:p>
            <a:pPr lvl="1"/>
            <a:r>
              <a:rPr lang="en-US" sz="2400" dirty="0" smtClean="0"/>
              <a:t>Financial losses</a:t>
            </a:r>
          </a:p>
          <a:p>
            <a:pPr lvl="1"/>
            <a:r>
              <a:rPr lang="en-US" sz="2400" dirty="0" smtClean="0"/>
              <a:t>Communication problems</a:t>
            </a:r>
          </a:p>
          <a:p>
            <a:pPr lvl="1"/>
            <a:r>
              <a:rPr lang="en-US" sz="2400" dirty="0" smtClean="0"/>
              <a:t>Trust Issues</a:t>
            </a:r>
          </a:p>
          <a:p>
            <a:pPr lvl="1"/>
            <a:r>
              <a:rPr lang="en-US" sz="2400" dirty="0" smtClean="0"/>
              <a:t>Chronic lying</a:t>
            </a:r>
          </a:p>
          <a:p>
            <a:pPr lvl="1"/>
            <a:r>
              <a:rPr lang="en-US" sz="2400" dirty="0" smtClean="0"/>
              <a:t>Legal problems</a:t>
            </a:r>
          </a:p>
          <a:p>
            <a:pPr lvl="1"/>
            <a:r>
              <a:rPr lang="en-US" sz="2400" dirty="0" smtClean="0"/>
              <a:t>Domestic violence</a:t>
            </a:r>
          </a:p>
          <a:p>
            <a:pPr lvl="1"/>
            <a:r>
              <a:rPr lang="en-US" sz="2400" dirty="0" smtClean="0"/>
              <a:t>Isolation</a:t>
            </a:r>
          </a:p>
          <a:p>
            <a:pPr lvl="1"/>
            <a:r>
              <a:rPr lang="en-US" sz="2400" dirty="0" smtClean="0"/>
              <a:t>Health Issues</a:t>
            </a:r>
          </a:p>
          <a:p>
            <a:pPr lvl="1"/>
            <a:r>
              <a:rPr lang="en-US" sz="2400" dirty="0" smtClean="0"/>
              <a:t>Work Issues</a:t>
            </a:r>
            <a:endParaRPr lang="en-US" sz="2000" dirty="0" smtClean="0"/>
          </a:p>
          <a:p>
            <a:pPr lvl="1"/>
            <a:endParaRPr lang="en-US" sz="2400" dirty="0"/>
          </a:p>
        </p:txBody>
      </p:sp>
      <p:pic>
        <p:nvPicPr>
          <p:cNvPr id="7170" name="Picture 2" descr="C:\Users\Joanna Franklin\AppData\Local\Microsoft\Windows\Temporary Internet Files\Content.IE5\00X2ZW9W\MP9004444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917150"/>
            <a:ext cx="1216509" cy="81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05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39825"/>
          </a:xfrm>
        </p:spPr>
        <p:txBody>
          <a:bodyPr/>
          <a:lstStyle/>
          <a:p>
            <a:r>
              <a:rPr lang="en-US" dirty="0" smtClean="0"/>
              <a:t>How to Start the Conversation</a:t>
            </a:r>
            <a:endParaRPr lang="en-US" dirty="0"/>
          </a:p>
        </p:txBody>
      </p:sp>
      <p:sp>
        <p:nvSpPr>
          <p:cNvPr id="3" name="Content Placeholder 2"/>
          <p:cNvSpPr>
            <a:spLocks noGrp="1"/>
          </p:cNvSpPr>
          <p:nvPr>
            <p:ph idx="1"/>
          </p:nvPr>
        </p:nvSpPr>
        <p:spPr>
          <a:xfrm>
            <a:off x="381000" y="2133600"/>
            <a:ext cx="8229600" cy="4525963"/>
          </a:xfrm>
        </p:spPr>
        <p:txBody>
          <a:bodyPr/>
          <a:lstStyle/>
          <a:p>
            <a:r>
              <a:rPr lang="en-US" dirty="0" smtClean="0"/>
              <a:t>Slow and Subtle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05000"/>
            <a:ext cx="1295400" cy="1714500"/>
          </a:xfrm>
          <a:prstGeom prst="rect">
            <a:avLst/>
          </a:prstGeom>
        </p:spPr>
      </p:pic>
    </p:spTree>
    <p:extLst>
      <p:ext uri="{BB962C8B-B14F-4D97-AF65-F5344CB8AC3E}">
        <p14:creationId xmlns:p14="http://schemas.microsoft.com/office/powerpoint/2010/main" val="294527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1C8D87E-7A60-4AAD-BB05-063FE337009C}" type="slidenum">
              <a:rPr lang="en-US"/>
              <a:pPr/>
              <a:t>22</a:t>
            </a:fld>
            <a:endParaRPr lang="en-US"/>
          </a:p>
        </p:txBody>
      </p:sp>
      <p:sp>
        <p:nvSpPr>
          <p:cNvPr id="17410" name="Rectangle 1026"/>
          <p:cNvSpPr>
            <a:spLocks noGrp="1" noChangeArrowheads="1"/>
          </p:cNvSpPr>
          <p:nvPr>
            <p:ph type="title"/>
          </p:nvPr>
        </p:nvSpPr>
        <p:spPr>
          <a:xfrm>
            <a:off x="304800" y="1143000"/>
            <a:ext cx="8229600" cy="762000"/>
          </a:xfrm>
        </p:spPr>
        <p:txBody>
          <a:bodyPr/>
          <a:lstStyle/>
          <a:p>
            <a:r>
              <a:rPr lang="en-US" dirty="0"/>
              <a:t>Family Screening</a:t>
            </a:r>
          </a:p>
        </p:txBody>
      </p:sp>
      <p:sp>
        <p:nvSpPr>
          <p:cNvPr id="17411" name="Rectangle 1027"/>
          <p:cNvSpPr>
            <a:spLocks noGrp="1" noChangeArrowheads="1"/>
          </p:cNvSpPr>
          <p:nvPr>
            <p:ph type="body" idx="1"/>
          </p:nvPr>
        </p:nvSpPr>
        <p:spPr>
          <a:xfrm>
            <a:off x="381000" y="2057400"/>
            <a:ext cx="8229600" cy="4525963"/>
          </a:xfrm>
        </p:spPr>
        <p:txBody>
          <a:bodyPr/>
          <a:lstStyle/>
          <a:p>
            <a:r>
              <a:rPr lang="en-US" dirty="0" smtClean="0"/>
              <a:t>What do you have arguments about?</a:t>
            </a:r>
          </a:p>
          <a:p>
            <a:r>
              <a:rPr lang="en-US" dirty="0" smtClean="0"/>
              <a:t>What do you enjoy doing with your family member?</a:t>
            </a:r>
          </a:p>
          <a:p>
            <a:r>
              <a:rPr lang="en-US" dirty="0" smtClean="0"/>
              <a:t>Does </a:t>
            </a:r>
            <a:r>
              <a:rPr lang="en-US" dirty="0"/>
              <a:t>Family Have Significant Financial Problems</a:t>
            </a:r>
          </a:p>
          <a:p>
            <a:r>
              <a:rPr lang="en-US" dirty="0"/>
              <a:t>Are Financial Problems Related to Gambling (Either causing them or seen as solution)</a:t>
            </a:r>
          </a:p>
          <a:p>
            <a:r>
              <a:rPr lang="en-US" dirty="0"/>
              <a:t>Have You Been Concerned About Extent of Gambling of Family Member?</a:t>
            </a:r>
          </a:p>
          <a:p>
            <a:pPr lvl="1"/>
            <a:endParaRPr lang="en-US" dirty="0"/>
          </a:p>
        </p:txBody>
      </p:sp>
      <p:graphicFrame>
        <p:nvGraphicFramePr>
          <p:cNvPr id="17413" name="Object 1029"/>
          <p:cNvGraphicFramePr>
            <a:graphicFrameLocks noChangeAspect="1"/>
          </p:cNvGraphicFramePr>
          <p:nvPr>
            <p:extLst>
              <p:ext uri="{D42A27DB-BD31-4B8C-83A1-F6EECF244321}">
                <p14:modId xmlns:p14="http://schemas.microsoft.com/office/powerpoint/2010/main" val="1983463473"/>
              </p:ext>
            </p:extLst>
          </p:nvPr>
        </p:nvGraphicFramePr>
        <p:xfrm>
          <a:off x="7307262" y="3886200"/>
          <a:ext cx="1836738" cy="1036638"/>
        </p:xfrm>
        <a:graphic>
          <a:graphicData uri="http://schemas.openxmlformats.org/presentationml/2006/ole">
            <mc:AlternateContent xmlns:mc="http://schemas.openxmlformats.org/markup-compatibility/2006">
              <mc:Choice xmlns:v="urn:schemas-microsoft-com:vml" Requires="v">
                <p:oleObj spid="_x0000_s8205" name="Clip" r:id="rId3" imgW="4740275" imgH="2225675" progId="">
                  <p:embed/>
                </p:oleObj>
              </mc:Choice>
              <mc:Fallback>
                <p:oleObj name="Clip" r:id="rId3" imgW="4740275" imgH="222567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2" y="3886200"/>
                        <a:ext cx="1836738"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82E026-E5E3-4559-A575-8A1C9E479773}" type="slidenum">
              <a:rPr lang="en-US"/>
              <a:pPr/>
              <a:t>23</a:t>
            </a:fld>
            <a:endParaRPr lang="en-US"/>
          </a:p>
        </p:txBody>
      </p:sp>
      <p:sp>
        <p:nvSpPr>
          <p:cNvPr id="104450" name="Rectangle 2"/>
          <p:cNvSpPr>
            <a:spLocks noGrp="1" noChangeArrowheads="1"/>
          </p:cNvSpPr>
          <p:nvPr>
            <p:ph type="title"/>
          </p:nvPr>
        </p:nvSpPr>
        <p:spPr>
          <a:xfrm>
            <a:off x="381000" y="914400"/>
            <a:ext cx="8229600" cy="1139825"/>
          </a:xfrm>
        </p:spPr>
        <p:txBody>
          <a:bodyPr/>
          <a:lstStyle/>
          <a:p>
            <a:r>
              <a:rPr lang="en-US" dirty="0"/>
              <a:t>Motivational Shift</a:t>
            </a:r>
          </a:p>
        </p:txBody>
      </p:sp>
      <p:sp>
        <p:nvSpPr>
          <p:cNvPr id="104451" name="Rectangle 3"/>
          <p:cNvSpPr>
            <a:spLocks noGrp="1" noChangeArrowheads="1"/>
          </p:cNvSpPr>
          <p:nvPr>
            <p:ph type="body" idx="1"/>
          </p:nvPr>
        </p:nvSpPr>
        <p:spPr>
          <a:xfrm>
            <a:off x="304800" y="2057400"/>
            <a:ext cx="8229600" cy="4525963"/>
          </a:xfrm>
        </p:spPr>
        <p:txBody>
          <a:bodyPr/>
          <a:lstStyle/>
          <a:p>
            <a:pPr>
              <a:lnSpc>
                <a:spcPct val="90000"/>
              </a:lnSpc>
            </a:pPr>
            <a:r>
              <a:rPr lang="en-US" sz="2400" dirty="0"/>
              <a:t>What the family has tried to motivate the gambler</a:t>
            </a:r>
          </a:p>
          <a:p>
            <a:pPr lvl="1">
              <a:lnSpc>
                <a:spcPct val="90000"/>
              </a:lnSpc>
            </a:pPr>
            <a:r>
              <a:rPr lang="en-US" sz="2000" dirty="0"/>
              <a:t>Confronting</a:t>
            </a:r>
          </a:p>
          <a:p>
            <a:pPr lvl="1">
              <a:lnSpc>
                <a:spcPct val="90000"/>
              </a:lnSpc>
            </a:pPr>
            <a:r>
              <a:rPr lang="en-US" sz="2000" dirty="0"/>
              <a:t>Blaming</a:t>
            </a:r>
          </a:p>
          <a:p>
            <a:pPr lvl="1">
              <a:lnSpc>
                <a:spcPct val="90000"/>
              </a:lnSpc>
            </a:pPr>
            <a:r>
              <a:rPr lang="en-US" sz="2000" dirty="0"/>
              <a:t>Threatening</a:t>
            </a:r>
          </a:p>
          <a:p>
            <a:pPr lvl="1">
              <a:lnSpc>
                <a:spcPct val="90000"/>
              </a:lnSpc>
            </a:pPr>
            <a:r>
              <a:rPr lang="en-US" sz="2000" dirty="0"/>
              <a:t>Arguing</a:t>
            </a:r>
          </a:p>
          <a:p>
            <a:pPr lvl="1">
              <a:lnSpc>
                <a:spcPct val="90000"/>
              </a:lnSpc>
            </a:pPr>
            <a:r>
              <a:rPr lang="en-US" sz="2000" dirty="0"/>
              <a:t>Accusing</a:t>
            </a:r>
          </a:p>
          <a:p>
            <a:pPr lvl="1">
              <a:lnSpc>
                <a:spcPct val="90000"/>
              </a:lnSpc>
            </a:pPr>
            <a:r>
              <a:rPr lang="en-US" sz="2000" dirty="0"/>
              <a:t>Shaming</a:t>
            </a:r>
          </a:p>
          <a:p>
            <a:pPr lvl="1">
              <a:lnSpc>
                <a:spcPct val="90000"/>
              </a:lnSpc>
            </a:pPr>
            <a:r>
              <a:rPr lang="en-US" sz="2000" dirty="0"/>
              <a:t>Badgering</a:t>
            </a:r>
          </a:p>
          <a:p>
            <a:pPr lvl="1">
              <a:lnSpc>
                <a:spcPct val="90000"/>
              </a:lnSpc>
            </a:pPr>
            <a:r>
              <a:rPr lang="en-US" sz="2000" dirty="0"/>
              <a:t>Ignoring</a:t>
            </a:r>
          </a:p>
          <a:p>
            <a:pPr lvl="1">
              <a:lnSpc>
                <a:spcPct val="90000"/>
              </a:lnSpc>
            </a:pPr>
            <a:r>
              <a:rPr lang="en-US" sz="2000" dirty="0"/>
              <a:t>Punishing</a:t>
            </a:r>
          </a:p>
          <a:p>
            <a:pPr lvl="1">
              <a:lnSpc>
                <a:spcPct val="90000"/>
              </a:lnSpc>
            </a:pPr>
            <a:r>
              <a:rPr lang="en-US" sz="2000" dirty="0"/>
              <a:t>Excusing</a:t>
            </a:r>
          </a:p>
          <a:p>
            <a:pPr lvl="1">
              <a:lnSpc>
                <a:spcPct val="90000"/>
              </a:lnSpc>
            </a:pPr>
            <a:r>
              <a:rPr lang="en-US" sz="2000" dirty="0"/>
              <a:t>Hiding</a:t>
            </a:r>
          </a:p>
          <a:p>
            <a:pPr lvl="1">
              <a:lnSpc>
                <a:spcPct val="90000"/>
              </a:lnSpc>
            </a:pPr>
            <a:r>
              <a:rPr lang="en-US" sz="2000" dirty="0"/>
              <a:t>Enabling</a:t>
            </a:r>
          </a:p>
        </p:txBody>
      </p:sp>
      <p:pic>
        <p:nvPicPr>
          <p:cNvPr id="104452" name="Picture 4" descr="j017396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200400"/>
            <a:ext cx="3817938" cy="314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B2F446-6F5D-49AD-A4FC-C9497096FD80}" type="slidenum">
              <a:rPr lang="en-US"/>
              <a:pPr/>
              <a:t>24</a:t>
            </a:fld>
            <a:endParaRPr lang="en-US"/>
          </a:p>
        </p:txBody>
      </p:sp>
      <p:sp>
        <p:nvSpPr>
          <p:cNvPr id="105474" name="Rectangle 2"/>
          <p:cNvSpPr>
            <a:spLocks noGrp="1" noChangeArrowheads="1"/>
          </p:cNvSpPr>
          <p:nvPr>
            <p:ph type="title"/>
          </p:nvPr>
        </p:nvSpPr>
        <p:spPr>
          <a:xfrm>
            <a:off x="457200" y="990600"/>
            <a:ext cx="8229600" cy="1139825"/>
          </a:xfrm>
        </p:spPr>
        <p:txBody>
          <a:bodyPr/>
          <a:lstStyle/>
          <a:p>
            <a:r>
              <a:rPr lang="en-US" dirty="0"/>
              <a:t>Motivational Shift</a:t>
            </a:r>
          </a:p>
        </p:txBody>
      </p:sp>
      <p:sp>
        <p:nvSpPr>
          <p:cNvPr id="105475" name="Rectangle 3"/>
          <p:cNvSpPr>
            <a:spLocks noGrp="1" noChangeArrowheads="1"/>
          </p:cNvSpPr>
          <p:nvPr>
            <p:ph type="body" idx="1"/>
          </p:nvPr>
        </p:nvSpPr>
        <p:spPr>
          <a:xfrm>
            <a:off x="431371" y="1981200"/>
            <a:ext cx="8229600" cy="4525963"/>
          </a:xfrm>
        </p:spPr>
        <p:txBody>
          <a:bodyPr/>
          <a:lstStyle/>
          <a:p>
            <a:r>
              <a:rPr lang="en-US" dirty="0"/>
              <a:t>What the family hasn’t even considered</a:t>
            </a:r>
          </a:p>
          <a:p>
            <a:pPr lvl="1"/>
            <a:r>
              <a:rPr lang="en-US" dirty="0"/>
              <a:t>Focusing on themselves</a:t>
            </a:r>
          </a:p>
        </p:txBody>
      </p:sp>
      <p:pic>
        <p:nvPicPr>
          <p:cNvPr id="105476" name="Picture 4" descr="MPj044645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625" y="2960688"/>
            <a:ext cx="2652713" cy="3630612"/>
          </a:xfrm>
          <a:prstGeom prst="rect">
            <a:avLst/>
          </a:prstGeom>
          <a:noFill/>
          <a:extLst>
            <a:ext uri="{909E8E84-426E-40DD-AFC4-6F175D3DCCD1}">
              <a14:hiddenFill xmlns:a14="http://schemas.microsoft.com/office/drawing/2010/main">
                <a:solidFill>
                  <a:srgbClr val="FFFFFF"/>
                </a:solidFill>
              </a14:hiddenFill>
            </a:ext>
          </a:extLst>
        </p:spPr>
      </p:pic>
      <p:pic>
        <p:nvPicPr>
          <p:cNvPr id="105477" name="Picture 5" descr="MPj04464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713" y="3324225"/>
            <a:ext cx="2605087" cy="326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flipV="1">
            <a:off x="3432175" y="5429250"/>
            <a:ext cx="2590800" cy="14287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38100">
            <a:solidFill>
              <a:schemeClr val="tx1"/>
            </a:solidFill>
            <a:miter lim="800000"/>
            <a:headEnd/>
            <a:tailEnd/>
          </a:ln>
          <a:effectLst>
            <a:prstShdw prst="shdw13" dist="53882" dir="13500000">
              <a:srgbClr val="808080"/>
            </a:prstShdw>
          </a:effectLst>
        </p:spPr>
        <p:txBody>
          <a:bodyPr wrap="none" anchor="ctr"/>
          <a:lstStyle/>
          <a:p>
            <a:endParaRPr lang="en-US"/>
          </a:p>
        </p:txBody>
      </p:sp>
      <p:sp>
        <p:nvSpPr>
          <p:cNvPr id="3075" name="Text Box 3"/>
          <p:cNvSpPr txBox="1">
            <a:spLocks noChangeArrowheads="1"/>
          </p:cNvSpPr>
          <p:nvPr/>
        </p:nvSpPr>
        <p:spPr bwMode="auto">
          <a:xfrm>
            <a:off x="3595688" y="5411788"/>
            <a:ext cx="2209800" cy="14462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HELPLESSNESS</a:t>
            </a:r>
          </a:p>
          <a:p>
            <a:pPr algn="ctr" eaLnBrk="0" hangingPunct="0">
              <a:spcBef>
                <a:spcPct val="50000"/>
              </a:spcBef>
            </a:pPr>
            <a:r>
              <a:rPr lang="en-US" altLang="en-US" sz="900" b="1">
                <a:latin typeface="Times New Roman" pitchFamily="18" charset="0"/>
              </a:rPr>
              <a:t>HOPELESSNESS</a:t>
            </a:r>
          </a:p>
          <a:p>
            <a:pPr algn="ctr" eaLnBrk="0" hangingPunct="0">
              <a:spcBef>
                <a:spcPct val="50000"/>
              </a:spcBef>
            </a:pPr>
            <a:r>
              <a:rPr lang="en-US" altLang="en-US" sz="900" b="1">
                <a:latin typeface="Times New Roman" pitchFamily="18" charset="0"/>
              </a:rPr>
              <a:t>MENTAL BREAKDOWN</a:t>
            </a:r>
          </a:p>
          <a:p>
            <a:pPr algn="ctr" eaLnBrk="0" hangingPunct="0">
              <a:spcBef>
                <a:spcPct val="50000"/>
              </a:spcBef>
            </a:pPr>
            <a:r>
              <a:rPr lang="en-US" altLang="en-US" sz="900" b="1">
                <a:latin typeface="Times New Roman" pitchFamily="18" charset="0"/>
              </a:rPr>
              <a:t>SUBSTANCE ABUSE</a:t>
            </a:r>
          </a:p>
          <a:p>
            <a:pPr algn="ctr" eaLnBrk="0" hangingPunct="0">
              <a:spcBef>
                <a:spcPct val="50000"/>
              </a:spcBef>
            </a:pPr>
            <a:r>
              <a:rPr lang="en-US" altLang="en-US" sz="900" b="1">
                <a:latin typeface="Times New Roman" pitchFamily="18" charset="0"/>
              </a:rPr>
              <a:t>DIVORCE</a:t>
            </a:r>
          </a:p>
          <a:p>
            <a:pPr algn="ctr" eaLnBrk="0" hangingPunct="0">
              <a:spcBef>
                <a:spcPct val="50000"/>
              </a:spcBef>
            </a:pPr>
            <a:r>
              <a:rPr lang="en-US" altLang="en-US" sz="900" b="1">
                <a:latin typeface="Times New Roman" pitchFamily="18" charset="0"/>
              </a:rPr>
              <a:t>SUICIDAL THOUGHTS &amp; ATTEMPTS</a:t>
            </a:r>
          </a:p>
        </p:txBody>
      </p:sp>
      <p:sp>
        <p:nvSpPr>
          <p:cNvPr id="3076" name="AutoShape 4"/>
          <p:cNvSpPr>
            <a:spLocks noChangeArrowheads="1"/>
          </p:cNvSpPr>
          <p:nvPr/>
        </p:nvSpPr>
        <p:spPr bwMode="auto">
          <a:xfrm rot="3696737">
            <a:off x="2270125" y="4949826"/>
            <a:ext cx="1876425" cy="381000"/>
          </a:xfrm>
          <a:prstGeom prst="rightArrow">
            <a:avLst>
              <a:gd name="adj1" fmla="val 50000"/>
              <a:gd name="adj2" fmla="val 123125"/>
            </a:avLst>
          </a:prstGeom>
          <a:solidFill>
            <a:schemeClr val="bg1"/>
          </a:solidFill>
          <a:ln w="9525">
            <a:solidFill>
              <a:schemeClr val="tx1"/>
            </a:solidFill>
            <a:miter lim="800000"/>
            <a:headEnd/>
            <a:tailEnd/>
          </a:ln>
          <a:effectLst>
            <a:outerShdw dist="107763" dir="18900000" algn="ctr" rotWithShape="0">
              <a:schemeClr val="bg2"/>
            </a:outerShdw>
          </a:effectLst>
        </p:spPr>
        <p:txBody>
          <a:bodyPr rot="10800000"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77" name="Text Box 5"/>
          <p:cNvSpPr txBox="1">
            <a:spLocks noChangeArrowheads="1"/>
          </p:cNvSpPr>
          <p:nvPr/>
        </p:nvSpPr>
        <p:spPr bwMode="auto">
          <a:xfrm rot="3756031">
            <a:off x="2368550" y="4826000"/>
            <a:ext cx="145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EXHAUSTION PHASE</a:t>
            </a:r>
          </a:p>
        </p:txBody>
      </p:sp>
      <p:sp>
        <p:nvSpPr>
          <p:cNvPr id="3078" name="AutoShape 6"/>
          <p:cNvSpPr>
            <a:spLocks noChangeArrowheads="1"/>
          </p:cNvSpPr>
          <p:nvPr/>
        </p:nvSpPr>
        <p:spPr bwMode="auto">
          <a:xfrm rot="3762108">
            <a:off x="1746250" y="3455988"/>
            <a:ext cx="1309688" cy="379412"/>
          </a:xfrm>
          <a:prstGeom prst="rightArrow">
            <a:avLst>
              <a:gd name="adj1" fmla="val 50000"/>
              <a:gd name="adj2" fmla="val 86297"/>
            </a:avLst>
          </a:prstGeom>
          <a:solidFill>
            <a:schemeClr val="bg1"/>
          </a:solidFill>
          <a:ln w="9525">
            <a:solidFill>
              <a:schemeClr val="tx1"/>
            </a:solidFill>
            <a:miter lim="800000"/>
            <a:headEnd/>
            <a:tailEnd/>
          </a:ln>
          <a:effectLst>
            <a:outerShdw dist="107763" dir="18900000" algn="ctr" rotWithShape="0">
              <a:schemeClr val="bg2"/>
            </a:outerShdw>
          </a:effectLst>
        </p:spPr>
        <p:txBody>
          <a:bodyPr rot="10800000"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79" name="Text Box 7"/>
          <p:cNvSpPr txBox="1">
            <a:spLocks noChangeArrowheads="1"/>
          </p:cNvSpPr>
          <p:nvPr/>
        </p:nvSpPr>
        <p:spPr bwMode="auto">
          <a:xfrm rot="3740745">
            <a:off x="1676400" y="3506788"/>
            <a:ext cx="1385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STRESS PHASE</a:t>
            </a:r>
          </a:p>
        </p:txBody>
      </p:sp>
      <p:sp>
        <p:nvSpPr>
          <p:cNvPr id="3080" name="AutoShape 8"/>
          <p:cNvSpPr>
            <a:spLocks noChangeArrowheads="1"/>
          </p:cNvSpPr>
          <p:nvPr/>
        </p:nvSpPr>
        <p:spPr bwMode="auto">
          <a:xfrm rot="3881483">
            <a:off x="1006475" y="2019300"/>
            <a:ext cx="1524000" cy="381000"/>
          </a:xfrm>
          <a:prstGeom prst="rightArrow">
            <a:avLst>
              <a:gd name="adj1" fmla="val 50000"/>
              <a:gd name="adj2" fmla="val 100000"/>
            </a:avLst>
          </a:prstGeom>
          <a:solidFill>
            <a:schemeClr val="bg1"/>
          </a:solidFill>
          <a:ln w="9525">
            <a:solidFill>
              <a:schemeClr val="tx1"/>
            </a:solidFill>
            <a:miter lim="800000"/>
            <a:headEnd/>
            <a:tailEnd/>
          </a:ln>
          <a:effectLst>
            <a:outerShdw dist="107763" dir="18900000" algn="ctr" rotWithShape="0">
              <a:schemeClr val="bg2"/>
            </a:outerShdw>
          </a:effectLst>
        </p:spPr>
        <p:txBody>
          <a:bodyPr rot="10800000"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81" name="Text Box 9"/>
          <p:cNvSpPr txBox="1">
            <a:spLocks noChangeArrowheads="1"/>
          </p:cNvSpPr>
          <p:nvPr/>
        </p:nvSpPr>
        <p:spPr bwMode="auto">
          <a:xfrm rot="3816367">
            <a:off x="1008857" y="2091531"/>
            <a:ext cx="15240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DENIAL PHASE</a:t>
            </a:r>
          </a:p>
        </p:txBody>
      </p:sp>
      <p:sp>
        <p:nvSpPr>
          <p:cNvPr id="3082" name="AutoShape 10"/>
          <p:cNvSpPr>
            <a:spLocks noChangeArrowheads="1"/>
          </p:cNvSpPr>
          <p:nvPr/>
        </p:nvSpPr>
        <p:spPr bwMode="auto">
          <a:xfrm rot="-14807406" flipH="1" flipV="1">
            <a:off x="6638132" y="1842293"/>
            <a:ext cx="1822450" cy="423863"/>
          </a:xfrm>
          <a:prstGeom prst="rightArrow">
            <a:avLst>
              <a:gd name="adj1" fmla="val 50000"/>
              <a:gd name="adj2" fmla="val 107491"/>
            </a:avLst>
          </a:prstGeom>
          <a:solidFill>
            <a:schemeClr val="bg1"/>
          </a:solidFill>
          <a:ln w="9525">
            <a:solidFill>
              <a:schemeClr val="tx1"/>
            </a:solidFill>
            <a:miter lim="800000"/>
            <a:headEnd/>
            <a:tailEnd/>
          </a:ln>
          <a:effectLst>
            <a:outerShdw dist="107763" dir="2700000" algn="ctr" rotWithShape="0">
              <a:schemeClr val="bg2"/>
            </a:outerShdw>
          </a:effectLst>
        </p:spPr>
        <p:txBody>
          <a:bodyPr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83" name="Text Box 11"/>
          <p:cNvSpPr txBox="1">
            <a:spLocks noChangeArrowheads="1"/>
          </p:cNvSpPr>
          <p:nvPr/>
        </p:nvSpPr>
        <p:spPr bwMode="auto">
          <a:xfrm rot="-14799763" flipH="1" flipV="1">
            <a:off x="6796088" y="1985963"/>
            <a:ext cx="1454150" cy="228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GROWING PHASE</a:t>
            </a:r>
          </a:p>
        </p:txBody>
      </p:sp>
      <p:sp>
        <p:nvSpPr>
          <p:cNvPr id="3084" name="AutoShape 12"/>
          <p:cNvSpPr>
            <a:spLocks noChangeArrowheads="1"/>
          </p:cNvSpPr>
          <p:nvPr/>
        </p:nvSpPr>
        <p:spPr bwMode="auto">
          <a:xfrm rot="-14723027" flipH="1" flipV="1">
            <a:off x="6135687" y="3538538"/>
            <a:ext cx="1516063" cy="382588"/>
          </a:xfrm>
          <a:prstGeom prst="rightArrow">
            <a:avLst>
              <a:gd name="adj1" fmla="val 50000"/>
              <a:gd name="adj2" fmla="val 99066"/>
            </a:avLst>
          </a:prstGeom>
          <a:solidFill>
            <a:schemeClr val="bg1"/>
          </a:solidFill>
          <a:ln w="9525">
            <a:solidFill>
              <a:schemeClr val="tx1"/>
            </a:solidFill>
            <a:miter lim="800000"/>
            <a:headEnd/>
            <a:tailEnd/>
          </a:ln>
          <a:effectLst>
            <a:outerShdw dist="107763" dir="2700000" algn="ctr" rotWithShape="0">
              <a:schemeClr val="bg2"/>
            </a:outerShdw>
          </a:effectLst>
        </p:spPr>
        <p:txBody>
          <a:bodyPr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85" name="Text Box 13"/>
          <p:cNvSpPr txBox="1">
            <a:spLocks noChangeArrowheads="1"/>
          </p:cNvSpPr>
          <p:nvPr/>
        </p:nvSpPr>
        <p:spPr bwMode="auto">
          <a:xfrm rot="-14739219" flipH="1" flipV="1">
            <a:off x="6176963" y="3627438"/>
            <a:ext cx="1385887"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RRBUILDING PHASE</a:t>
            </a:r>
          </a:p>
        </p:txBody>
      </p:sp>
      <p:sp>
        <p:nvSpPr>
          <p:cNvPr id="3086" name="AutoShape 14"/>
          <p:cNvSpPr>
            <a:spLocks noChangeArrowheads="1"/>
          </p:cNvSpPr>
          <p:nvPr/>
        </p:nvSpPr>
        <p:spPr bwMode="auto">
          <a:xfrm rot="-14818705" flipH="1" flipV="1">
            <a:off x="5372100" y="5100638"/>
            <a:ext cx="1716088" cy="379412"/>
          </a:xfrm>
          <a:prstGeom prst="rightArrow">
            <a:avLst>
              <a:gd name="adj1" fmla="val 50000"/>
              <a:gd name="adj2" fmla="val 113075"/>
            </a:avLst>
          </a:prstGeom>
          <a:solidFill>
            <a:schemeClr val="bg1"/>
          </a:solidFill>
          <a:ln w="9525">
            <a:solidFill>
              <a:schemeClr val="tx1"/>
            </a:solidFill>
            <a:miter lim="800000"/>
            <a:headEnd/>
            <a:tailEnd/>
          </a:ln>
          <a:effectLst>
            <a:outerShdw dist="107763" dir="2700000" algn="ctr" rotWithShape="0">
              <a:schemeClr val="bg2"/>
            </a:outerShdw>
          </a:effectLst>
        </p:spPr>
        <p:txBody>
          <a:bodyPr vert="eaVert" wrap="none" lIns="89972" tIns="44986" rIns="89972" bIns="44986" anchor="ct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endParaRPr lang="en-US" altLang="en-US" sz="2300">
              <a:latin typeface="Times New Roman" pitchFamily="18" charset="0"/>
            </a:endParaRPr>
          </a:p>
        </p:txBody>
      </p:sp>
      <p:sp>
        <p:nvSpPr>
          <p:cNvPr id="3087" name="Text Box 15"/>
          <p:cNvSpPr txBox="1">
            <a:spLocks noChangeArrowheads="1"/>
          </p:cNvSpPr>
          <p:nvPr/>
        </p:nvSpPr>
        <p:spPr bwMode="auto">
          <a:xfrm rot="-14775063" flipH="1" flipV="1">
            <a:off x="5402263" y="5375275"/>
            <a:ext cx="1524000" cy="228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900" b="1">
                <a:latin typeface="Times New Roman" pitchFamily="18" charset="0"/>
              </a:rPr>
              <a:t>CRITICAL  PHASE</a:t>
            </a:r>
          </a:p>
        </p:txBody>
      </p:sp>
      <p:sp>
        <p:nvSpPr>
          <p:cNvPr id="3088" name="Text Box 16"/>
          <p:cNvSpPr txBox="1">
            <a:spLocks noChangeArrowheads="1"/>
          </p:cNvSpPr>
          <p:nvPr/>
        </p:nvSpPr>
        <p:spPr bwMode="auto">
          <a:xfrm>
            <a:off x="1066800" y="457200"/>
            <a:ext cx="7315200" cy="44291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altLang="en-US" sz="2000" b="1">
                <a:latin typeface="Times New Roman" pitchFamily="18" charset="0"/>
              </a:rPr>
              <a:t>EFFECTS OF COMPULSIVE GAMBLING ON THE FAMILY</a:t>
            </a:r>
            <a:endParaRPr lang="en-US" altLang="en-US" sz="1400" b="1">
              <a:latin typeface="Times New Roman" pitchFamily="18" charset="0"/>
            </a:endParaRPr>
          </a:p>
        </p:txBody>
      </p:sp>
      <p:sp>
        <p:nvSpPr>
          <p:cNvPr id="3089" name="Text Box 17"/>
          <p:cNvSpPr txBox="1">
            <a:spLocks noChangeArrowheads="1"/>
          </p:cNvSpPr>
          <p:nvPr/>
        </p:nvSpPr>
        <p:spPr bwMode="auto">
          <a:xfrm>
            <a:off x="141288" y="1643063"/>
            <a:ext cx="15240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OCCASIONAL WORRIES</a:t>
            </a:r>
            <a:endParaRPr lang="en-US" altLang="en-US" sz="900" b="1">
              <a:latin typeface="Times New Roman" pitchFamily="18" charset="0"/>
            </a:endParaRPr>
          </a:p>
        </p:txBody>
      </p:sp>
      <p:sp>
        <p:nvSpPr>
          <p:cNvPr id="3090" name="Text Box 18"/>
          <p:cNvSpPr txBox="1">
            <a:spLocks noChangeArrowheads="1"/>
          </p:cNvSpPr>
          <p:nvPr/>
        </p:nvSpPr>
        <p:spPr bwMode="auto">
          <a:xfrm>
            <a:off x="2278063" y="1857375"/>
            <a:ext cx="24384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MAKES EXCUSES FOR GAMBLING</a:t>
            </a:r>
          </a:p>
          <a:p>
            <a:pPr eaLnBrk="0" hangingPunct="0">
              <a:spcBef>
                <a:spcPct val="50000"/>
              </a:spcBef>
            </a:pPr>
            <a:r>
              <a:rPr lang="en-US" altLang="en-US" sz="700" b="1">
                <a:latin typeface="Times New Roman" pitchFamily="18" charset="0"/>
              </a:rPr>
              <a:t>ACCEPTS INCREASED GAMBLING</a:t>
            </a:r>
          </a:p>
          <a:p>
            <a:pPr eaLnBrk="0" hangingPunct="0">
              <a:spcBef>
                <a:spcPct val="50000"/>
              </a:spcBef>
            </a:pPr>
            <a:r>
              <a:rPr lang="en-US" altLang="en-US" sz="700" b="1">
                <a:latin typeface="Times New Roman" pitchFamily="18" charset="0"/>
              </a:rPr>
              <a:t>EASILY REASSURED</a:t>
            </a:r>
          </a:p>
          <a:p>
            <a:pPr eaLnBrk="0" hangingPunct="0">
              <a:spcBef>
                <a:spcPct val="50000"/>
              </a:spcBef>
            </a:pPr>
            <a:r>
              <a:rPr lang="en-US" altLang="en-US" sz="700" b="1">
                <a:latin typeface="Times New Roman" pitchFamily="18" charset="0"/>
              </a:rPr>
              <a:t>ACCEPTS REMORSE OF GAMBLER</a:t>
            </a:r>
          </a:p>
        </p:txBody>
      </p:sp>
      <p:sp>
        <p:nvSpPr>
          <p:cNvPr id="3091" name="Text Box 19"/>
          <p:cNvSpPr txBox="1">
            <a:spLocks noChangeArrowheads="1"/>
          </p:cNvSpPr>
          <p:nvPr/>
        </p:nvSpPr>
        <p:spPr bwMode="auto">
          <a:xfrm>
            <a:off x="-146050" y="1857375"/>
            <a:ext cx="16605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700" b="1">
                <a:latin typeface="Times New Roman" pitchFamily="18" charset="0"/>
              </a:rPr>
              <a:t>KEEPS CONCERNS TO SELF</a:t>
            </a:r>
          </a:p>
          <a:p>
            <a:pPr algn="r" eaLnBrk="0" hangingPunct="0">
              <a:spcBef>
                <a:spcPct val="50000"/>
              </a:spcBef>
            </a:pPr>
            <a:r>
              <a:rPr lang="en-US" altLang="en-US" sz="700" b="1">
                <a:latin typeface="Times New Roman" pitchFamily="18" charset="0"/>
              </a:rPr>
              <a:t>QUESTIONS UNPAID BILLS</a:t>
            </a:r>
          </a:p>
          <a:p>
            <a:pPr algn="r" eaLnBrk="0" hangingPunct="0">
              <a:spcBef>
                <a:spcPct val="50000"/>
              </a:spcBef>
            </a:pPr>
            <a:r>
              <a:rPr lang="en-US" altLang="en-US" sz="700" b="1">
                <a:latin typeface="Times New Roman" pitchFamily="18" charset="0"/>
              </a:rPr>
              <a:t>CONSIDERS GAMBLING TEMPORARY</a:t>
            </a:r>
          </a:p>
          <a:p>
            <a:pPr algn="r" eaLnBrk="0" hangingPunct="0">
              <a:spcBef>
                <a:spcPct val="50000"/>
              </a:spcBef>
            </a:pPr>
            <a:r>
              <a:rPr lang="en-US" altLang="en-US" sz="700" b="1">
                <a:latin typeface="Times New Roman" pitchFamily="18" charset="0"/>
              </a:rPr>
              <a:t>UNEXPLAINED FINANCIAL CRISIS</a:t>
            </a:r>
            <a:endParaRPr lang="en-US" altLang="en-US" sz="700">
              <a:latin typeface="Times New Roman" pitchFamily="18" charset="0"/>
            </a:endParaRPr>
          </a:p>
        </p:txBody>
      </p:sp>
      <p:sp>
        <p:nvSpPr>
          <p:cNvPr id="3092" name="Text Box 20"/>
          <p:cNvSpPr txBox="1">
            <a:spLocks noChangeArrowheads="1"/>
          </p:cNvSpPr>
          <p:nvPr/>
        </p:nvSpPr>
        <p:spPr bwMode="auto">
          <a:xfrm>
            <a:off x="0" y="3071813"/>
            <a:ext cx="1979613"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700" b="1">
                <a:latin typeface="Times New Roman" pitchFamily="18" charset="0"/>
              </a:rPr>
              <a:t>SPOUSE SPENDS LESS TIME WITH FAMILY</a:t>
            </a:r>
          </a:p>
          <a:p>
            <a:pPr algn="r" eaLnBrk="0" hangingPunct="0">
              <a:spcBef>
                <a:spcPct val="50000"/>
              </a:spcBef>
            </a:pPr>
            <a:r>
              <a:rPr lang="en-US" altLang="en-US" sz="700" b="1">
                <a:latin typeface="Times New Roman" pitchFamily="18" charset="0"/>
              </a:rPr>
              <a:t>SPOUSE FEELS REJECTED</a:t>
            </a:r>
          </a:p>
          <a:p>
            <a:pPr algn="r" eaLnBrk="0" hangingPunct="0">
              <a:spcBef>
                <a:spcPct val="50000"/>
              </a:spcBef>
            </a:pPr>
            <a:r>
              <a:rPr lang="en-US" altLang="en-US" sz="700" b="1">
                <a:latin typeface="Times New Roman" pitchFamily="18" charset="0"/>
              </a:rPr>
              <a:t>ATTEMPTS TO CONTROL GAMBLING</a:t>
            </a:r>
          </a:p>
          <a:p>
            <a:pPr algn="r" eaLnBrk="0" hangingPunct="0">
              <a:spcBef>
                <a:spcPct val="50000"/>
              </a:spcBef>
            </a:pPr>
            <a:r>
              <a:rPr lang="en-US" altLang="en-US" sz="700" b="1">
                <a:latin typeface="Times New Roman" pitchFamily="18" charset="0"/>
              </a:rPr>
              <a:t>AVOIDS CHILDREN FAMILY AND FRIENDS</a:t>
            </a:r>
            <a:endParaRPr lang="en-US" altLang="en-US" sz="700">
              <a:latin typeface="Times New Roman" pitchFamily="18" charset="0"/>
            </a:endParaRPr>
          </a:p>
        </p:txBody>
      </p:sp>
      <p:sp>
        <p:nvSpPr>
          <p:cNvPr id="3093" name="Text Box 21"/>
          <p:cNvSpPr txBox="1">
            <a:spLocks noChangeArrowheads="1"/>
          </p:cNvSpPr>
          <p:nvPr/>
        </p:nvSpPr>
        <p:spPr bwMode="auto">
          <a:xfrm>
            <a:off x="2757488" y="3071813"/>
            <a:ext cx="1676400"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ARGUMENTS</a:t>
            </a:r>
          </a:p>
          <a:p>
            <a:pPr eaLnBrk="0" hangingPunct="0">
              <a:spcBef>
                <a:spcPct val="50000"/>
              </a:spcBef>
            </a:pPr>
            <a:r>
              <a:rPr lang="en-US" altLang="en-US" sz="700" b="1">
                <a:latin typeface="Times New Roman" pitchFamily="18" charset="0"/>
              </a:rPr>
              <a:t>DEMANDS UPON GAMBLER</a:t>
            </a:r>
          </a:p>
          <a:p>
            <a:pPr eaLnBrk="0" hangingPunct="0">
              <a:spcBef>
                <a:spcPct val="50000"/>
              </a:spcBef>
            </a:pPr>
            <a:r>
              <a:rPr lang="en-US" altLang="en-US" sz="700" b="1">
                <a:latin typeface="Times New Roman" pitchFamily="18" charset="0"/>
              </a:rPr>
              <a:t>PROVIDES BAILOUTS</a:t>
            </a:r>
          </a:p>
          <a:p>
            <a:pPr eaLnBrk="0" hangingPunct="0">
              <a:spcBef>
                <a:spcPct val="50000"/>
              </a:spcBef>
            </a:pPr>
            <a:r>
              <a:rPr lang="en-US" altLang="en-US" sz="700" b="1">
                <a:latin typeface="Times New Roman" pitchFamily="18" charset="0"/>
              </a:rPr>
              <a:t>ISOLATION</a:t>
            </a:r>
          </a:p>
        </p:txBody>
      </p:sp>
      <p:sp>
        <p:nvSpPr>
          <p:cNvPr id="3094" name="Text Box 22"/>
          <p:cNvSpPr txBox="1">
            <a:spLocks noChangeArrowheads="1"/>
          </p:cNvSpPr>
          <p:nvPr/>
        </p:nvSpPr>
        <p:spPr bwMode="auto">
          <a:xfrm>
            <a:off x="1198563" y="4429125"/>
            <a:ext cx="1487487"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lnSpc>
                <a:spcPct val="90000"/>
              </a:lnSpc>
            </a:pPr>
            <a:r>
              <a:rPr lang="en-US" altLang="en-US" sz="700" b="1">
                <a:latin typeface="Times New Roman" pitchFamily="18" charset="0"/>
              </a:rPr>
              <a:t>INTENSE RESENTMENT</a:t>
            </a:r>
          </a:p>
          <a:p>
            <a:pPr algn="r" eaLnBrk="0" hangingPunct="0">
              <a:lnSpc>
                <a:spcPct val="90000"/>
              </a:lnSpc>
            </a:pPr>
            <a:endParaRPr lang="en-US" altLang="en-US" sz="700" b="1">
              <a:latin typeface="Times New Roman" pitchFamily="18" charset="0"/>
            </a:endParaRPr>
          </a:p>
          <a:p>
            <a:pPr algn="r" eaLnBrk="0" hangingPunct="0">
              <a:lnSpc>
                <a:spcPct val="90000"/>
              </a:lnSpc>
            </a:pPr>
            <a:r>
              <a:rPr lang="en-US" altLang="en-US" sz="700" b="1">
                <a:latin typeface="Times New Roman" pitchFamily="18" charset="0"/>
              </a:rPr>
              <a:t>THINKING IMPAIRED</a:t>
            </a:r>
          </a:p>
          <a:p>
            <a:pPr algn="r" eaLnBrk="0" hangingPunct="0">
              <a:lnSpc>
                <a:spcPct val="90000"/>
              </a:lnSpc>
            </a:pPr>
            <a:endParaRPr lang="en-US" altLang="en-US" sz="700" b="1">
              <a:latin typeface="Times New Roman" pitchFamily="18" charset="0"/>
            </a:endParaRPr>
          </a:p>
          <a:p>
            <a:pPr algn="r" eaLnBrk="0" hangingPunct="0">
              <a:lnSpc>
                <a:spcPct val="90000"/>
              </a:lnSpc>
            </a:pPr>
            <a:r>
              <a:rPr lang="en-US" altLang="en-US" sz="700" b="1">
                <a:latin typeface="Times New Roman" pitchFamily="18" charset="0"/>
              </a:rPr>
              <a:t>IMMOBILIZATION</a:t>
            </a:r>
          </a:p>
          <a:p>
            <a:pPr algn="r" eaLnBrk="0" hangingPunct="0">
              <a:lnSpc>
                <a:spcPct val="90000"/>
              </a:lnSpc>
            </a:pPr>
            <a:endParaRPr lang="en-US" altLang="en-US" sz="700" b="1">
              <a:latin typeface="Times New Roman" pitchFamily="18" charset="0"/>
            </a:endParaRPr>
          </a:p>
          <a:p>
            <a:pPr algn="r" eaLnBrk="0" hangingPunct="0">
              <a:lnSpc>
                <a:spcPct val="90000"/>
              </a:lnSpc>
            </a:pPr>
            <a:r>
              <a:rPr lang="en-US" altLang="en-US" sz="700" b="1">
                <a:latin typeface="Times New Roman" pitchFamily="18" charset="0"/>
              </a:rPr>
              <a:t>DOUBTS SANITY</a:t>
            </a:r>
          </a:p>
        </p:txBody>
      </p:sp>
      <p:sp>
        <p:nvSpPr>
          <p:cNvPr id="3095" name="Text Box 23"/>
          <p:cNvSpPr txBox="1">
            <a:spLocks noChangeArrowheads="1"/>
          </p:cNvSpPr>
          <p:nvPr/>
        </p:nvSpPr>
        <p:spPr bwMode="auto">
          <a:xfrm>
            <a:off x="3344863" y="4429125"/>
            <a:ext cx="13716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CONFUSION</a:t>
            </a:r>
          </a:p>
          <a:p>
            <a:pPr eaLnBrk="0" hangingPunct="0">
              <a:spcBef>
                <a:spcPct val="50000"/>
              </a:spcBef>
            </a:pPr>
            <a:r>
              <a:rPr lang="en-US" altLang="en-US" sz="700" b="1">
                <a:latin typeface="Times New Roman" pitchFamily="18" charset="0"/>
              </a:rPr>
              <a:t>PHYSICAL SYMPTOMS</a:t>
            </a:r>
          </a:p>
          <a:p>
            <a:pPr eaLnBrk="0" hangingPunct="0">
              <a:spcBef>
                <a:spcPct val="50000"/>
              </a:spcBef>
            </a:pPr>
            <a:r>
              <a:rPr lang="en-US" altLang="en-US" sz="700" b="1">
                <a:latin typeface="Times New Roman" pitchFamily="18" charset="0"/>
              </a:rPr>
              <a:t>RAGE</a:t>
            </a:r>
          </a:p>
          <a:p>
            <a:pPr eaLnBrk="0" hangingPunct="0">
              <a:spcBef>
                <a:spcPct val="50000"/>
              </a:spcBef>
            </a:pPr>
            <a:r>
              <a:rPr lang="en-US" altLang="en-US" sz="700" b="1">
                <a:latin typeface="Times New Roman" pitchFamily="18" charset="0"/>
              </a:rPr>
              <a:t>ANXIETY AND PANIC</a:t>
            </a:r>
          </a:p>
          <a:p>
            <a:pPr eaLnBrk="0" hangingPunct="0">
              <a:spcBef>
                <a:spcPct val="50000"/>
              </a:spcBef>
            </a:pPr>
            <a:endParaRPr lang="en-US" altLang="en-US" sz="700" b="1">
              <a:latin typeface="Times New Roman" pitchFamily="18" charset="0"/>
            </a:endParaRPr>
          </a:p>
        </p:txBody>
      </p:sp>
      <p:sp>
        <p:nvSpPr>
          <p:cNvPr id="3096" name="Text Box 24"/>
          <p:cNvSpPr txBox="1">
            <a:spLocks noChangeArrowheads="1"/>
          </p:cNvSpPr>
          <p:nvPr/>
        </p:nvSpPr>
        <p:spPr bwMode="auto">
          <a:xfrm>
            <a:off x="6702425" y="4706938"/>
            <a:ext cx="1600200"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GUILT DIMINISHES</a:t>
            </a:r>
          </a:p>
          <a:p>
            <a:pPr eaLnBrk="0" hangingPunct="0">
              <a:spcBef>
                <a:spcPct val="50000"/>
              </a:spcBef>
            </a:pPr>
            <a:r>
              <a:rPr lang="en-US" altLang="en-US" sz="700" b="1">
                <a:latin typeface="Times New Roman" pitchFamily="18" charset="0"/>
              </a:rPr>
              <a:t>STOPS GIVING BAILOUT</a:t>
            </a:r>
          </a:p>
          <a:p>
            <a:pPr eaLnBrk="0" hangingPunct="0">
              <a:spcBef>
                <a:spcPct val="50000"/>
              </a:spcBef>
            </a:pPr>
            <a:r>
              <a:rPr lang="en-US" altLang="en-US" sz="700" b="1">
                <a:latin typeface="Times New Roman" pitchFamily="18" charset="0"/>
              </a:rPr>
              <a:t>ACCEPTS FRIENDS AGAIN</a:t>
            </a:r>
          </a:p>
          <a:p>
            <a:pPr eaLnBrk="0" hangingPunct="0">
              <a:spcBef>
                <a:spcPct val="50000"/>
              </a:spcBef>
            </a:pPr>
            <a:r>
              <a:rPr lang="en-US" altLang="en-US" sz="700" b="1">
                <a:latin typeface="Times New Roman" pitchFamily="18" charset="0"/>
              </a:rPr>
              <a:t>HONEST DESIRE FOR HELP</a:t>
            </a:r>
            <a:endParaRPr lang="en-US" altLang="en-US" sz="700">
              <a:latin typeface="Times New Roman" pitchFamily="18" charset="0"/>
            </a:endParaRPr>
          </a:p>
        </p:txBody>
      </p:sp>
      <p:sp>
        <p:nvSpPr>
          <p:cNvPr id="3097" name="Text Box 25"/>
          <p:cNvSpPr txBox="1">
            <a:spLocks noChangeArrowheads="1"/>
          </p:cNvSpPr>
          <p:nvPr/>
        </p:nvSpPr>
        <p:spPr bwMode="auto">
          <a:xfrm>
            <a:off x="4445000" y="4478338"/>
            <a:ext cx="16541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700" b="1">
                <a:latin typeface="Times New Roman" pitchFamily="18" charset="0"/>
              </a:rPr>
              <a:t>DEALS WITH RESENTMENT</a:t>
            </a:r>
          </a:p>
          <a:p>
            <a:pPr algn="r" eaLnBrk="0" hangingPunct="0">
              <a:spcBef>
                <a:spcPct val="50000"/>
              </a:spcBef>
            </a:pPr>
            <a:r>
              <a:rPr lang="en-US" altLang="en-US" sz="700" b="1">
                <a:latin typeface="Times New Roman" pitchFamily="18" charset="0"/>
              </a:rPr>
              <a:t>REALISTIC PERSONAL INVENTORY</a:t>
            </a:r>
          </a:p>
          <a:p>
            <a:pPr algn="r" eaLnBrk="0" hangingPunct="0">
              <a:spcBef>
                <a:spcPct val="50000"/>
              </a:spcBef>
            </a:pPr>
            <a:r>
              <a:rPr lang="en-US" altLang="en-US" sz="700" b="1">
                <a:latin typeface="Times New Roman" pitchFamily="18" charset="0"/>
              </a:rPr>
              <a:t>ACCEPTS COMPULSIVE GAMBLING AS AN ILLNESS</a:t>
            </a:r>
          </a:p>
          <a:p>
            <a:pPr algn="r" eaLnBrk="0" hangingPunct="0">
              <a:spcBef>
                <a:spcPct val="50000"/>
              </a:spcBef>
            </a:pPr>
            <a:r>
              <a:rPr lang="en-US" altLang="en-US" sz="700" b="1">
                <a:latin typeface="Times New Roman" pitchFamily="18" charset="0"/>
              </a:rPr>
              <a:t>HOPEFUL</a:t>
            </a:r>
          </a:p>
        </p:txBody>
      </p:sp>
      <p:sp>
        <p:nvSpPr>
          <p:cNvPr id="3098" name="Text Box 26"/>
          <p:cNvSpPr txBox="1">
            <a:spLocks noChangeArrowheads="1"/>
          </p:cNvSpPr>
          <p:nvPr/>
        </p:nvSpPr>
        <p:spPr bwMode="auto">
          <a:xfrm>
            <a:off x="4727575" y="3214688"/>
            <a:ext cx="19050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700" b="1">
                <a:latin typeface="Times New Roman" pitchFamily="18" charset="0"/>
              </a:rPr>
              <a:t>HELPING OTHERS</a:t>
            </a:r>
          </a:p>
          <a:p>
            <a:pPr algn="r" eaLnBrk="0" hangingPunct="0">
              <a:spcBef>
                <a:spcPct val="50000"/>
              </a:spcBef>
            </a:pPr>
            <a:r>
              <a:rPr lang="en-US" altLang="en-US" sz="700" b="1">
                <a:latin typeface="Times New Roman" pitchFamily="18" charset="0"/>
              </a:rPr>
              <a:t>COMMUNICATIONS IMPROVED </a:t>
            </a:r>
          </a:p>
          <a:p>
            <a:pPr algn="r" eaLnBrk="0" hangingPunct="0">
              <a:spcBef>
                <a:spcPct val="50000"/>
              </a:spcBef>
            </a:pPr>
            <a:r>
              <a:rPr lang="en-US" altLang="en-US" sz="700" b="1">
                <a:latin typeface="Times New Roman" pitchFamily="18" charset="0"/>
              </a:rPr>
              <a:t>PROBLEM SOLVING</a:t>
            </a:r>
          </a:p>
          <a:p>
            <a:pPr algn="r" eaLnBrk="0" hangingPunct="0">
              <a:spcBef>
                <a:spcPct val="50000"/>
              </a:spcBef>
            </a:pPr>
            <a:r>
              <a:rPr lang="en-US" altLang="en-US" sz="700" b="1">
                <a:latin typeface="Times New Roman" pitchFamily="18" charset="0"/>
              </a:rPr>
              <a:t>CLOSENESS WITHIN FAMILY</a:t>
            </a:r>
          </a:p>
          <a:p>
            <a:pPr algn="r" eaLnBrk="0" hangingPunct="0">
              <a:spcBef>
                <a:spcPct val="50000"/>
              </a:spcBef>
            </a:pPr>
            <a:r>
              <a:rPr lang="en-US" altLang="en-US" sz="700" b="1">
                <a:latin typeface="Times New Roman" pitchFamily="18" charset="0"/>
              </a:rPr>
              <a:t>INCREASED SELF-ESTEEM</a:t>
            </a:r>
          </a:p>
        </p:txBody>
      </p:sp>
      <p:sp>
        <p:nvSpPr>
          <p:cNvPr id="3099" name="Text Box 27"/>
          <p:cNvSpPr txBox="1">
            <a:spLocks noChangeArrowheads="1"/>
          </p:cNvSpPr>
          <p:nvPr/>
        </p:nvSpPr>
        <p:spPr bwMode="auto">
          <a:xfrm>
            <a:off x="5362575" y="1928813"/>
            <a:ext cx="1751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algn="r" eaLnBrk="0" hangingPunct="0">
              <a:spcBef>
                <a:spcPct val="50000"/>
              </a:spcBef>
            </a:pPr>
            <a:r>
              <a:rPr lang="en-US" altLang="en-US" sz="700" b="1">
                <a:latin typeface="Times New Roman" pitchFamily="18" charset="0"/>
              </a:rPr>
              <a:t>RELAXED</a:t>
            </a:r>
          </a:p>
          <a:p>
            <a:pPr algn="r" eaLnBrk="0" hangingPunct="0">
              <a:spcBef>
                <a:spcPct val="50000"/>
              </a:spcBef>
            </a:pPr>
            <a:r>
              <a:rPr lang="en-US" altLang="en-US" sz="700" b="1">
                <a:latin typeface="Times New Roman" pitchFamily="18" charset="0"/>
              </a:rPr>
              <a:t>SHARING</a:t>
            </a:r>
          </a:p>
          <a:p>
            <a:pPr algn="r" eaLnBrk="0" hangingPunct="0">
              <a:spcBef>
                <a:spcPct val="50000"/>
              </a:spcBef>
            </a:pPr>
            <a:r>
              <a:rPr lang="en-US" altLang="en-US" sz="700" b="1">
                <a:latin typeface="Times New Roman" pitchFamily="18" charset="0"/>
              </a:rPr>
              <a:t>CLOSENESS WITHIN FAMILY</a:t>
            </a:r>
          </a:p>
        </p:txBody>
      </p:sp>
      <p:sp>
        <p:nvSpPr>
          <p:cNvPr id="3100" name="Text Box 28"/>
          <p:cNvSpPr txBox="1">
            <a:spLocks noChangeArrowheads="1"/>
          </p:cNvSpPr>
          <p:nvPr/>
        </p:nvSpPr>
        <p:spPr bwMode="auto">
          <a:xfrm>
            <a:off x="7337425" y="3200400"/>
            <a:ext cx="1982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MEETS OWN NEEDS</a:t>
            </a:r>
          </a:p>
          <a:p>
            <a:pPr eaLnBrk="0" hangingPunct="0">
              <a:spcBef>
                <a:spcPct val="50000"/>
              </a:spcBef>
            </a:pPr>
            <a:r>
              <a:rPr lang="en-US" altLang="en-US" sz="700" b="1">
                <a:latin typeface="Times New Roman" pitchFamily="18" charset="0"/>
              </a:rPr>
              <a:t>UNDERSTANDING OTHERS</a:t>
            </a:r>
          </a:p>
          <a:p>
            <a:pPr eaLnBrk="0" hangingPunct="0">
              <a:spcBef>
                <a:spcPct val="50000"/>
              </a:spcBef>
            </a:pPr>
            <a:r>
              <a:rPr lang="en-US" altLang="en-US" sz="700" b="1">
                <a:latin typeface="Times New Roman" pitchFamily="18" charset="0"/>
              </a:rPr>
              <a:t>RECOGNIZES SELF NEEDS</a:t>
            </a:r>
          </a:p>
          <a:p>
            <a:pPr eaLnBrk="0" hangingPunct="0">
              <a:spcBef>
                <a:spcPct val="50000"/>
              </a:spcBef>
            </a:pPr>
            <a:r>
              <a:rPr lang="en-US" altLang="en-US" sz="700" b="1">
                <a:latin typeface="Times New Roman" pitchFamily="18" charset="0"/>
              </a:rPr>
              <a:t>MAKING DECISIONS</a:t>
            </a:r>
          </a:p>
          <a:p>
            <a:pPr eaLnBrk="0" hangingPunct="0">
              <a:spcBef>
                <a:spcPct val="50000"/>
              </a:spcBef>
            </a:pPr>
            <a:r>
              <a:rPr lang="en-US" altLang="en-US" sz="700" b="1">
                <a:latin typeface="Times New Roman" pitchFamily="18" charset="0"/>
              </a:rPr>
              <a:t>REALISTIC PLANNING</a:t>
            </a:r>
          </a:p>
          <a:p>
            <a:pPr eaLnBrk="0" hangingPunct="0">
              <a:spcBef>
                <a:spcPct val="50000"/>
              </a:spcBef>
            </a:pPr>
            <a:r>
              <a:rPr lang="en-US" altLang="en-US" sz="700" b="1">
                <a:latin typeface="Times New Roman" pitchFamily="18" charset="0"/>
              </a:rPr>
              <a:t>SELF-CONFIDENCE RETURNS</a:t>
            </a:r>
          </a:p>
        </p:txBody>
      </p:sp>
      <p:sp>
        <p:nvSpPr>
          <p:cNvPr id="3101" name="Text Box 29"/>
          <p:cNvSpPr txBox="1">
            <a:spLocks noChangeArrowheads="1"/>
          </p:cNvSpPr>
          <p:nvPr/>
        </p:nvSpPr>
        <p:spPr bwMode="auto">
          <a:xfrm>
            <a:off x="7620000" y="2122488"/>
            <a:ext cx="145097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2" tIns="44986" rIns="89972" bIns="44986">
            <a:spAutoFit/>
          </a:bodyPr>
          <a:lstStyle>
            <a:lvl1pPr defTabSz="900113">
              <a:defRPr>
                <a:solidFill>
                  <a:schemeClr val="tx1"/>
                </a:solidFill>
                <a:latin typeface="Arial" pitchFamily="34" charset="0"/>
              </a:defRPr>
            </a:lvl1pPr>
            <a:lvl2pPr marL="449263" defTabSz="900113">
              <a:defRPr>
                <a:solidFill>
                  <a:schemeClr val="tx1"/>
                </a:solidFill>
                <a:latin typeface="Arial" pitchFamily="34" charset="0"/>
              </a:defRPr>
            </a:lvl2pPr>
            <a:lvl3pPr marL="900113" defTabSz="900113">
              <a:defRPr>
                <a:solidFill>
                  <a:schemeClr val="tx1"/>
                </a:solidFill>
                <a:latin typeface="Arial" pitchFamily="34" charset="0"/>
              </a:defRPr>
            </a:lvl3pPr>
            <a:lvl4pPr marL="1349375" defTabSz="900113">
              <a:defRPr>
                <a:solidFill>
                  <a:schemeClr val="tx1"/>
                </a:solidFill>
                <a:latin typeface="Arial" pitchFamily="34" charset="0"/>
              </a:defRPr>
            </a:lvl4pPr>
            <a:lvl5pPr marL="1800225" defTabSz="900113">
              <a:defRPr>
                <a:solidFill>
                  <a:schemeClr val="tx1"/>
                </a:solidFill>
                <a:latin typeface="Arial" pitchFamily="34" charset="0"/>
              </a:defRPr>
            </a:lvl5pPr>
            <a:lvl6pPr marL="2257425" defTabSz="900113" fontAlgn="base">
              <a:spcBef>
                <a:spcPct val="0"/>
              </a:spcBef>
              <a:spcAft>
                <a:spcPct val="0"/>
              </a:spcAft>
              <a:defRPr>
                <a:solidFill>
                  <a:schemeClr val="tx1"/>
                </a:solidFill>
                <a:latin typeface="Arial" pitchFamily="34" charset="0"/>
              </a:defRPr>
            </a:lvl6pPr>
            <a:lvl7pPr marL="2714625" defTabSz="900113" fontAlgn="base">
              <a:spcBef>
                <a:spcPct val="0"/>
              </a:spcBef>
              <a:spcAft>
                <a:spcPct val="0"/>
              </a:spcAft>
              <a:defRPr>
                <a:solidFill>
                  <a:schemeClr val="tx1"/>
                </a:solidFill>
                <a:latin typeface="Arial" pitchFamily="34" charset="0"/>
              </a:defRPr>
            </a:lvl7pPr>
            <a:lvl8pPr marL="3171825" defTabSz="900113" fontAlgn="base">
              <a:spcBef>
                <a:spcPct val="0"/>
              </a:spcBef>
              <a:spcAft>
                <a:spcPct val="0"/>
              </a:spcAft>
              <a:defRPr>
                <a:solidFill>
                  <a:schemeClr val="tx1"/>
                </a:solidFill>
                <a:latin typeface="Arial" pitchFamily="34" charset="0"/>
              </a:defRPr>
            </a:lvl8pPr>
            <a:lvl9pPr marL="3629025" defTabSz="900113"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700" b="1">
                <a:latin typeface="Times New Roman" pitchFamily="18" charset="0"/>
              </a:rPr>
              <a:t>SENSE OF ACHIEVEMENT</a:t>
            </a:r>
          </a:p>
          <a:p>
            <a:pPr eaLnBrk="0" hangingPunct="0">
              <a:spcBef>
                <a:spcPct val="50000"/>
              </a:spcBef>
            </a:pPr>
            <a:r>
              <a:rPr lang="en-US" altLang="en-US" sz="700" b="1">
                <a:latin typeface="Times New Roman" pitchFamily="18" charset="0"/>
              </a:rPr>
              <a:t>SACRIFICING FOR OTHERS</a:t>
            </a:r>
          </a:p>
          <a:p>
            <a:pPr eaLnBrk="0" hangingPunct="0">
              <a:spcBef>
                <a:spcPct val="50000"/>
              </a:spcBef>
            </a:pPr>
            <a:r>
              <a:rPr lang="en-US" altLang="en-US" sz="700" b="1">
                <a:latin typeface="Times New Roman" pitchFamily="18" charset="0"/>
              </a:rPr>
              <a:t>MORE AFFECTIONATE AND TRUSTING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D09FE8B-06D0-492A-92C6-0B68638154DA}" type="slidenum">
              <a:rPr lang="en-US"/>
              <a:pPr/>
              <a:t>26</a:t>
            </a:fld>
            <a:endParaRPr lang="en-US"/>
          </a:p>
        </p:txBody>
      </p:sp>
      <p:sp>
        <p:nvSpPr>
          <p:cNvPr id="75778" name="Rectangle 2"/>
          <p:cNvSpPr>
            <a:spLocks noGrp="1" noChangeArrowheads="1"/>
          </p:cNvSpPr>
          <p:nvPr>
            <p:ph type="title"/>
          </p:nvPr>
        </p:nvSpPr>
        <p:spPr>
          <a:xfrm>
            <a:off x="457200" y="914400"/>
            <a:ext cx="8229600" cy="1143000"/>
          </a:xfrm>
        </p:spPr>
        <p:txBody>
          <a:bodyPr>
            <a:normAutofit fontScale="90000"/>
          </a:bodyPr>
          <a:lstStyle/>
          <a:p>
            <a:r>
              <a:rPr lang="en-US" dirty="0"/>
              <a:t>Empowerment vs.  Win-Lose Dynamics</a:t>
            </a:r>
          </a:p>
        </p:txBody>
      </p:sp>
      <p:graphicFrame>
        <p:nvGraphicFramePr>
          <p:cNvPr id="75779" name="Object 3"/>
          <p:cNvGraphicFramePr>
            <a:graphicFrameLocks noChangeAspect="1"/>
          </p:cNvGraphicFramePr>
          <p:nvPr/>
        </p:nvGraphicFramePr>
        <p:xfrm>
          <a:off x="533400" y="1600200"/>
          <a:ext cx="1957388" cy="2432050"/>
        </p:xfrm>
        <a:graphic>
          <a:graphicData uri="http://schemas.openxmlformats.org/presentationml/2006/ole">
            <mc:AlternateContent xmlns:mc="http://schemas.openxmlformats.org/markup-compatibility/2006">
              <mc:Choice xmlns:v="urn:schemas-microsoft-com:vml" Requires="v">
                <p:oleObj spid="_x0000_s9240" name="Clip" r:id="rId3" imgW="4218962" imgH="3951798" progId="">
                  <p:embed/>
                </p:oleObj>
              </mc:Choice>
              <mc:Fallback>
                <p:oleObj name="Clip" r:id="rId3" imgW="4218962" imgH="39517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1957388" cy="243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0" name="Object 4"/>
          <p:cNvGraphicFramePr>
            <a:graphicFrameLocks noChangeAspect="1"/>
          </p:cNvGraphicFramePr>
          <p:nvPr/>
        </p:nvGraphicFramePr>
        <p:xfrm>
          <a:off x="7086600" y="4038600"/>
          <a:ext cx="1758950" cy="2195513"/>
        </p:xfrm>
        <a:graphic>
          <a:graphicData uri="http://schemas.openxmlformats.org/presentationml/2006/ole">
            <mc:AlternateContent xmlns:mc="http://schemas.openxmlformats.org/markup-compatibility/2006">
              <mc:Choice xmlns:v="urn:schemas-microsoft-com:vml" Requires="v">
                <p:oleObj spid="_x0000_s9241" name="Clip" r:id="rId5" imgW="3212327" imgH="3935896" progId="">
                  <p:embed/>
                </p:oleObj>
              </mc:Choice>
              <mc:Fallback>
                <p:oleObj name="Clip" r:id="rId5" imgW="3212327" imgH="393589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038600"/>
                        <a:ext cx="1758950" cy="219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1" name="Line 5"/>
          <p:cNvSpPr>
            <a:spLocks noChangeShapeType="1"/>
          </p:cNvSpPr>
          <p:nvPr/>
        </p:nvSpPr>
        <p:spPr bwMode="auto">
          <a:xfrm>
            <a:off x="533400" y="3657600"/>
            <a:ext cx="815340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AutoShape 6"/>
          <p:cNvSpPr>
            <a:spLocks noChangeArrowheads="1"/>
          </p:cNvSpPr>
          <p:nvPr/>
        </p:nvSpPr>
        <p:spPr bwMode="auto">
          <a:xfrm>
            <a:off x="4343400" y="5029200"/>
            <a:ext cx="457200" cy="16002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39825"/>
          </a:xfrm>
        </p:spPr>
        <p:txBody>
          <a:bodyPr/>
          <a:lstStyle/>
          <a:p>
            <a:r>
              <a:rPr lang="en-US" dirty="0" smtClean="0"/>
              <a:t>Rebuilding Relationship</a:t>
            </a:r>
            <a:endParaRPr lang="en-US" dirty="0"/>
          </a:p>
        </p:txBody>
      </p:sp>
      <p:sp>
        <p:nvSpPr>
          <p:cNvPr id="3" name="Content Placeholder 2"/>
          <p:cNvSpPr>
            <a:spLocks noGrp="1"/>
          </p:cNvSpPr>
          <p:nvPr>
            <p:ph idx="1"/>
          </p:nvPr>
        </p:nvSpPr>
        <p:spPr>
          <a:xfrm>
            <a:off x="381000" y="2332037"/>
            <a:ext cx="8229600" cy="4525963"/>
          </a:xfrm>
        </p:spPr>
        <p:txBody>
          <a:bodyPr/>
          <a:lstStyle/>
          <a:p>
            <a:r>
              <a:rPr lang="en-US" dirty="0" smtClean="0"/>
              <a:t>Creating a healing environment</a:t>
            </a:r>
          </a:p>
          <a:p>
            <a:r>
              <a:rPr lang="en-US" dirty="0" smtClean="0"/>
              <a:t>Compassion (self and other)</a:t>
            </a:r>
          </a:p>
          <a:p>
            <a:r>
              <a:rPr lang="en-US" dirty="0" smtClean="0"/>
              <a:t>Acceptance and Tolerance (self and other)</a:t>
            </a:r>
          </a:p>
          <a:p>
            <a:r>
              <a:rPr lang="en-US" dirty="0" smtClean="0"/>
              <a:t>Trust (self and other)</a:t>
            </a:r>
            <a:endParaRPr lang="en-US" dirty="0"/>
          </a:p>
        </p:txBody>
      </p:sp>
    </p:spTree>
    <p:extLst>
      <p:ext uri="{BB962C8B-B14F-4D97-AF65-F5344CB8AC3E}">
        <p14:creationId xmlns:p14="http://schemas.microsoft.com/office/powerpoint/2010/main" val="338065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39825"/>
          </a:xfrm>
        </p:spPr>
        <p:txBody>
          <a:bodyPr/>
          <a:lstStyle/>
          <a:p>
            <a:r>
              <a:rPr lang="en-US" dirty="0" smtClean="0"/>
              <a:t>Realities and Trust</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t>“I love him, but I will never fully trust him again.”  </a:t>
            </a:r>
          </a:p>
          <a:p>
            <a:endParaRPr lang="en-US" dirty="0"/>
          </a:p>
          <a:p>
            <a:pPr lvl="4"/>
            <a:r>
              <a:rPr lang="en-US" dirty="0" smtClean="0"/>
              <a:t>Quote from a </a:t>
            </a:r>
            <a:r>
              <a:rPr lang="en-US" dirty="0" err="1" smtClean="0"/>
              <a:t>Gamanon</a:t>
            </a:r>
            <a:r>
              <a:rPr lang="en-US" dirty="0" smtClean="0"/>
              <a:t> meeting</a:t>
            </a:r>
            <a:endParaRPr lang="en-US" dirty="0"/>
          </a:p>
        </p:txBody>
      </p:sp>
    </p:spTree>
    <p:extLst>
      <p:ext uri="{BB962C8B-B14F-4D97-AF65-F5344CB8AC3E}">
        <p14:creationId xmlns:p14="http://schemas.microsoft.com/office/powerpoint/2010/main" val="193131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04800" y="1066800"/>
            <a:ext cx="8229600" cy="1139825"/>
          </a:xfrm>
          <a:prstGeom prst="rect">
            <a:avLst/>
          </a:prstGeom>
        </p:spPr>
        <p:txBody>
          <a:bodyPr anchor="b" anchorCtr="0"/>
          <a:lstStyle/>
          <a:p>
            <a:pPr eaLnBrk="1" hangingPunct="1">
              <a:defRPr/>
            </a:pPr>
            <a:r>
              <a:rPr lang="en-US" sz="3600" dirty="0" smtClean="0"/>
              <a:t>PG and Co-Occurring Disorders</a:t>
            </a:r>
            <a:r>
              <a:rPr lang="en-US" sz="3200" dirty="0" smtClean="0"/>
              <a:t/>
            </a:r>
            <a:br>
              <a:rPr lang="en-US" sz="3200" dirty="0" smtClean="0"/>
            </a:br>
            <a:endParaRPr lang="en-US" sz="3200" dirty="0" smtClean="0"/>
          </a:p>
        </p:txBody>
      </p:sp>
      <p:sp>
        <p:nvSpPr>
          <p:cNvPr id="38915" name="Rectangle 3"/>
          <p:cNvSpPr>
            <a:spLocks noGrp="1" noChangeArrowheads="1"/>
          </p:cNvSpPr>
          <p:nvPr>
            <p:ph type="body" idx="4294967295"/>
          </p:nvPr>
        </p:nvSpPr>
        <p:spPr>
          <a:xfrm>
            <a:off x="304800" y="2209800"/>
            <a:ext cx="8229600" cy="4525963"/>
          </a:xfrm>
          <a:prstGeom prst="rect">
            <a:avLst/>
          </a:prstGeom>
        </p:spPr>
        <p:txBody>
          <a:bodyPr/>
          <a:lstStyle/>
          <a:p>
            <a:pPr eaLnBrk="1" hangingPunct="1"/>
            <a:r>
              <a:rPr lang="en-US" altLang="en-US" dirty="0" smtClean="0"/>
              <a:t>Family Issues</a:t>
            </a:r>
          </a:p>
          <a:p>
            <a:pPr lvl="1" eaLnBrk="1" hangingPunct="1"/>
            <a:r>
              <a:rPr lang="en-US" altLang="en-US" dirty="0" smtClean="0"/>
              <a:t>Lack of awareness and mislabeling</a:t>
            </a:r>
          </a:p>
          <a:p>
            <a:pPr lvl="1" eaLnBrk="1" hangingPunct="1"/>
            <a:r>
              <a:rPr lang="en-US" altLang="en-US" dirty="0" smtClean="0"/>
              <a:t>Increased sense of responsibility</a:t>
            </a:r>
          </a:p>
          <a:p>
            <a:pPr lvl="1" eaLnBrk="1" hangingPunct="1"/>
            <a:r>
              <a:rPr lang="en-US" altLang="en-US" dirty="0"/>
              <a:t>I</a:t>
            </a:r>
            <a:r>
              <a:rPr lang="en-US" altLang="en-US" dirty="0" smtClean="0"/>
              <a:t>ncreased stress, resentment, guilt, shame</a:t>
            </a:r>
          </a:p>
          <a:p>
            <a:pPr lvl="1" eaLnBrk="1" hangingPunct="1"/>
            <a:r>
              <a:rPr lang="en-US" altLang="en-US" dirty="0" smtClean="0"/>
              <a:t>Intimacy issues</a:t>
            </a:r>
          </a:p>
          <a:p>
            <a:pPr lvl="1" eaLnBrk="1" hangingPunct="1"/>
            <a:r>
              <a:rPr lang="en-US" altLang="en-US" dirty="0" smtClean="0"/>
              <a:t>Financial safety</a:t>
            </a:r>
          </a:p>
          <a:p>
            <a:pPr lvl="1" eaLnBrk="1" hangingPunct="1"/>
            <a:r>
              <a:rPr lang="en-US" altLang="en-US" dirty="0" smtClean="0"/>
              <a:t>Potential for family violence</a:t>
            </a:r>
          </a:p>
          <a:p>
            <a:pPr lvl="1" eaLnBrk="1" hangingPunct="1"/>
            <a:r>
              <a:rPr lang="en-US" altLang="en-US" dirty="0" smtClean="0"/>
              <a:t>Communication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bwMode="auto">
          <a:xfrm>
            <a:off x="533400" y="1219200"/>
            <a:ext cx="7696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smtClean="0">
                <a:solidFill>
                  <a:srgbClr val="006699"/>
                </a:solidFill>
              </a:rPr>
              <a:t>Gambling Disorder</a:t>
            </a:r>
          </a:p>
        </p:txBody>
      </p:sp>
      <p:sp>
        <p:nvSpPr>
          <p:cNvPr id="44035" name="Rectangle 3"/>
          <p:cNvSpPr>
            <a:spLocks noGrp="1"/>
          </p:cNvSpPr>
          <p:nvPr>
            <p:ph idx="4294967295"/>
          </p:nvPr>
        </p:nvSpPr>
        <p:spPr bwMode="auto">
          <a:xfrm>
            <a:off x="762000" y="2057400"/>
            <a:ext cx="7467600" cy="4068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itchFamily="18" charset="2"/>
              <a:buNone/>
            </a:pPr>
            <a:endParaRPr lang="en-US" altLang="en-US" sz="1000" smtClean="0"/>
          </a:p>
          <a:p>
            <a:pPr eaLnBrk="1" hangingPunct="1">
              <a:buFont typeface="Wingdings 2" pitchFamily="18" charset="2"/>
              <a:buNone/>
            </a:pPr>
            <a:r>
              <a:rPr lang="en-US" altLang="en-US" sz="2800" smtClean="0"/>
              <a:t>A.  Persistent and recurrent </a:t>
            </a:r>
            <a:r>
              <a:rPr lang="en-US" altLang="en-US" sz="2800" u="sng" smtClean="0"/>
              <a:t>problematic </a:t>
            </a:r>
            <a:r>
              <a:rPr lang="en-US" altLang="en-US" sz="2800" smtClean="0"/>
              <a:t>gambling behavior leading to </a:t>
            </a:r>
            <a:r>
              <a:rPr lang="en-US" altLang="en-US" sz="2800" u="sng" smtClean="0"/>
              <a:t>clinically significant impairment or distress</a:t>
            </a:r>
            <a:r>
              <a:rPr lang="en-US" altLang="en-US" sz="2800" smtClean="0"/>
              <a:t>, as indicated by the individual exhibiting four (or more) of the following in a </a:t>
            </a:r>
            <a:r>
              <a:rPr lang="en-US" altLang="en-US" sz="2800" b="1" u="sng" smtClean="0"/>
              <a:t>12-month period.</a:t>
            </a: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92A2778-BB7C-472A-9868-349E60F8C2C0}" type="slidenum">
              <a:rPr lang="en-US" altLang="en-US">
                <a:solidFill>
                  <a:srgbClr val="898989"/>
                </a:solidFill>
                <a:latin typeface="Calibri" pitchFamily="34" charset="0"/>
              </a:rPr>
              <a:pPr/>
              <a:t>3</a:t>
            </a:fld>
            <a:endParaRPr lang="en-US" alt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66800"/>
            <a:ext cx="8229600" cy="1139825"/>
          </a:xfrm>
        </p:spPr>
        <p:txBody>
          <a:bodyPr/>
          <a:lstStyle/>
          <a:p>
            <a:r>
              <a:rPr lang="en-US" dirty="0" smtClean="0"/>
              <a:t>Education</a:t>
            </a:r>
            <a:endParaRPr lang="en-US" dirty="0"/>
          </a:p>
        </p:txBody>
      </p:sp>
      <p:sp>
        <p:nvSpPr>
          <p:cNvPr id="5" name="Content Placeholder 4"/>
          <p:cNvSpPr>
            <a:spLocks noGrp="1"/>
          </p:cNvSpPr>
          <p:nvPr>
            <p:ph idx="1"/>
          </p:nvPr>
        </p:nvSpPr>
        <p:spPr>
          <a:xfrm>
            <a:off x="533400" y="1828800"/>
            <a:ext cx="8229600" cy="4525963"/>
          </a:xfrm>
        </p:spPr>
        <p:txBody>
          <a:bodyPr/>
          <a:lstStyle/>
          <a:p>
            <a:r>
              <a:rPr lang="en-US" dirty="0" smtClean="0"/>
              <a:t>Neurobiology of gambling disorder</a:t>
            </a:r>
          </a:p>
          <a:p>
            <a:r>
              <a:rPr lang="en-US" dirty="0" smtClean="0"/>
              <a:t>Interaction of gambling progression and other mental health and addictive disorders</a:t>
            </a:r>
          </a:p>
          <a:p>
            <a:r>
              <a:rPr lang="en-US" dirty="0" smtClean="0"/>
              <a:t>Maintaining personal as well as financial safety for the family – money protection planning</a:t>
            </a:r>
          </a:p>
          <a:p>
            <a:r>
              <a:rPr lang="en-US" dirty="0" smtClean="0"/>
              <a:t>Voluntary Exclusion Program</a:t>
            </a:r>
          </a:p>
          <a:p>
            <a:r>
              <a:rPr lang="en-US" dirty="0" smtClean="0"/>
              <a:t>Harm Reduction</a:t>
            </a:r>
          </a:p>
          <a:p>
            <a:r>
              <a:rPr lang="en-US" dirty="0" smtClean="0"/>
              <a:t>Coping with suicidality</a:t>
            </a:r>
            <a:endParaRPr lang="en-US" dirty="0"/>
          </a:p>
        </p:txBody>
      </p:sp>
    </p:spTree>
    <p:extLst>
      <p:ext uri="{BB962C8B-B14F-4D97-AF65-F5344CB8AC3E}">
        <p14:creationId xmlns:p14="http://schemas.microsoft.com/office/powerpoint/2010/main" val="115891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304800" y="1219200"/>
            <a:ext cx="8229600" cy="1139825"/>
          </a:xfrm>
        </p:spPr>
        <p:txBody>
          <a:bodyPr/>
          <a:lstStyle/>
          <a:p>
            <a:pPr eaLnBrk="1" hangingPunct="1">
              <a:defRPr/>
            </a:pPr>
            <a:r>
              <a:rPr lang="en-US" dirty="0" smtClean="0"/>
              <a:t>Coping Skills</a:t>
            </a:r>
          </a:p>
        </p:txBody>
      </p:sp>
      <p:sp>
        <p:nvSpPr>
          <p:cNvPr id="300035" name="Rectangle 3"/>
          <p:cNvSpPr>
            <a:spLocks noGrp="1" noChangeArrowheads="1"/>
          </p:cNvSpPr>
          <p:nvPr>
            <p:ph type="body" idx="1"/>
          </p:nvPr>
        </p:nvSpPr>
        <p:spPr>
          <a:xfrm>
            <a:off x="381000" y="2334096"/>
            <a:ext cx="8229600" cy="4525963"/>
          </a:xfrm>
        </p:spPr>
        <p:txBody>
          <a:bodyPr/>
          <a:lstStyle/>
          <a:p>
            <a:pPr eaLnBrk="1" hangingPunct="1">
              <a:defRPr/>
            </a:pPr>
            <a:r>
              <a:rPr lang="en-US" dirty="0" smtClean="0"/>
              <a:t>Relapse Prevention</a:t>
            </a:r>
          </a:p>
          <a:p>
            <a:pPr eaLnBrk="1" hangingPunct="1">
              <a:defRPr/>
            </a:pPr>
            <a:r>
              <a:rPr lang="en-US" dirty="0" smtClean="0"/>
              <a:t>Affect Tolerance and Emotional Regulation</a:t>
            </a:r>
          </a:p>
          <a:p>
            <a:pPr eaLnBrk="1" hangingPunct="1">
              <a:defRPr/>
            </a:pPr>
            <a:r>
              <a:rPr lang="en-US" dirty="0" smtClean="0"/>
              <a:t>Interpersonal Skills</a:t>
            </a:r>
          </a:p>
          <a:p>
            <a:pPr eaLnBrk="1" hangingPunct="1">
              <a:defRPr/>
            </a:pPr>
            <a:r>
              <a:rPr lang="en-US" dirty="0" smtClean="0"/>
              <a:t>Mindfulness Skills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04800" y="990600"/>
            <a:ext cx="8229600" cy="1139825"/>
          </a:xfrm>
        </p:spPr>
        <p:txBody>
          <a:bodyPr/>
          <a:lstStyle/>
          <a:p>
            <a:pPr eaLnBrk="1" hangingPunct="1">
              <a:defRPr/>
            </a:pPr>
            <a:r>
              <a:rPr lang="en-US" dirty="0" smtClean="0"/>
              <a:t>Developing Healthy Behaviors</a:t>
            </a:r>
          </a:p>
        </p:txBody>
      </p:sp>
      <p:sp>
        <p:nvSpPr>
          <p:cNvPr id="297987" name="Rectangle 3"/>
          <p:cNvSpPr>
            <a:spLocks noGrp="1" noChangeArrowheads="1"/>
          </p:cNvSpPr>
          <p:nvPr>
            <p:ph type="body" idx="1"/>
          </p:nvPr>
        </p:nvSpPr>
        <p:spPr>
          <a:xfrm>
            <a:off x="381000" y="2057400"/>
            <a:ext cx="8229600" cy="4525963"/>
          </a:xfrm>
        </p:spPr>
        <p:txBody>
          <a:bodyPr/>
          <a:lstStyle/>
          <a:p>
            <a:pPr eaLnBrk="1" hangingPunct="1">
              <a:lnSpc>
                <a:spcPct val="90000"/>
              </a:lnSpc>
              <a:defRPr/>
            </a:pPr>
            <a:r>
              <a:rPr lang="en-US" sz="2800" dirty="0" smtClean="0"/>
              <a:t>Healthy Eating</a:t>
            </a:r>
          </a:p>
          <a:p>
            <a:pPr eaLnBrk="1" hangingPunct="1">
              <a:lnSpc>
                <a:spcPct val="90000"/>
              </a:lnSpc>
              <a:defRPr/>
            </a:pPr>
            <a:r>
              <a:rPr lang="en-US" sz="2800" dirty="0" smtClean="0"/>
              <a:t>Sleep</a:t>
            </a:r>
          </a:p>
          <a:p>
            <a:pPr eaLnBrk="1" hangingPunct="1">
              <a:lnSpc>
                <a:spcPct val="90000"/>
              </a:lnSpc>
              <a:defRPr/>
            </a:pPr>
            <a:r>
              <a:rPr lang="en-US" sz="2800" dirty="0" smtClean="0"/>
              <a:t>Exercise</a:t>
            </a:r>
          </a:p>
          <a:p>
            <a:pPr eaLnBrk="1" hangingPunct="1">
              <a:lnSpc>
                <a:spcPct val="90000"/>
              </a:lnSpc>
              <a:defRPr/>
            </a:pPr>
            <a:r>
              <a:rPr lang="en-US" sz="2800" dirty="0" smtClean="0"/>
              <a:t>Health Maintenance</a:t>
            </a:r>
          </a:p>
          <a:p>
            <a:pPr eaLnBrk="1" hangingPunct="1">
              <a:lnSpc>
                <a:spcPct val="90000"/>
              </a:lnSpc>
              <a:defRPr/>
            </a:pPr>
            <a:r>
              <a:rPr lang="en-US" sz="2800" dirty="0" smtClean="0"/>
              <a:t>Living Environment</a:t>
            </a:r>
          </a:p>
          <a:p>
            <a:pPr eaLnBrk="1" hangingPunct="1">
              <a:lnSpc>
                <a:spcPct val="90000"/>
              </a:lnSpc>
              <a:defRPr/>
            </a:pPr>
            <a:r>
              <a:rPr lang="en-US" sz="2800" dirty="0" smtClean="0"/>
              <a:t>Sunlight</a:t>
            </a:r>
          </a:p>
          <a:p>
            <a:pPr eaLnBrk="1" hangingPunct="1">
              <a:lnSpc>
                <a:spcPct val="90000"/>
              </a:lnSpc>
              <a:defRPr/>
            </a:pPr>
            <a:r>
              <a:rPr lang="en-US" sz="2800" dirty="0" smtClean="0"/>
              <a:t>Connection and Relationships</a:t>
            </a:r>
          </a:p>
          <a:p>
            <a:pPr eaLnBrk="1" hangingPunct="1">
              <a:lnSpc>
                <a:spcPct val="90000"/>
              </a:lnSpc>
              <a:defRPr/>
            </a:pPr>
            <a:r>
              <a:rPr lang="en-US" sz="2800" dirty="0" smtClean="0"/>
              <a:t>Fun and Play</a:t>
            </a:r>
          </a:p>
          <a:p>
            <a:pPr eaLnBrk="1" hangingPunct="1">
              <a:lnSpc>
                <a:spcPct val="90000"/>
              </a:lnSpc>
              <a:defRPr/>
            </a:pPr>
            <a:r>
              <a:rPr lang="en-US" sz="2800" dirty="0" smtClean="0"/>
              <a:t>Spiritual Practices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Family in the Context of Community</a:t>
            </a:r>
            <a:endParaRPr lang="en-US" dirty="0"/>
          </a:p>
        </p:txBody>
      </p:sp>
      <p:pic>
        <p:nvPicPr>
          <p:cNvPr id="4" name="Picture 7" descr="http://media-cache-ak0.pinimg.com/736x/7a/35/88/7a358834e494ca5e3b0819ffde8a9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419475" cy="2951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HaskinsD\AppData\Local\Microsoft\Windows\Temporary Internet Files\Content.IE5\SV1CV78O\99122573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159" y="3112821"/>
            <a:ext cx="2834640" cy="129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HaskinsD\AppData\Local\Microsoft\Windows\Temporary Internet Files\Content.IE5\720KJSOQ\SJ-Faithclosepin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959" y="2209800"/>
            <a:ext cx="341704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HaskinsD\AppData\Local\Microsoft\Windows\Temporary Internet Files\Content.IE5\SV1CV78O\P_religion_world.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4256314" cy="2656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HaskinsD\AppData\Local\Microsoft\Windows\Temporary Internet Files\Content.IE5\720KJSOQ\ethnic_diversity-0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3419475" cy="1817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0159" y="3153259"/>
            <a:ext cx="3048000" cy="2514600"/>
          </a:xfrm>
          <a:prstGeom prst="rect">
            <a:avLst/>
          </a:prstGeom>
        </p:spPr>
      </p:pic>
    </p:spTree>
    <p:extLst>
      <p:ext uri="{BB962C8B-B14F-4D97-AF65-F5344CB8AC3E}">
        <p14:creationId xmlns:p14="http://schemas.microsoft.com/office/powerpoint/2010/main" val="377072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39825"/>
          </a:xfrm>
        </p:spPr>
        <p:txBody>
          <a:bodyPr>
            <a:normAutofit fontScale="90000"/>
          </a:bodyPr>
          <a:lstStyle/>
          <a:p>
            <a:r>
              <a:rPr lang="en-US" dirty="0"/>
              <a:t/>
            </a:r>
            <a:br>
              <a:rPr lang="en-US" dirty="0"/>
            </a:br>
            <a:r>
              <a:rPr lang="en-US" b="1" dirty="0" smtClean="0"/>
              <a:t>“At- Risk” PG Advocacy/Support</a:t>
            </a:r>
            <a:r>
              <a:rPr lang="en-US" b="1" dirty="0"/>
              <a:t/>
            </a:r>
            <a:br>
              <a:rPr lang="en-US" b="1" dirty="0"/>
            </a:br>
            <a:endParaRPr lang="en-US" b="1" dirty="0"/>
          </a:p>
        </p:txBody>
      </p:sp>
      <p:sp>
        <p:nvSpPr>
          <p:cNvPr id="3" name="Content Placeholder 2"/>
          <p:cNvSpPr>
            <a:spLocks noGrp="1"/>
          </p:cNvSpPr>
          <p:nvPr>
            <p:ph idx="1"/>
          </p:nvPr>
        </p:nvSpPr>
        <p:spPr>
          <a:xfrm>
            <a:off x="457200" y="2514600"/>
            <a:ext cx="8229600" cy="4525963"/>
          </a:xfrm>
        </p:spPr>
        <p:txBody>
          <a:bodyPr/>
          <a:lstStyle/>
          <a:p>
            <a:r>
              <a:rPr lang="en-US" b="1" dirty="0" smtClean="0"/>
              <a:t>Change View:  Communities of Opportunity </a:t>
            </a:r>
            <a:r>
              <a:rPr lang="en-US" dirty="0" smtClean="0"/>
              <a:t>vs. At-Risk Communities</a:t>
            </a:r>
          </a:p>
          <a:p>
            <a:r>
              <a:rPr lang="en-US" b="1" dirty="0" smtClean="0"/>
              <a:t>Modify</a:t>
            </a:r>
            <a:r>
              <a:rPr lang="en-US" dirty="0" smtClean="0"/>
              <a:t> existing health paradigms to reach communities less likely to access our awareness, prevention, treatment </a:t>
            </a:r>
          </a:p>
          <a:p>
            <a:r>
              <a:rPr lang="en-US" b="1" dirty="0" smtClean="0"/>
              <a:t>Move</a:t>
            </a:r>
            <a:r>
              <a:rPr lang="en-US" dirty="0" smtClean="0"/>
              <a:t> outside comfort zones: </a:t>
            </a:r>
            <a:r>
              <a:rPr lang="en-US" b="1" dirty="0" smtClean="0"/>
              <a:t> OUT - REACH</a:t>
            </a:r>
          </a:p>
        </p:txBody>
      </p:sp>
    </p:spTree>
    <p:extLst>
      <p:ext uri="{BB962C8B-B14F-4D97-AF65-F5344CB8AC3E}">
        <p14:creationId xmlns:p14="http://schemas.microsoft.com/office/powerpoint/2010/main" val="2826547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 y="990600"/>
            <a:ext cx="8229600" cy="1143000"/>
          </a:xfrm>
        </p:spPr>
        <p:txBody>
          <a:bodyPr>
            <a:normAutofit fontScale="90000"/>
          </a:bodyPr>
          <a:lstStyle/>
          <a:p>
            <a:r>
              <a:rPr lang="en-US" b="1" dirty="0" smtClean="0"/>
              <a:t>Who Are Stakeholders We Can Partner With</a:t>
            </a:r>
            <a:r>
              <a:rPr lang="en-US" dirty="0" smtClean="0"/>
              <a:t>?</a:t>
            </a:r>
            <a:endParaRPr lang="en-US" dirty="0"/>
          </a:p>
        </p:txBody>
      </p:sp>
      <p:pic>
        <p:nvPicPr>
          <p:cNvPr id="1026" name="Picture 2" descr="C:\Users\BRUCE\AppData\Local\Microsoft\Windows\Temporary Internet Files\Content.IE5\62IGSLS0\church_cartoon2m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440" y="2819740"/>
            <a:ext cx="17373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RUCE\AppData\Local\Microsoft\Windows\Temporary Internet Files\Content.IE5\149V4P8V\barber_sh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48" y="4495800"/>
            <a:ext cx="206502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RUCE\AppData\Local\Microsoft\Windows\Temporary Internet Files\Content.IE5\BB5AGFO9\Elders_Limited_Logo_-_Stand_Alon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05366"/>
            <a:ext cx="3474720" cy="150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RUCE\AppData\Local\Microsoft\Windows\Temporary Internet Files\Content.IE5\149V4P8V\clipart-micro-onair[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29370"/>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RUCE\AppData\Local\Microsoft\Windows\Temporary Internet Files\Content.IE5\62IGSLS0\Millennium_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5714" y="3287253"/>
            <a:ext cx="22860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RUCE\AppData\Local\Microsoft\Windows\Temporary Internet Files\Content.IE5\62IGSLS0\people-sitting-on-chairs-and-reading-books-15927-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2000" y="3280800"/>
            <a:ext cx="360000" cy="29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RUCE\AppData\Local\Microsoft\Windows\Temporary Internet Files\Content.IE5\62IGSLS0\people-sitting-on-chairs-and-reading-books-15927-large[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2370" y="4662947"/>
            <a:ext cx="1220990" cy="24282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RUCE\AppData\Local\Microsoft\Windows\Temporary Internet Files\Content.IE5\62IGSLS0\people-sitting-on-chairs-and-reading-books-15927-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2000" y="3280800"/>
            <a:ext cx="360000" cy="296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RUCE\AppData\Local\Microsoft\Windows\Temporary Internet Files\Content.IE5\149V4P8V\youth_group_logo[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04" y="2254954"/>
            <a:ext cx="2103120" cy="177441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BRUCE\AppData\Local\Microsoft\Windows\Temporary Internet Files\Content.IE5\BB5AGFO9\community3[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016005"/>
            <a:ext cx="2095500" cy="1394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6880" y="3103880"/>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BRUCE\AppData\Local\Microsoft\Windows\Temporary Internet Files\Content.IE5\149V4P8V\140759305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91000" y="4012707"/>
            <a:ext cx="650240" cy="65024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BRUCE\AppData\Local\Microsoft\Windows\Temporary Internet Files\Content.IE5\BB5AGFO9\Education-Clip-Art[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2074" y="3048000"/>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64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39825"/>
          </a:xfrm>
        </p:spPr>
        <p:txBody>
          <a:bodyPr/>
          <a:lstStyle/>
          <a:p>
            <a:r>
              <a:rPr lang="en-US" b="1" dirty="0" smtClean="0"/>
              <a:t>Faith Communities</a:t>
            </a:r>
            <a:endParaRPr lang="en-US" b="1" dirty="0"/>
          </a:p>
        </p:txBody>
      </p:sp>
      <p:sp>
        <p:nvSpPr>
          <p:cNvPr id="3" name="Content Placeholder 2"/>
          <p:cNvSpPr>
            <a:spLocks noGrp="1"/>
          </p:cNvSpPr>
          <p:nvPr>
            <p:ph idx="1"/>
          </p:nvPr>
        </p:nvSpPr>
        <p:spPr>
          <a:xfrm>
            <a:off x="381000" y="2133600"/>
            <a:ext cx="8229600" cy="4525963"/>
          </a:xfrm>
        </p:spPr>
        <p:txBody>
          <a:bodyPr>
            <a:normAutofit/>
          </a:bodyPr>
          <a:lstStyle/>
          <a:p>
            <a:r>
              <a:rPr lang="en-US" dirty="0" smtClean="0"/>
              <a:t>These faith institutions are </a:t>
            </a:r>
            <a:r>
              <a:rPr lang="en-US" b="1" dirty="0" smtClean="0"/>
              <a:t>“First-Line Responders”</a:t>
            </a:r>
          </a:p>
          <a:p>
            <a:r>
              <a:rPr lang="en-US" b="1" dirty="0" smtClean="0"/>
              <a:t>Who do they go to for HELP?</a:t>
            </a:r>
          </a:p>
          <a:p>
            <a:pPr marL="0" indent="0">
              <a:buNone/>
            </a:pPr>
            <a:r>
              <a:rPr lang="en-US" dirty="0" smtClean="0">
                <a:hlinkClick r:id="rId3"/>
              </a:rPr>
              <a:t>https</a:t>
            </a:r>
            <a:r>
              <a:rPr lang="en-US" dirty="0">
                <a:hlinkClick r:id="rId3"/>
              </a:rPr>
              <a:t>://</a:t>
            </a:r>
            <a:r>
              <a:rPr lang="en-US" dirty="0" smtClean="0">
                <a:hlinkClick r:id="rId3"/>
              </a:rPr>
              <a:t>youtube/J1e6zqqySHw</a:t>
            </a:r>
            <a:endParaRPr lang="en-US" dirty="0" smtClean="0"/>
          </a:p>
          <a:p>
            <a:pPr marL="0" indent="0">
              <a:buNone/>
            </a:pPr>
            <a:r>
              <a:rPr lang="en-US" b="1" dirty="0" smtClean="0"/>
              <a:t>Resources:</a:t>
            </a:r>
            <a:endParaRPr lang="en-US" sz="2400" b="1" dirty="0" smtClean="0"/>
          </a:p>
          <a:p>
            <a:r>
              <a:rPr lang="en-US" sz="2400" b="1" dirty="0" smtClean="0"/>
              <a:t>Gambling Recovery Ministries (GRM) </a:t>
            </a:r>
            <a:r>
              <a:rPr lang="en-US" sz="2400" b="1" dirty="0" smtClean="0">
                <a:hlinkClick r:id="rId4"/>
              </a:rPr>
              <a:t>www.grmumc.org</a:t>
            </a:r>
            <a:endParaRPr lang="en-US" sz="2400" b="1" dirty="0" smtClean="0"/>
          </a:p>
          <a:p>
            <a:r>
              <a:rPr lang="en-US" sz="2400" b="1" dirty="0" smtClean="0"/>
              <a:t>IGCCB Clergy/Lay Ministers Certification</a:t>
            </a:r>
          </a:p>
          <a:p>
            <a:r>
              <a:rPr lang="en-US" sz="2400" b="1" dirty="0" smtClean="0"/>
              <a:t>Haskins, D. (</a:t>
            </a:r>
            <a:r>
              <a:rPr lang="en-US" sz="2400" b="1" dirty="0"/>
              <a:t>2011) see </a:t>
            </a:r>
            <a:r>
              <a:rPr lang="en-US" sz="2000" b="1" dirty="0">
                <a:hlinkClick r:id="rId5" action="ppaction://hlinkfile"/>
              </a:rPr>
              <a:t>/www.baylor.edu/ifl/christianreflection/index.php?id=16782</a:t>
            </a:r>
            <a:endParaRPr lang="en-US" sz="2000" b="1" dirty="0" smtClean="0"/>
          </a:p>
          <a:p>
            <a:endParaRPr lang="en-US" b="1" dirty="0" smtClean="0"/>
          </a:p>
          <a:p>
            <a:endParaRPr lang="en-US" b="1" dirty="0"/>
          </a:p>
        </p:txBody>
      </p:sp>
      <p:pic>
        <p:nvPicPr>
          <p:cNvPr id="2050" name="Picture 2" descr="C:\Users\BRUCE\AppData\Local\Microsoft\Windows\Temporary Internet Files\Content.IE5\149V4P8V\body-soul-spirit_thumbnai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128016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RUCE\AppData\Local\Microsoft\Windows\Temporary Internet Files\Content.IE5\8SB2ZUXI\Faith_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75360"/>
            <a:ext cx="2064767" cy="11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09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vs. Rural</a:t>
            </a:r>
            <a:endParaRPr lang="en-US" dirty="0"/>
          </a:p>
        </p:txBody>
      </p:sp>
      <p:sp>
        <p:nvSpPr>
          <p:cNvPr id="3" name="Content Placeholder 2"/>
          <p:cNvSpPr>
            <a:spLocks noGrp="1"/>
          </p:cNvSpPr>
          <p:nvPr>
            <p:ph idx="1"/>
          </p:nvPr>
        </p:nvSpPr>
        <p:spPr/>
        <p:txBody>
          <a:bodyPr>
            <a:normAutofit fontScale="92500"/>
          </a:bodyPr>
          <a:lstStyle/>
          <a:p>
            <a:r>
              <a:rPr lang="en-US" dirty="0" smtClean="0"/>
              <a:t>Must address </a:t>
            </a:r>
            <a:r>
              <a:rPr lang="en-US" b="1" dirty="0" smtClean="0"/>
              <a:t>real life</a:t>
            </a:r>
          </a:p>
          <a:p>
            <a:pPr marL="0" indent="0">
              <a:buNone/>
            </a:pPr>
            <a:r>
              <a:rPr lang="en-US" b="1" dirty="0" smtClean="0"/>
              <a:t>    issues they experience</a:t>
            </a:r>
          </a:p>
          <a:p>
            <a:pPr marL="0" indent="0">
              <a:buNone/>
            </a:pPr>
            <a:r>
              <a:rPr lang="en-US" dirty="0"/>
              <a:t> </a:t>
            </a:r>
            <a:r>
              <a:rPr lang="en-US" dirty="0" smtClean="0"/>
              <a:t>   (i.e., poverty, jobs, underemployment, criminal</a:t>
            </a:r>
          </a:p>
          <a:p>
            <a:pPr marL="0" indent="0">
              <a:buNone/>
            </a:pPr>
            <a:r>
              <a:rPr lang="en-US" dirty="0"/>
              <a:t> </a:t>
            </a:r>
            <a:r>
              <a:rPr lang="en-US" dirty="0" smtClean="0"/>
              <a:t>    justice, racism, classism, multiple systems </a:t>
            </a:r>
          </a:p>
          <a:p>
            <a:pPr marL="0" indent="0">
              <a:buNone/>
            </a:pPr>
            <a:r>
              <a:rPr lang="en-US" dirty="0"/>
              <a:t> </a:t>
            </a:r>
            <a:r>
              <a:rPr lang="en-US" dirty="0" smtClean="0"/>
              <a:t>    many engage in, transportation, etc.)</a:t>
            </a:r>
          </a:p>
          <a:p>
            <a:r>
              <a:rPr lang="en-US" dirty="0" smtClean="0"/>
              <a:t>Demonstrate you can “keep it 100”</a:t>
            </a:r>
          </a:p>
          <a:p>
            <a:r>
              <a:rPr lang="en-US" dirty="0" smtClean="0"/>
              <a:t>Use </a:t>
            </a:r>
            <a:r>
              <a:rPr lang="en-US" b="1" dirty="0" smtClean="0"/>
              <a:t>strengths model </a:t>
            </a:r>
            <a:r>
              <a:rPr lang="en-US" dirty="0" smtClean="0"/>
              <a:t>as many are already </a:t>
            </a:r>
            <a:r>
              <a:rPr lang="en-US" dirty="0" err="1" smtClean="0"/>
              <a:t>pathologized</a:t>
            </a:r>
            <a:r>
              <a:rPr lang="en-US" dirty="0" smtClean="0"/>
              <a:t>/”Adding 1 more stigma”</a:t>
            </a:r>
            <a:endParaRPr lang="en-US" dirty="0"/>
          </a:p>
        </p:txBody>
      </p:sp>
      <p:pic>
        <p:nvPicPr>
          <p:cNvPr id="1027" name="Picture 3" descr="C:\Users\HaskinsD\AppData\Local\Microsoft\Windows\Temporary Internet Files\Content.IE5\A1UNTH8L\urbanviti-realtalkprint-tepora-ma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30" y="10886"/>
            <a:ext cx="241387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55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81000" y="990600"/>
            <a:ext cx="8229600" cy="1139825"/>
          </a:xfrm>
          <a:prstGeom prst="rect">
            <a:avLst/>
          </a:prstGeom>
        </p:spPr>
        <p:txBody>
          <a:bodyPr anchor="b" anchorCtr="0"/>
          <a:lstStyle/>
          <a:p>
            <a:pPr eaLnBrk="1" hangingPunct="1">
              <a:defRPr/>
            </a:pPr>
            <a:r>
              <a:rPr lang="en-US" sz="3600" dirty="0" smtClean="0"/>
              <a:t>Continuing Care in Comorbid Pathological Gamblers</a:t>
            </a:r>
          </a:p>
        </p:txBody>
      </p:sp>
      <p:sp>
        <p:nvSpPr>
          <p:cNvPr id="88067" name="Rectangle 3"/>
          <p:cNvSpPr>
            <a:spLocks noGrp="1" noChangeArrowheads="1"/>
          </p:cNvSpPr>
          <p:nvPr>
            <p:ph type="body" idx="4294967295"/>
          </p:nvPr>
        </p:nvSpPr>
        <p:spPr>
          <a:xfrm>
            <a:off x="381000" y="2133600"/>
            <a:ext cx="8229600" cy="4525963"/>
          </a:xfrm>
          <a:prstGeom prst="rect">
            <a:avLst/>
          </a:prstGeom>
        </p:spPr>
        <p:txBody>
          <a:bodyPr/>
          <a:lstStyle/>
          <a:p>
            <a:pPr eaLnBrk="1" hangingPunct="1">
              <a:defRPr/>
            </a:pPr>
            <a:r>
              <a:rPr lang="en-US" sz="2800" dirty="0" smtClean="0"/>
              <a:t>Parallel process of gambling and mental health/substance abuse treatment</a:t>
            </a:r>
          </a:p>
          <a:p>
            <a:pPr eaLnBrk="1" hangingPunct="1">
              <a:defRPr/>
            </a:pPr>
            <a:r>
              <a:rPr lang="en-US" sz="2800" dirty="0" smtClean="0"/>
              <a:t>Make connections continuously</a:t>
            </a:r>
          </a:p>
          <a:p>
            <a:pPr eaLnBrk="1" hangingPunct="1">
              <a:defRPr/>
            </a:pPr>
            <a:r>
              <a:rPr lang="en-US" sz="2800" dirty="0" smtClean="0"/>
              <a:t>May need multiple support groups</a:t>
            </a:r>
          </a:p>
          <a:p>
            <a:pPr eaLnBrk="1" hangingPunct="1">
              <a:defRPr/>
            </a:pPr>
            <a:r>
              <a:rPr lang="en-US" sz="2800" dirty="0" smtClean="0"/>
              <a:t>Educate and address motivation for all disorders</a:t>
            </a:r>
          </a:p>
          <a:p>
            <a:pPr eaLnBrk="1" hangingPunct="1">
              <a:defRPr/>
            </a:pPr>
            <a:r>
              <a:rPr lang="en-US" sz="2800" dirty="0" smtClean="0"/>
              <a:t>Family education on full diagnostic picture</a:t>
            </a:r>
          </a:p>
          <a:p>
            <a:pPr eaLnBrk="1" hangingPunct="1">
              <a:defRPr/>
            </a:pPr>
            <a:r>
              <a:rPr lang="en-US" sz="2800" dirty="0" smtClean="0"/>
              <a:t>Remember both/all can be recurring, progressive disorders</a:t>
            </a:r>
          </a:p>
          <a:p>
            <a:pPr eaLnBrk="1" hangingPunct="1">
              <a:defRPr/>
            </a:pPr>
            <a:r>
              <a:rPr lang="en-US" sz="2800" dirty="0" smtClean="0"/>
              <a:t>Learning from relapses</a:t>
            </a:r>
          </a:p>
          <a:p>
            <a:pPr eaLnBrk="1" hangingPunct="1">
              <a:defRPr/>
            </a:pPr>
            <a:endParaRPr lang="en-US" sz="28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eaLnBrk="1" hangingPunct="1">
              <a:defRPr/>
            </a:pPr>
            <a:fld id="{47C172C7-58BD-4E67-A1AE-F0A0EF877939}" type="slidenum">
              <a:rPr lang="en-US" sz="1000">
                <a:effectLst>
                  <a:outerShdw blurRad="38100" dist="38100" dir="2700000" algn="tl">
                    <a:srgbClr val="000000"/>
                  </a:outerShdw>
                </a:effectLst>
                <a:latin typeface="Tahoma" charset="0"/>
              </a:rPr>
              <a:pPr algn="r" eaLnBrk="1" hangingPunct="1">
                <a:defRPr/>
              </a:pPr>
              <a:t>39</a:t>
            </a:fld>
            <a:endParaRPr lang="en-US" sz="1000">
              <a:effectLst>
                <a:outerShdw blurRad="38100" dist="38100" dir="2700000" algn="tl">
                  <a:srgbClr val="000000"/>
                </a:outerShdw>
              </a:effectLst>
              <a:latin typeface="Tahoma" charset="0"/>
            </a:endParaRPr>
          </a:p>
        </p:txBody>
      </p:sp>
      <p:sp>
        <p:nvSpPr>
          <p:cNvPr id="53250" name="Rectangle 2"/>
          <p:cNvSpPr>
            <a:spLocks noGrp="1" noChangeArrowheads="1"/>
          </p:cNvSpPr>
          <p:nvPr>
            <p:ph type="title" idx="4294967295"/>
          </p:nvPr>
        </p:nvSpPr>
        <p:spPr>
          <a:xfrm>
            <a:off x="381000" y="914400"/>
            <a:ext cx="8229600" cy="1139825"/>
          </a:xfrm>
          <a:prstGeom prst="rect">
            <a:avLst/>
          </a:prstGeom>
        </p:spPr>
        <p:txBody>
          <a:bodyPr anchorCtr="0"/>
          <a:lstStyle/>
          <a:p>
            <a:pPr eaLnBrk="1" hangingPunct="1">
              <a:defRPr/>
            </a:pPr>
            <a:r>
              <a:rPr lang="en-US" dirty="0" smtClean="0"/>
              <a:t>Treatment Integration</a:t>
            </a:r>
          </a:p>
        </p:txBody>
      </p:sp>
      <p:sp>
        <p:nvSpPr>
          <p:cNvPr id="53251" name="Rectangle 3"/>
          <p:cNvSpPr>
            <a:spLocks noGrp="1" noChangeArrowheads="1"/>
          </p:cNvSpPr>
          <p:nvPr>
            <p:ph type="body" idx="4294967295"/>
          </p:nvPr>
        </p:nvSpPr>
        <p:spPr>
          <a:xfrm>
            <a:off x="356286" y="2181696"/>
            <a:ext cx="8229600" cy="4525963"/>
          </a:xfrm>
          <a:prstGeom prst="rect">
            <a:avLst/>
          </a:prstGeom>
        </p:spPr>
        <p:txBody>
          <a:bodyPr/>
          <a:lstStyle/>
          <a:p>
            <a:pPr eaLnBrk="1" hangingPunct="1"/>
            <a:r>
              <a:rPr lang="en-US" altLang="en-US" dirty="0" smtClean="0"/>
              <a:t>Disordered Gambling Integrated (</a:t>
            </a:r>
            <a:r>
              <a:rPr lang="en-US" altLang="en-US" dirty="0" err="1" smtClean="0"/>
              <a:t>DiGIn</a:t>
            </a:r>
            <a:r>
              <a:rPr lang="en-US" altLang="en-US" dirty="0" smtClean="0"/>
              <a:t>) program</a:t>
            </a:r>
          </a:p>
          <a:p>
            <a:pPr eaLnBrk="1" hangingPunct="1"/>
            <a:r>
              <a:rPr lang="en-US" altLang="en-US" dirty="0" smtClean="0"/>
              <a:t>Collaborative, concurrent problem gambling, substance use and mental health  treatment</a:t>
            </a:r>
          </a:p>
          <a:p>
            <a:pPr eaLnBrk="1" hangingPunct="1"/>
            <a:r>
              <a:rPr lang="en-US" altLang="en-US" dirty="0" smtClean="0"/>
              <a:t>Primary mental health and or substance use treatment with adjunctive and/or intermittent problem gambling treatment</a:t>
            </a:r>
          </a:p>
          <a:p>
            <a:pPr eaLnBrk="1" hangingPunct="1"/>
            <a:endParaRPr lang="en-US" altLang="en-US" dirty="0" smtClean="0"/>
          </a:p>
          <a:p>
            <a:pPr eaLnBrk="1" hangingPunct="1">
              <a:buFont typeface="Wingdings" pitchFamily="2" charset="2"/>
              <a:buNone/>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81000" y="1143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Diagnostic Criteria</a:t>
            </a:r>
          </a:p>
        </p:txBody>
      </p:sp>
      <p:sp>
        <p:nvSpPr>
          <p:cNvPr id="62467" name="Rectangle 3"/>
          <p:cNvSpPr>
            <a:spLocks noGrp="1"/>
          </p:cNvSpPr>
          <p:nvPr>
            <p:ph type="body" idx="1"/>
          </p:nvPr>
        </p:nvSpPr>
        <p:spPr>
          <a:xfrm>
            <a:off x="457200" y="1828800"/>
            <a:ext cx="8229600" cy="4297363"/>
          </a:xfrm>
        </p:spPr>
        <p:txBody>
          <a:bodyPr/>
          <a:lstStyle/>
          <a:p>
            <a:pPr marL="522288" indent="-457200">
              <a:buFont typeface="+mj-lt"/>
              <a:buAutoNum type="arabicPeriod"/>
              <a:defRPr/>
            </a:pPr>
            <a:r>
              <a:rPr lang="en-US" sz="2400" dirty="0" smtClean="0"/>
              <a:t>Needs to gamble with increasing amounts of money in order to achieve the desired excitement</a:t>
            </a:r>
          </a:p>
          <a:p>
            <a:pPr marL="636588" indent="-571500">
              <a:buFont typeface="Wingdings 2" panose="05020102010507070707" pitchFamily="18" charset="2"/>
              <a:buAutoNum type="arabicPeriod"/>
              <a:defRPr/>
            </a:pPr>
            <a:r>
              <a:rPr lang="en-US" sz="2400" dirty="0" smtClean="0"/>
              <a:t>Is restless or irritable when attempting to cut down or stop gambling</a:t>
            </a:r>
          </a:p>
          <a:p>
            <a:pPr marL="636588" indent="-571500">
              <a:buFont typeface="Wingdings 2" panose="05020102010507070707" pitchFamily="18" charset="2"/>
              <a:buAutoNum type="arabicPeriod"/>
              <a:defRPr/>
            </a:pPr>
            <a:r>
              <a:rPr lang="en-US" sz="2400" dirty="0" smtClean="0"/>
              <a:t>Has made repeated attempts to control, cut back, or stop gambling</a:t>
            </a:r>
          </a:p>
          <a:p>
            <a:pPr marL="636588" indent="-571500">
              <a:buFont typeface="Wingdings 2" panose="05020102010507070707" pitchFamily="18" charset="2"/>
              <a:buAutoNum type="arabicPeriod"/>
              <a:defRPr/>
            </a:pPr>
            <a:r>
              <a:rPr lang="en-US" sz="2400" dirty="0" smtClean="0"/>
              <a:t>Is often preoccupied with gambling (e.g., having persistent thoughts of reliving past gambling experiences, handicapping or planning the next venture, thinking of ways to get money with which to gambling).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eaLnBrk="1" hangingPunct="1">
              <a:defRPr/>
            </a:pPr>
            <a:fld id="{19C09339-B9FD-4210-87C6-28F36D178A87}" type="slidenum">
              <a:rPr lang="en-US" sz="1000">
                <a:effectLst>
                  <a:outerShdw blurRad="38100" dist="38100" dir="2700000" algn="tl">
                    <a:srgbClr val="000000"/>
                  </a:outerShdw>
                </a:effectLst>
                <a:latin typeface="Tahoma" charset="0"/>
              </a:rPr>
              <a:pPr algn="r" eaLnBrk="1" hangingPunct="1">
                <a:defRPr/>
              </a:pPr>
              <a:t>40</a:t>
            </a:fld>
            <a:endParaRPr lang="en-US" sz="1000">
              <a:effectLst>
                <a:outerShdw blurRad="38100" dist="38100" dir="2700000" algn="tl">
                  <a:srgbClr val="000000"/>
                </a:outerShdw>
              </a:effectLst>
              <a:latin typeface="Tahoma" charset="0"/>
            </a:endParaRPr>
          </a:p>
        </p:txBody>
      </p:sp>
      <p:sp>
        <p:nvSpPr>
          <p:cNvPr id="104450" name="Rectangle 2"/>
          <p:cNvSpPr>
            <a:spLocks noGrp="1" noChangeArrowheads="1"/>
          </p:cNvSpPr>
          <p:nvPr>
            <p:ph type="title" idx="4294967295"/>
          </p:nvPr>
        </p:nvSpPr>
        <p:spPr>
          <a:xfrm>
            <a:off x="381000" y="990600"/>
            <a:ext cx="8229600" cy="1139825"/>
          </a:xfrm>
          <a:prstGeom prst="rect">
            <a:avLst/>
          </a:prstGeom>
        </p:spPr>
        <p:txBody>
          <a:bodyPr anchorCtr="0"/>
          <a:lstStyle/>
          <a:p>
            <a:pPr eaLnBrk="1" hangingPunct="1">
              <a:defRPr/>
            </a:pPr>
            <a:r>
              <a:rPr lang="en-US" sz="4000" dirty="0" smtClean="0"/>
              <a:t>Fully Integrated Treatment for PG and Co-Occurring Disorders</a:t>
            </a:r>
            <a:br>
              <a:rPr lang="en-US" sz="4000" dirty="0" smtClean="0"/>
            </a:br>
            <a:r>
              <a:rPr lang="en-US" sz="1600" dirty="0" smtClean="0"/>
              <a:t>Modified from TIP 42</a:t>
            </a:r>
            <a:endParaRPr lang="en-US" sz="4000" dirty="0" smtClean="0"/>
          </a:p>
        </p:txBody>
      </p:sp>
      <p:sp>
        <p:nvSpPr>
          <p:cNvPr id="104451" name="Rectangle 3"/>
          <p:cNvSpPr>
            <a:spLocks noGrp="1" noChangeArrowheads="1"/>
          </p:cNvSpPr>
          <p:nvPr>
            <p:ph type="body" idx="4294967295"/>
          </p:nvPr>
        </p:nvSpPr>
        <p:spPr>
          <a:xfrm>
            <a:off x="228600" y="2438400"/>
            <a:ext cx="8229600" cy="4525963"/>
          </a:xfrm>
          <a:prstGeom prst="rect">
            <a:avLst/>
          </a:prstGeom>
        </p:spPr>
        <p:txBody>
          <a:bodyPr/>
          <a:lstStyle/>
          <a:p>
            <a:pPr eaLnBrk="1" hangingPunct="1">
              <a:defRPr/>
            </a:pPr>
            <a:r>
              <a:rPr lang="en-US" dirty="0" smtClean="0"/>
              <a:t>Emphasis is placed on trust, understanding and learning</a:t>
            </a:r>
          </a:p>
          <a:p>
            <a:pPr eaLnBrk="1" hangingPunct="1">
              <a:defRPr/>
            </a:pPr>
            <a:r>
              <a:rPr lang="en-US" dirty="0" smtClean="0"/>
              <a:t>Long term perspective, slow pace</a:t>
            </a:r>
          </a:p>
          <a:p>
            <a:pPr eaLnBrk="1" hangingPunct="1">
              <a:defRPr/>
            </a:pPr>
            <a:r>
              <a:rPr lang="en-US" dirty="0" smtClean="0"/>
              <a:t>Providers offer </a:t>
            </a:r>
            <a:r>
              <a:rPr lang="en-US" dirty="0" err="1" smtClean="0"/>
              <a:t>stagewise</a:t>
            </a:r>
            <a:r>
              <a:rPr lang="en-US" dirty="0" smtClean="0"/>
              <a:t> and motivational counseling</a:t>
            </a:r>
          </a:p>
          <a:p>
            <a:pPr eaLnBrk="1" hangingPunct="1">
              <a:defRPr/>
            </a:pPr>
            <a:r>
              <a:rPr lang="en-US" dirty="0" smtClean="0"/>
              <a:t>12 step groups available to those who chose to participate and can benefit</a:t>
            </a:r>
          </a:p>
          <a:p>
            <a:pPr eaLnBrk="1" hangingPunct="1">
              <a:buFont typeface="Wingdings" pitchFamily="2" charset="2"/>
              <a:buNone/>
              <a:defRPr/>
            </a:pP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304800" y="1219201"/>
            <a:ext cx="8229600" cy="838200"/>
          </a:xfrm>
          <a:prstGeom prst="rect">
            <a:avLst/>
          </a:prstGeom>
        </p:spPr>
        <p:txBody>
          <a:bodyPr anchor="b" anchorCtr="0"/>
          <a:lstStyle/>
          <a:p>
            <a:pPr eaLnBrk="1" hangingPunct="1">
              <a:defRPr/>
            </a:pPr>
            <a:r>
              <a:rPr lang="en-US" sz="3600" dirty="0" smtClean="0"/>
              <a:t>Recovery Integration</a:t>
            </a:r>
          </a:p>
        </p:txBody>
      </p:sp>
      <p:sp>
        <p:nvSpPr>
          <p:cNvPr id="30724" name="Rectangle 3"/>
          <p:cNvSpPr>
            <a:spLocks noGrp="1" noChangeArrowheads="1"/>
          </p:cNvSpPr>
          <p:nvPr>
            <p:ph type="body" idx="4294967295"/>
          </p:nvPr>
        </p:nvSpPr>
        <p:spPr>
          <a:xfrm>
            <a:off x="457200" y="2438400"/>
            <a:ext cx="8229600" cy="4525963"/>
          </a:xfrm>
          <a:prstGeom prst="rect">
            <a:avLst/>
          </a:prstGeom>
        </p:spPr>
        <p:txBody>
          <a:bodyPr/>
          <a:lstStyle/>
          <a:p>
            <a:pPr>
              <a:defRPr/>
            </a:pPr>
            <a:r>
              <a:rPr lang="en-US" dirty="0"/>
              <a:t>Develop Integrated community recovery resources for families including family recovery coaches/peer support specialists</a:t>
            </a:r>
          </a:p>
          <a:p>
            <a:pPr>
              <a:defRPr/>
            </a:pPr>
            <a:endParaRPr lang="en-US" dirty="0"/>
          </a:p>
          <a:p>
            <a:pPr marL="457200" lvl="1" indent="0" eaLnBrk="1" hangingPunct="1">
              <a:buNone/>
            </a:pPr>
            <a:endParaRPr lang="en-US" altLang="en-US" sz="2400" dirty="0"/>
          </a:p>
          <a:p>
            <a:pPr lvl="1" eaLnBrk="1" hangingPunct="1"/>
            <a:r>
              <a:rPr lang="en-US" altLang="en-US" sz="2400" dirty="0" smtClean="0"/>
              <a:t>Remember the Turtle</a:t>
            </a:r>
          </a:p>
          <a:p>
            <a:pPr lvl="2" eaLnBrk="1" hangingPunct="1"/>
            <a:endParaRPr lang="en-US" altLang="en-US" sz="2000" dirty="0" smtClean="0"/>
          </a:p>
        </p:txBody>
      </p:sp>
      <p:graphicFrame>
        <p:nvGraphicFramePr>
          <p:cNvPr id="2" name="Object 4"/>
          <p:cNvGraphicFramePr>
            <a:graphicFrameLocks noChangeAspect="1"/>
          </p:cNvGraphicFramePr>
          <p:nvPr>
            <p:extLst>
              <p:ext uri="{D42A27DB-BD31-4B8C-83A1-F6EECF244321}">
                <p14:modId xmlns:p14="http://schemas.microsoft.com/office/powerpoint/2010/main" val="2922337404"/>
              </p:ext>
            </p:extLst>
          </p:nvPr>
        </p:nvGraphicFramePr>
        <p:xfrm>
          <a:off x="6629400" y="5791200"/>
          <a:ext cx="1968500" cy="1066800"/>
        </p:xfrm>
        <a:graphic>
          <a:graphicData uri="http://schemas.openxmlformats.org/presentationml/2006/ole">
            <mc:AlternateContent xmlns:mc="http://schemas.openxmlformats.org/markup-compatibility/2006">
              <mc:Choice xmlns:v="urn:schemas-microsoft-com:vml" Requires="v">
                <p:oleObj spid="_x0000_s6168" name="Clip" r:id="rId4" imgW="4090320" imgH="2177640" progId="MS_ClipArt_Gallery.2">
                  <p:embed/>
                </p:oleObj>
              </mc:Choice>
              <mc:Fallback>
                <p:oleObj name="Clip" r:id="rId4" imgW="4090320" imgH="21776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791200"/>
                        <a:ext cx="19685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1066800"/>
            <a:ext cx="8229600" cy="5181600"/>
          </a:xfrm>
        </p:spPr>
        <p:txBody>
          <a:bodyPr/>
          <a:lstStyle/>
          <a:p>
            <a:pPr marL="0" indent="0" eaLnBrk="1" hangingPunct="1">
              <a:lnSpc>
                <a:spcPct val="90000"/>
              </a:lnSpc>
              <a:buFont typeface="Wingdings" pitchFamily="2" charset="2"/>
              <a:buNone/>
              <a:defRPr/>
            </a:pPr>
            <a:r>
              <a:rPr lang="en-US" sz="2800" u="sng" dirty="0" smtClean="0"/>
              <a:t>RESOURCES: </a:t>
            </a:r>
          </a:p>
          <a:p>
            <a:pPr marL="0" indent="0" eaLnBrk="1" hangingPunct="1">
              <a:lnSpc>
                <a:spcPct val="90000"/>
              </a:lnSpc>
              <a:buFont typeface="Arial" pitchFamily="34" charset="0"/>
              <a:buNone/>
              <a:defRPr/>
            </a:pPr>
            <a:endParaRPr lang="en-US" sz="2800" dirty="0"/>
          </a:p>
          <a:p>
            <a:pPr eaLnBrk="1" hangingPunct="1">
              <a:lnSpc>
                <a:spcPct val="90000"/>
              </a:lnSpc>
              <a:defRPr/>
            </a:pPr>
            <a:r>
              <a:rPr lang="en-US" sz="2800" dirty="0" smtClean="0"/>
              <a:t>Md. Problem Gambling Helpline 1-</a:t>
            </a:r>
            <a:r>
              <a:rPr lang="en-US" sz="2800" b="1" dirty="0" smtClean="0"/>
              <a:t>800-Gambler</a:t>
            </a:r>
          </a:p>
          <a:p>
            <a:pPr eaLnBrk="1" hangingPunct="1">
              <a:lnSpc>
                <a:spcPct val="90000"/>
              </a:lnSpc>
              <a:defRPr/>
            </a:pPr>
            <a:r>
              <a:rPr lang="en-US" sz="2800" b="1" dirty="0" smtClean="0">
                <a:hlinkClick r:id="rId2"/>
              </a:rPr>
              <a:t>www.mdproblemgambling.com</a:t>
            </a:r>
            <a:endParaRPr lang="en-US" sz="2800" b="1" dirty="0" smtClean="0"/>
          </a:p>
          <a:p>
            <a:pPr eaLnBrk="1" hangingPunct="1">
              <a:lnSpc>
                <a:spcPct val="90000"/>
              </a:lnSpc>
              <a:defRPr/>
            </a:pPr>
            <a:r>
              <a:rPr lang="en-US" sz="2800" b="1" dirty="0" smtClean="0">
                <a:hlinkClick r:id="rId3"/>
              </a:rPr>
              <a:t>www.baltimoregambler.org</a:t>
            </a:r>
            <a:endParaRPr lang="en-US" sz="2800" b="1" dirty="0" smtClean="0"/>
          </a:p>
          <a:p>
            <a:pPr eaLnBrk="1" hangingPunct="1">
              <a:lnSpc>
                <a:spcPct val="90000"/>
              </a:lnSpc>
              <a:defRPr/>
            </a:pPr>
            <a:r>
              <a:rPr lang="en-US" sz="2800" b="1" dirty="0" smtClean="0">
                <a:hlinkClick r:id="rId4"/>
              </a:rPr>
              <a:t>www.facebook.com/BaltimoreGambler</a:t>
            </a:r>
            <a:endParaRPr lang="en-US" sz="2800" b="1" dirty="0" smtClean="0"/>
          </a:p>
          <a:p>
            <a:pPr eaLnBrk="1" hangingPunct="1">
              <a:lnSpc>
                <a:spcPct val="90000"/>
              </a:lnSpc>
              <a:defRPr/>
            </a:pPr>
            <a:r>
              <a:rPr lang="en-US" sz="2800" b="1" dirty="0" smtClean="0">
                <a:hlinkClick r:id="rId5"/>
              </a:rPr>
              <a:t>www.baltimoredicezombies.org</a:t>
            </a:r>
            <a:endParaRPr lang="en-US" sz="2800" b="1" dirty="0" smtClean="0"/>
          </a:p>
          <a:p>
            <a:pPr eaLnBrk="1" hangingPunct="1">
              <a:lnSpc>
                <a:spcPct val="90000"/>
              </a:lnSpc>
              <a:defRPr/>
            </a:pPr>
            <a:r>
              <a:rPr lang="en-US" sz="2800" b="1" dirty="0" smtClean="0">
                <a:hlinkClick r:id="rId6"/>
              </a:rPr>
              <a:t>www.gamblesafewomen.org</a:t>
            </a:r>
            <a:endParaRPr lang="en-US" sz="2800" b="1" dirty="0" smtClean="0"/>
          </a:p>
          <a:p>
            <a:pPr eaLnBrk="1" hangingPunct="1">
              <a:lnSpc>
                <a:spcPct val="90000"/>
              </a:lnSpc>
              <a:defRPr/>
            </a:pPr>
            <a:r>
              <a:rPr lang="en-US" sz="2800" b="1" dirty="0" smtClean="0">
                <a:hlinkClick r:id="rId7"/>
              </a:rPr>
              <a:t>www.aboveallodds.org</a:t>
            </a:r>
            <a:endParaRPr lang="en-US" sz="2800" b="1" dirty="0"/>
          </a:p>
          <a:p>
            <a:pPr eaLnBrk="1" hangingPunct="1">
              <a:lnSpc>
                <a:spcPct val="90000"/>
              </a:lnSpc>
              <a:defRPr/>
            </a:pPr>
            <a:r>
              <a:rPr lang="en-US" sz="2800" b="1" smtClean="0">
                <a:solidFill>
                  <a:srgbClr val="0000FF"/>
                </a:solidFill>
                <a:hlinkClick r:id="rId8"/>
              </a:rPr>
              <a:t>www.asiangamblingsos.org</a:t>
            </a:r>
            <a:r>
              <a:rPr lang="en-US" sz="2800" b="1" smtClean="0">
                <a:solidFill>
                  <a:srgbClr val="0000FF"/>
                </a:solidFill>
              </a:rPr>
              <a:t> </a:t>
            </a:r>
            <a:endParaRPr lang="en-US" sz="2800" b="1" dirty="0" smtClean="0">
              <a:solidFill>
                <a:srgbClr val="0000FF"/>
              </a:solidFill>
            </a:endParaRPr>
          </a:p>
          <a:p>
            <a:pPr marL="0" indent="0" eaLnBrk="1" hangingPunct="1">
              <a:lnSpc>
                <a:spcPct val="90000"/>
              </a:lnSpc>
              <a:buFont typeface="Arial" pitchFamily="34" charset="0"/>
              <a:buNone/>
              <a:defRPr/>
            </a:pPr>
            <a:endParaRPr lang="en-US" sz="2800" b="1" dirty="0" smtClean="0"/>
          </a:p>
          <a:p>
            <a:pPr eaLnBrk="1" hangingPunct="1">
              <a:lnSpc>
                <a:spcPct val="90000"/>
              </a:lnSpc>
              <a:defRPr/>
            </a:pPr>
            <a:r>
              <a:rPr lang="en-US" sz="2400" dirty="0" smtClean="0"/>
              <a:t>Lori </a:t>
            </a:r>
            <a:r>
              <a:rPr lang="en-US" sz="2400" dirty="0" err="1" smtClean="0"/>
              <a:t>Rugle</a:t>
            </a:r>
            <a:r>
              <a:rPr lang="en-US" sz="2400" dirty="0" smtClean="0"/>
              <a:t>:  </a:t>
            </a:r>
            <a:r>
              <a:rPr lang="en-US" sz="2400" dirty="0" smtClean="0">
                <a:hlinkClick r:id="rId9"/>
              </a:rPr>
              <a:t>Lrugle@psych.umaryland.edu</a:t>
            </a:r>
            <a:endParaRPr lang="en-US" sz="24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304800" y="12954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Diagnostic Criteria</a:t>
            </a:r>
          </a:p>
        </p:txBody>
      </p:sp>
      <p:sp>
        <p:nvSpPr>
          <p:cNvPr id="63491" name="Rectangle 3"/>
          <p:cNvSpPr>
            <a:spLocks noGrp="1"/>
          </p:cNvSpPr>
          <p:nvPr>
            <p:ph type="body" idx="1"/>
          </p:nvPr>
        </p:nvSpPr>
        <p:spPr>
          <a:xfrm>
            <a:off x="381000" y="2057400"/>
            <a:ext cx="8229600" cy="4525963"/>
          </a:xfrm>
        </p:spPr>
        <p:txBody>
          <a:bodyPr/>
          <a:lstStyle/>
          <a:p>
            <a:pPr marL="636588" indent="-571500">
              <a:lnSpc>
                <a:spcPct val="80000"/>
              </a:lnSpc>
              <a:buFont typeface="Wingdings 2" panose="05020102010507070707" pitchFamily="18" charset="2"/>
              <a:buAutoNum type="arabicPeriod" startAt="5"/>
              <a:defRPr/>
            </a:pPr>
            <a:r>
              <a:rPr lang="en-US" sz="2600" dirty="0" smtClean="0"/>
              <a:t>Often gambles when feeling distressed (e.g., helpless, guilty, anxious, depressed)</a:t>
            </a:r>
          </a:p>
          <a:p>
            <a:pPr marL="636588" indent="-571500">
              <a:lnSpc>
                <a:spcPct val="80000"/>
              </a:lnSpc>
              <a:buFont typeface="Wingdings 2" panose="05020102010507070707" pitchFamily="18" charset="2"/>
              <a:buAutoNum type="arabicPeriod" startAt="5"/>
              <a:defRPr/>
            </a:pPr>
            <a:r>
              <a:rPr lang="en-US" sz="2600" dirty="0" smtClean="0"/>
              <a:t>After losing money gambling, often returns another day to get even (“chasing one’s losses”)</a:t>
            </a:r>
          </a:p>
          <a:p>
            <a:pPr marL="636588" indent="-571500">
              <a:lnSpc>
                <a:spcPct val="80000"/>
              </a:lnSpc>
              <a:buFont typeface="Wingdings 2" panose="05020102010507070707" pitchFamily="18" charset="2"/>
              <a:buAutoNum type="arabicPeriod" startAt="5"/>
              <a:defRPr/>
            </a:pPr>
            <a:r>
              <a:rPr lang="en-US" sz="2600" dirty="0" smtClean="0"/>
              <a:t>Lies to conceal the extent of involvement with gambling</a:t>
            </a:r>
          </a:p>
          <a:p>
            <a:pPr marL="636588" indent="-571500">
              <a:lnSpc>
                <a:spcPct val="80000"/>
              </a:lnSpc>
              <a:buFont typeface="Wingdings 2" panose="05020102010507070707" pitchFamily="18" charset="2"/>
              <a:buAutoNum type="arabicPeriod" startAt="5"/>
              <a:defRPr/>
            </a:pPr>
            <a:r>
              <a:rPr lang="en-US" sz="2600" dirty="0" smtClean="0"/>
              <a:t>Has jeopardized or lost a significant relationship, job, or educational or career opportunity because of gambling</a:t>
            </a:r>
          </a:p>
          <a:p>
            <a:pPr marL="636588" indent="-571500">
              <a:lnSpc>
                <a:spcPct val="80000"/>
              </a:lnSpc>
              <a:buFont typeface="Wingdings 2" panose="05020102010507070707" pitchFamily="18" charset="2"/>
              <a:buAutoNum type="arabicPeriod" startAt="5"/>
              <a:defRPr/>
            </a:pPr>
            <a:r>
              <a:rPr lang="en-US" sz="2600" dirty="0" smtClean="0"/>
              <a:t>Relies on others to provide money to relieve desperate financial situations caused by gambling</a:t>
            </a:r>
          </a:p>
          <a:p>
            <a:pPr marL="65088" indent="0">
              <a:lnSpc>
                <a:spcPct val="80000"/>
              </a:lnSpc>
              <a:buFont typeface="Wingdings" pitchFamily="2" charset="2"/>
              <a:buNone/>
              <a:defRPr/>
            </a:pPr>
            <a:r>
              <a:rPr lang="en-US" sz="2600" dirty="0" smtClean="0"/>
              <a:t>B.  The gambling behavior is not better explained by      	a manic episode.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espncdn.com/photo/2008/0807/m&amp;t_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9322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a.espncdn.com/photo/2008/0807/m&amp;t_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63" y="1752600"/>
            <a:ext cx="39322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33800" y="1711325"/>
            <a:ext cx="1600200" cy="1524000"/>
          </a:xfrm>
          <a:effectLst>
            <a:outerShdw blurRad="127000" dist="50800" dir="5400000" sx="10000" sy="10000" algn="ctr" rotWithShape="0">
              <a:srgbClr val="000000">
                <a:alpha val="44000"/>
              </a:srgbClr>
            </a:outerShdw>
          </a:effectLst>
        </p:spPr>
        <p:txBody>
          <a:bodyPr rtlCol="0">
            <a:noAutofit/>
          </a:bodyPr>
          <a:lstStyle/>
          <a:p>
            <a:pPr eaLnBrk="1" fontAlgn="auto" hangingPunct="1">
              <a:spcBef>
                <a:spcPts val="0"/>
              </a:spcBef>
              <a:spcAft>
                <a:spcPts val="0"/>
              </a:spcAft>
              <a:defRPr/>
            </a:pPr>
            <a:r>
              <a:rPr lang="en-US" sz="20000" baseline="-25000" dirty="0">
                <a:solidFill>
                  <a:schemeClr val="bg1"/>
                </a:solidFill>
                <a:effectLst>
                  <a:outerShdw blurRad="38100" dist="38100" dir="2700000" algn="tl">
                    <a:srgbClr val="000000">
                      <a:alpha val="43137"/>
                    </a:srgbClr>
                  </a:outerShdw>
                </a:effectLst>
                <a:latin typeface="Arial Black" pitchFamily="34" charset="0"/>
              </a:rPr>
              <a:t>+</a:t>
            </a:r>
          </a:p>
        </p:txBody>
      </p:sp>
      <p:sp>
        <p:nvSpPr>
          <p:cNvPr id="13317" name="TextBox 3"/>
          <p:cNvSpPr txBox="1">
            <a:spLocks noChangeArrowheads="1"/>
          </p:cNvSpPr>
          <p:nvPr/>
        </p:nvSpPr>
        <p:spPr bwMode="auto">
          <a:xfrm>
            <a:off x="1066800" y="1524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3600" dirty="0" smtClean="0">
                <a:solidFill>
                  <a:srgbClr val="006699"/>
                </a:solidFill>
                <a:latin typeface="+mj-lt"/>
                <a:cs typeface="Arial" pitchFamily="34" charset="0"/>
              </a:rPr>
              <a:t>WHAT DOES</a:t>
            </a:r>
          </a:p>
        </p:txBody>
      </p:sp>
      <p:sp>
        <p:nvSpPr>
          <p:cNvPr id="13318" name="TextBox 7"/>
          <p:cNvSpPr txBox="1">
            <a:spLocks noChangeArrowheads="1"/>
          </p:cNvSpPr>
          <p:nvPr/>
        </p:nvSpPr>
        <p:spPr bwMode="auto">
          <a:xfrm>
            <a:off x="533400" y="4683125"/>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3600" dirty="0" smtClean="0">
                <a:solidFill>
                  <a:srgbClr val="006699"/>
                </a:solidFill>
                <a:latin typeface="+mj-lt"/>
                <a:cs typeface="Arial" pitchFamily="34" charset="0"/>
              </a:rPr>
              <a:t>REPRESENT?</a:t>
            </a:r>
          </a:p>
        </p:txBody>
      </p:sp>
      <p:sp>
        <p:nvSpPr>
          <p:cNvPr id="7" name="TextBox 6"/>
          <p:cNvSpPr txBox="1"/>
          <p:nvPr/>
        </p:nvSpPr>
        <p:spPr>
          <a:xfrm>
            <a:off x="228600" y="5410200"/>
            <a:ext cx="8686800" cy="1200150"/>
          </a:xfrm>
          <a:prstGeom prst="rect">
            <a:avLst/>
          </a:prstGeom>
          <a:noFill/>
        </p:spPr>
        <p:txBody>
          <a:bodyPr>
            <a:spAutoFit/>
          </a:bodyPr>
          <a:lstStyle/>
          <a:p>
            <a:pPr algn="ctr" fontAlgn="auto">
              <a:spcBef>
                <a:spcPts val="0"/>
              </a:spcBef>
              <a:spcAft>
                <a:spcPts val="0"/>
              </a:spcAft>
              <a:defRPr/>
            </a:pPr>
            <a:r>
              <a:rPr lang="en-US" sz="2400" dirty="0">
                <a:effectLst>
                  <a:outerShdw blurRad="38100" dist="38100" dir="2700000" algn="tl">
                    <a:srgbClr val="000000">
                      <a:alpha val="43137"/>
                    </a:srgbClr>
                  </a:outerShdw>
                </a:effectLst>
                <a:latin typeface="Calibri"/>
              </a:rPr>
              <a:t>Capacity 71,008 </a:t>
            </a:r>
            <a:r>
              <a:rPr lang="en-US" sz="2400" dirty="0">
                <a:solidFill>
                  <a:srgbClr val="FF0000"/>
                </a:solidFill>
                <a:effectLst>
                  <a:outerShdw blurRad="38100" dist="38100" dir="2700000" algn="tl">
                    <a:srgbClr val="000000">
                      <a:alpha val="43137"/>
                    </a:srgbClr>
                  </a:outerShdw>
                </a:effectLst>
                <a:latin typeface="Calibri"/>
              </a:rPr>
              <a:t>x 2</a:t>
            </a:r>
            <a:r>
              <a:rPr lang="en-US" sz="2400" dirty="0">
                <a:solidFill>
                  <a:prstClr val="black"/>
                </a:solidFill>
                <a:effectLst>
                  <a:outerShdw blurRad="38100" dist="38100" dir="2700000" algn="tl">
                    <a:srgbClr val="000000">
                      <a:alpha val="43137"/>
                    </a:srgbClr>
                  </a:outerShdw>
                </a:effectLst>
                <a:latin typeface="Calibri"/>
              </a:rPr>
              <a:t> </a:t>
            </a:r>
            <a:r>
              <a:rPr lang="en-US" sz="2400" dirty="0">
                <a:effectLst>
                  <a:outerShdw blurRad="38100" dist="38100" dir="2700000" algn="tl">
                    <a:srgbClr val="000000">
                      <a:alpha val="43137"/>
                    </a:srgbClr>
                  </a:outerShdw>
                </a:effectLst>
                <a:latin typeface="Calibri"/>
              </a:rPr>
              <a:t>= 142,016</a:t>
            </a:r>
          </a:p>
          <a:p>
            <a:pPr algn="ctr" fontAlgn="auto">
              <a:spcBef>
                <a:spcPts val="0"/>
              </a:spcBef>
              <a:spcAft>
                <a:spcPts val="0"/>
              </a:spcAft>
              <a:defRPr/>
            </a:pPr>
            <a:r>
              <a:rPr lang="en-US" sz="2400" dirty="0">
                <a:effectLst>
                  <a:outerShdw blurRad="38100" dist="38100" dir="2700000" algn="tl">
                    <a:srgbClr val="000000">
                      <a:alpha val="43137"/>
                    </a:srgbClr>
                  </a:outerShdw>
                </a:effectLst>
                <a:latin typeface="Calibri"/>
              </a:rPr>
              <a:t>Represents</a:t>
            </a:r>
            <a:r>
              <a:rPr lang="en-US" sz="2400" dirty="0">
                <a:solidFill>
                  <a:prstClr val="black"/>
                </a:solidFill>
                <a:effectLst>
                  <a:outerShdw blurRad="38100" dist="38100" dir="2700000" algn="tl">
                    <a:srgbClr val="000000">
                      <a:alpha val="43137"/>
                    </a:srgbClr>
                  </a:outerShdw>
                </a:effectLst>
                <a:latin typeface="Calibri"/>
              </a:rPr>
              <a:t> </a:t>
            </a:r>
            <a:r>
              <a:rPr lang="en-US" sz="2400" dirty="0">
                <a:solidFill>
                  <a:srgbClr val="FF0000"/>
                </a:solidFill>
                <a:effectLst>
                  <a:outerShdw blurRad="38100" dist="38100" dir="2700000" algn="tl">
                    <a:srgbClr val="000000">
                      <a:alpha val="43137"/>
                    </a:srgbClr>
                  </a:outerShdw>
                </a:effectLst>
                <a:latin typeface="Calibri"/>
              </a:rPr>
              <a:t>less than the 154,400</a:t>
            </a:r>
            <a:r>
              <a:rPr lang="en-US" sz="2400" dirty="0">
                <a:solidFill>
                  <a:prstClr val="black"/>
                </a:solidFill>
                <a:effectLst>
                  <a:outerShdw blurRad="38100" dist="38100" dir="2700000" algn="tl">
                    <a:srgbClr val="000000">
                      <a:alpha val="43137"/>
                    </a:srgbClr>
                  </a:outerShdw>
                </a:effectLst>
                <a:latin typeface="Calibri"/>
              </a:rPr>
              <a:t> </a:t>
            </a:r>
            <a:r>
              <a:rPr lang="en-US" sz="2400" dirty="0">
                <a:effectLst>
                  <a:outerShdw blurRad="38100" dist="38100" dir="2700000" algn="tl">
                    <a:srgbClr val="000000">
                      <a:alpha val="43137"/>
                    </a:srgbClr>
                  </a:outerShdw>
                </a:effectLst>
                <a:latin typeface="Calibri"/>
              </a:rPr>
              <a:t>Adult Problem Gamblers in MD</a:t>
            </a:r>
          </a:p>
          <a:p>
            <a:pPr algn="ctr" fontAlgn="auto">
              <a:spcBef>
                <a:spcPts val="0"/>
              </a:spcBef>
              <a:spcAft>
                <a:spcPts val="0"/>
              </a:spcAft>
              <a:defRPr/>
            </a:pPr>
            <a:r>
              <a:rPr lang="en-US" sz="2400" dirty="0">
                <a:effectLst>
                  <a:outerShdw blurRad="38100" dist="38100" dir="2700000" algn="tl">
                    <a:srgbClr val="000000">
                      <a:alpha val="43137"/>
                    </a:srgbClr>
                  </a:outerShdw>
                </a:effectLst>
                <a:latin typeface="Calibri"/>
              </a:rPr>
              <a:t>Another 397,900 classified as At-Risk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143000"/>
            <a:ext cx="8229600" cy="1139825"/>
          </a:xfrm>
        </p:spPr>
        <p:txBody>
          <a:bodyPr/>
          <a:lstStyle/>
          <a:p>
            <a:r>
              <a:rPr lang="en-US" dirty="0" smtClean="0"/>
              <a:t>Myth or Fact?</a:t>
            </a:r>
            <a:endParaRPr lang="en-US" dirty="0"/>
          </a:p>
        </p:txBody>
      </p:sp>
      <p:sp>
        <p:nvSpPr>
          <p:cNvPr id="8" name="Content Placeholder 7"/>
          <p:cNvSpPr>
            <a:spLocks noGrp="1"/>
          </p:cNvSpPr>
          <p:nvPr>
            <p:ph idx="1"/>
          </p:nvPr>
        </p:nvSpPr>
        <p:spPr>
          <a:xfrm>
            <a:off x="457200" y="2570660"/>
            <a:ext cx="8229600" cy="4525963"/>
          </a:xfrm>
        </p:spPr>
        <p:txBody>
          <a:bodyPr/>
          <a:lstStyle/>
          <a:p>
            <a:r>
              <a:rPr lang="en-US" dirty="0" smtClean="0"/>
              <a:t>Individuals with psychotic disorders are at low risk for having gambling problems.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519" y="815180"/>
            <a:ext cx="2547938" cy="17954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 y="5278936"/>
            <a:ext cx="4445000" cy="18176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01" y="3810000"/>
            <a:ext cx="4269694" cy="1743075"/>
          </a:xfrm>
          <a:prstGeom prst="rect">
            <a:avLst/>
          </a:prstGeom>
        </p:spPr>
      </p:pic>
    </p:spTree>
    <p:extLst>
      <p:ext uri="{BB962C8B-B14F-4D97-AF65-F5344CB8AC3E}">
        <p14:creationId xmlns:p14="http://schemas.microsoft.com/office/powerpoint/2010/main" val="308885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4525963"/>
          </a:xfrm>
        </p:spPr>
        <p:txBody>
          <a:bodyPr/>
          <a:lstStyle/>
          <a:p>
            <a:r>
              <a:rPr lang="en-US" dirty="0" smtClean="0"/>
              <a:t>Most research on gambling and co-occurring disorders has examined the association of gambling disorder with substance use disorders, mood disorders, and personality disorders.</a:t>
            </a:r>
          </a:p>
          <a:p>
            <a:r>
              <a:rPr lang="en-US" dirty="0" smtClean="0"/>
              <a:t>The issue of co-occurrence of psychotic disorders with disordered gambling has gotten little attention</a:t>
            </a:r>
            <a:endParaRPr lang="en-US" dirty="0"/>
          </a:p>
        </p:txBody>
      </p:sp>
    </p:spTree>
    <p:extLst>
      <p:ext uri="{BB962C8B-B14F-4D97-AF65-F5344CB8AC3E}">
        <p14:creationId xmlns:p14="http://schemas.microsoft.com/office/powerpoint/2010/main" val="99108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911225"/>
          </a:xfrm>
        </p:spPr>
        <p:txBody>
          <a:bodyPr/>
          <a:lstStyle/>
          <a:p>
            <a:r>
              <a:rPr lang="en-US" sz="3200" dirty="0" smtClean="0"/>
              <a:t>What are the Facts?</a:t>
            </a:r>
            <a:endParaRPr lang="en-US" sz="3200" dirty="0"/>
          </a:p>
        </p:txBody>
      </p:sp>
      <p:sp>
        <p:nvSpPr>
          <p:cNvPr id="3" name="Content Placeholder 2"/>
          <p:cNvSpPr>
            <a:spLocks noGrp="1"/>
          </p:cNvSpPr>
          <p:nvPr>
            <p:ph idx="1"/>
          </p:nvPr>
        </p:nvSpPr>
        <p:spPr>
          <a:xfrm>
            <a:off x="424249" y="1676400"/>
            <a:ext cx="8229600" cy="5181600"/>
          </a:xfrm>
        </p:spPr>
        <p:txBody>
          <a:bodyPr/>
          <a:lstStyle/>
          <a:p>
            <a:r>
              <a:rPr lang="en-US" sz="2400" dirty="0" smtClean="0"/>
              <a:t>St. Louis Household study (Cunningham-Williams et al., 1998)</a:t>
            </a:r>
          </a:p>
          <a:p>
            <a:pPr lvl="1"/>
            <a:r>
              <a:rPr lang="en-US" sz="2000" dirty="0"/>
              <a:t>Broad range of psychiatric co-morbidity more likely in disorder gamblers than non-disordered gamblers</a:t>
            </a:r>
          </a:p>
          <a:p>
            <a:pPr lvl="1"/>
            <a:r>
              <a:rPr lang="en-US" sz="2000" dirty="0"/>
              <a:t>Disordered gamblers 3.5 times more likely to have a diagnosis of </a:t>
            </a:r>
            <a:r>
              <a:rPr lang="en-US" sz="2000" dirty="0" smtClean="0"/>
              <a:t>schizophrenia</a:t>
            </a:r>
            <a:endParaRPr lang="en-US" sz="2400" dirty="0" smtClean="0"/>
          </a:p>
          <a:p>
            <a:r>
              <a:rPr lang="en-US" sz="2400" dirty="0" err="1" smtClean="0"/>
              <a:t>Aragay</a:t>
            </a:r>
            <a:r>
              <a:rPr lang="en-US" sz="2400" dirty="0" smtClean="0"/>
              <a:t> et al., 2012</a:t>
            </a:r>
          </a:p>
          <a:p>
            <a:pPr marL="742950" lvl="2" indent="-342900"/>
            <a:r>
              <a:rPr lang="en-US" sz="2000" dirty="0"/>
              <a:t>Significantly higher rate of PG in psychiatric (9%) vs. non-psychiatric patients (3</a:t>
            </a:r>
            <a:r>
              <a:rPr lang="en-US" sz="2000" dirty="0" smtClean="0"/>
              <a:t>%)</a:t>
            </a:r>
          </a:p>
          <a:p>
            <a:r>
              <a:rPr lang="en-US" sz="2400" dirty="0" err="1" smtClean="0"/>
              <a:t>Haydoc</a:t>
            </a:r>
            <a:r>
              <a:rPr lang="en-US" sz="2400" dirty="0" smtClean="0"/>
              <a:t> et al., 2015 Correlates of Problem Gambling in People with Psychotic Disorders</a:t>
            </a:r>
          </a:p>
          <a:p>
            <a:pPr lvl="1"/>
            <a:r>
              <a:rPr lang="en-US" sz="2000" dirty="0" smtClean="0"/>
              <a:t>4X population rate of problem gambling (5.8%) and another 6.4% at moderate risk</a:t>
            </a:r>
          </a:p>
          <a:p>
            <a:pPr lvl="1"/>
            <a:r>
              <a:rPr lang="en-US" sz="2000" dirty="0" smtClean="0"/>
              <a:t>PG associated with being male, lower education and employment, long term dependence on financial support services</a:t>
            </a:r>
          </a:p>
          <a:p>
            <a:pPr lvl="1"/>
            <a:endParaRPr lang="en-US" sz="2000" dirty="0" smtClean="0"/>
          </a:p>
          <a:p>
            <a:pPr lvl="1"/>
            <a:endParaRPr lang="en-US" sz="2000" dirty="0" smtClean="0"/>
          </a:p>
        </p:txBody>
      </p:sp>
    </p:spTree>
    <p:extLst>
      <p:ext uri="{BB962C8B-B14F-4D97-AF65-F5344CB8AC3E}">
        <p14:creationId xmlns:p14="http://schemas.microsoft.com/office/powerpoint/2010/main" val="3902114723"/>
      </p:ext>
    </p:extLst>
  </p:cSld>
  <p:clrMapOvr>
    <a:masterClrMapping/>
  </p:clrMapOvr>
</p:sld>
</file>

<file path=ppt/theme/theme1.xml><?xml version="1.0" encoding="utf-8"?>
<a:theme xmlns:a="http://schemas.openxmlformats.org/drawingml/2006/main" name="COE.title.slide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pptA018.tmp</Template>
  <TotalTime>721</TotalTime>
  <Words>2407</Words>
  <Application>Microsoft Office PowerPoint</Application>
  <PresentationFormat>On-screen Show (4:3)</PresentationFormat>
  <Paragraphs>395</Paragraphs>
  <Slides>42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COE.title.slides1</vt:lpstr>
      <vt:lpstr>Clip</vt:lpstr>
      <vt:lpstr>Problem Gambling and Mental Health Recovery: Addressing the Impact on Families</vt:lpstr>
      <vt:lpstr>What is Gambling?</vt:lpstr>
      <vt:lpstr>Gambling Disorder</vt:lpstr>
      <vt:lpstr>Diagnostic Criteria</vt:lpstr>
      <vt:lpstr>Diagnostic Criteria</vt:lpstr>
      <vt:lpstr>PowerPoint Presentation</vt:lpstr>
      <vt:lpstr>Myth or Fact?</vt:lpstr>
      <vt:lpstr>PowerPoint Presentation</vt:lpstr>
      <vt:lpstr>What are the Facts?</vt:lpstr>
      <vt:lpstr>FACTS?</vt:lpstr>
      <vt:lpstr>FACTS?</vt:lpstr>
      <vt:lpstr>FACTS?</vt:lpstr>
      <vt:lpstr>FACTS?</vt:lpstr>
      <vt:lpstr>Motivational Recycling</vt:lpstr>
      <vt:lpstr> TREATMENT OF PROBLEM GAMBLERS WITH CHRONIC MENTAL ILLNESS</vt:lpstr>
      <vt:lpstr>PowerPoint Presentation</vt:lpstr>
      <vt:lpstr>LEGAL/COURT ISSUES AND HOW TO DEAL WITH THEM</vt:lpstr>
      <vt:lpstr>REMEMBERING THE MOST IMPORTANT ISSUES</vt:lpstr>
      <vt:lpstr>PowerPoint Presentation</vt:lpstr>
      <vt:lpstr>Impact of Gambling Disorder</vt:lpstr>
      <vt:lpstr>How to Start the Conversation</vt:lpstr>
      <vt:lpstr>Family Screening</vt:lpstr>
      <vt:lpstr>Motivational Shift</vt:lpstr>
      <vt:lpstr>Motivational Shift</vt:lpstr>
      <vt:lpstr>PowerPoint Presentation</vt:lpstr>
      <vt:lpstr>Empowerment vs.  Win-Lose Dynamics</vt:lpstr>
      <vt:lpstr>Rebuilding Relationship</vt:lpstr>
      <vt:lpstr>Realities and Trust</vt:lpstr>
      <vt:lpstr>PG and Co-Occurring Disorders </vt:lpstr>
      <vt:lpstr>Education</vt:lpstr>
      <vt:lpstr>Coping Skills</vt:lpstr>
      <vt:lpstr>Developing Healthy Behaviors</vt:lpstr>
      <vt:lpstr>PowerPoint Presentation</vt:lpstr>
      <vt:lpstr> “At- Risk” PG Advocacy/Support </vt:lpstr>
      <vt:lpstr>Who Are Stakeholders We Can Partner With?</vt:lpstr>
      <vt:lpstr>Faith Communities</vt:lpstr>
      <vt:lpstr>Urban vs. Rural</vt:lpstr>
      <vt:lpstr>Continuing Care in Comorbid Pathological Gamblers</vt:lpstr>
      <vt:lpstr>Treatment Integration</vt:lpstr>
      <vt:lpstr>Fully Integrated Treatment for PG and Co-Occurring Disorders Modified from TIP 42</vt:lpstr>
      <vt:lpstr>Recovery Integration</vt:lpstr>
      <vt:lpstr>PowerPoint Presentation</vt:lpstr>
    </vt:vector>
  </TitlesOfParts>
  <Company>Psychiatry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Gambling and Serious Mental Illness</dc:title>
  <dc:creator>Loreen Rugle</dc:creator>
  <cp:lastModifiedBy>Loreen Rugle</cp:lastModifiedBy>
  <cp:revision>32</cp:revision>
  <dcterms:created xsi:type="dcterms:W3CDTF">2016-06-20T19:40:29Z</dcterms:created>
  <dcterms:modified xsi:type="dcterms:W3CDTF">2016-10-10T12:37:49Z</dcterms:modified>
</cp:coreProperties>
</file>