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8" r:id="rId2"/>
    <p:sldId id="259" r:id="rId3"/>
    <p:sldId id="261" r:id="rId4"/>
    <p:sldId id="262" r:id="rId5"/>
    <p:sldId id="264" r:id="rId6"/>
    <p:sldId id="265" r:id="rId7"/>
    <p:sldId id="266" r:id="rId8"/>
    <p:sldId id="267" r:id="rId9"/>
    <p:sldId id="268" r:id="rId10"/>
    <p:sldId id="269" r:id="rId11"/>
    <p:sldId id="270" r:id="rId12"/>
    <p:sldId id="271" r:id="rId13"/>
    <p:sldId id="260" r:id="rId14"/>
    <p:sldId id="272" r:id="rId15"/>
    <p:sldId id="273" r:id="rId16"/>
    <p:sldId id="279" r:id="rId17"/>
    <p:sldId id="274" r:id="rId18"/>
    <p:sldId id="275" r:id="rId19"/>
    <p:sldId id="276" r:id="rId20"/>
    <p:sldId id="277" r:id="rId21"/>
    <p:sldId id="278" r:id="rId22"/>
    <p:sldId id="280" r:id="rId23"/>
    <p:sldId id="282" r:id="rId24"/>
    <p:sldId id="283" r:id="rId25"/>
    <p:sldId id="281" r:id="rId26"/>
    <p:sldId id="284" r:id="rId27"/>
    <p:sldId id="299" r:id="rId28"/>
    <p:sldId id="297" r:id="rId29"/>
    <p:sldId id="286" r:id="rId30"/>
    <p:sldId id="287" r:id="rId31"/>
    <p:sldId id="290" r:id="rId32"/>
    <p:sldId id="291" r:id="rId33"/>
    <p:sldId id="293" r:id="rId34"/>
    <p:sldId id="295" r:id="rId35"/>
    <p:sldId id="29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72" autoAdjust="0"/>
    <p:restoredTop sz="94660"/>
  </p:normalViewPr>
  <p:slideViewPr>
    <p:cSldViewPr snapToGrid="0">
      <p:cViewPr>
        <p:scale>
          <a:sx n="102" d="100"/>
          <a:sy n="102" d="100"/>
        </p:scale>
        <p:origin x="-96"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50AA3A-4367-45D6-BBEE-547736E47519}" type="datetimeFigureOut">
              <a:rPr lang="en-US" smtClean="0"/>
              <a:t>10/7/2016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869A0C-11A5-4D7C-84F3-52DD5484E034}" type="slidenum">
              <a:rPr lang="en-US" smtClean="0"/>
              <a:t>‹#›</a:t>
            </a:fld>
            <a:endParaRPr lang="en-US"/>
          </a:p>
        </p:txBody>
      </p:sp>
    </p:spTree>
    <p:extLst>
      <p:ext uri="{BB962C8B-B14F-4D97-AF65-F5344CB8AC3E}">
        <p14:creationId xmlns:p14="http://schemas.microsoft.com/office/powerpoint/2010/main" val="3516699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B214-739B-458F-A00E-C3E5A8721C49}" type="slidenum">
              <a:rPr lang="en-US" smtClean="0"/>
              <a:t>3</a:t>
            </a:fld>
            <a:endParaRPr lang="en-US"/>
          </a:p>
        </p:txBody>
      </p:sp>
    </p:spTree>
    <p:extLst>
      <p:ext uri="{BB962C8B-B14F-4D97-AF65-F5344CB8AC3E}">
        <p14:creationId xmlns:p14="http://schemas.microsoft.com/office/powerpoint/2010/main" val="3145854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B214-739B-458F-A00E-C3E5A8721C49}" type="slidenum">
              <a:rPr lang="en-US" smtClean="0"/>
              <a:t>29</a:t>
            </a:fld>
            <a:endParaRPr lang="en-US"/>
          </a:p>
        </p:txBody>
      </p:sp>
    </p:spTree>
    <p:extLst>
      <p:ext uri="{BB962C8B-B14F-4D97-AF65-F5344CB8AC3E}">
        <p14:creationId xmlns:p14="http://schemas.microsoft.com/office/powerpoint/2010/main" val="1840065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B214-739B-458F-A00E-C3E5A8721C49}" type="slidenum">
              <a:rPr lang="en-US" smtClean="0"/>
              <a:t>30</a:t>
            </a:fld>
            <a:endParaRPr lang="en-US"/>
          </a:p>
        </p:txBody>
      </p:sp>
    </p:spTree>
    <p:extLst>
      <p:ext uri="{BB962C8B-B14F-4D97-AF65-F5344CB8AC3E}">
        <p14:creationId xmlns:p14="http://schemas.microsoft.com/office/powerpoint/2010/main" val="10234246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B214-739B-458F-A00E-C3E5A8721C49}" type="slidenum">
              <a:rPr lang="en-US" smtClean="0"/>
              <a:t>31</a:t>
            </a:fld>
            <a:endParaRPr lang="en-US"/>
          </a:p>
        </p:txBody>
      </p:sp>
    </p:spTree>
    <p:extLst>
      <p:ext uri="{BB962C8B-B14F-4D97-AF65-F5344CB8AC3E}">
        <p14:creationId xmlns:p14="http://schemas.microsoft.com/office/powerpoint/2010/main" val="3631969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B214-739B-458F-A00E-C3E5A8721C49}" type="slidenum">
              <a:rPr lang="en-US" smtClean="0"/>
              <a:t>32</a:t>
            </a:fld>
            <a:endParaRPr lang="en-US"/>
          </a:p>
        </p:txBody>
      </p:sp>
    </p:spTree>
    <p:extLst>
      <p:ext uri="{BB962C8B-B14F-4D97-AF65-F5344CB8AC3E}">
        <p14:creationId xmlns:p14="http://schemas.microsoft.com/office/powerpoint/2010/main" val="1945992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B214-739B-458F-A00E-C3E5A8721C49}" type="slidenum">
              <a:rPr lang="en-US" smtClean="0"/>
              <a:t>34</a:t>
            </a:fld>
            <a:endParaRPr lang="en-US"/>
          </a:p>
        </p:txBody>
      </p:sp>
    </p:spTree>
    <p:extLst>
      <p:ext uri="{BB962C8B-B14F-4D97-AF65-F5344CB8AC3E}">
        <p14:creationId xmlns:p14="http://schemas.microsoft.com/office/powerpoint/2010/main" val="9009142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B214-739B-458F-A00E-C3E5A8721C49}" type="slidenum">
              <a:rPr lang="en-US" smtClean="0"/>
              <a:t>35</a:t>
            </a:fld>
            <a:endParaRPr lang="en-US"/>
          </a:p>
        </p:txBody>
      </p:sp>
    </p:spTree>
    <p:extLst>
      <p:ext uri="{BB962C8B-B14F-4D97-AF65-F5344CB8AC3E}">
        <p14:creationId xmlns:p14="http://schemas.microsoft.com/office/powerpoint/2010/main" val="4091472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B214-739B-458F-A00E-C3E5A8721C49}" type="slidenum">
              <a:rPr lang="en-US" smtClean="0"/>
              <a:t>4</a:t>
            </a:fld>
            <a:endParaRPr lang="en-US"/>
          </a:p>
        </p:txBody>
      </p:sp>
    </p:spTree>
    <p:extLst>
      <p:ext uri="{BB962C8B-B14F-4D97-AF65-F5344CB8AC3E}">
        <p14:creationId xmlns:p14="http://schemas.microsoft.com/office/powerpoint/2010/main" val="3061113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B214-739B-458F-A00E-C3E5A8721C49}" type="slidenum">
              <a:rPr lang="en-US" smtClean="0"/>
              <a:t>6</a:t>
            </a:fld>
            <a:endParaRPr lang="en-US"/>
          </a:p>
        </p:txBody>
      </p:sp>
    </p:spTree>
    <p:extLst>
      <p:ext uri="{BB962C8B-B14F-4D97-AF65-F5344CB8AC3E}">
        <p14:creationId xmlns:p14="http://schemas.microsoft.com/office/powerpoint/2010/main" val="1814657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B214-739B-458F-A00E-C3E5A8721C49}" type="slidenum">
              <a:rPr lang="en-US" smtClean="0"/>
              <a:t>7</a:t>
            </a:fld>
            <a:endParaRPr lang="en-US"/>
          </a:p>
        </p:txBody>
      </p:sp>
    </p:spTree>
    <p:extLst>
      <p:ext uri="{BB962C8B-B14F-4D97-AF65-F5344CB8AC3E}">
        <p14:creationId xmlns:p14="http://schemas.microsoft.com/office/powerpoint/2010/main" val="219227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B214-739B-458F-A00E-C3E5A8721C49}" type="slidenum">
              <a:rPr lang="en-US" smtClean="0"/>
              <a:t>8</a:t>
            </a:fld>
            <a:endParaRPr lang="en-US"/>
          </a:p>
        </p:txBody>
      </p:sp>
    </p:spTree>
    <p:extLst>
      <p:ext uri="{BB962C8B-B14F-4D97-AF65-F5344CB8AC3E}">
        <p14:creationId xmlns:p14="http://schemas.microsoft.com/office/powerpoint/2010/main" val="468367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B214-739B-458F-A00E-C3E5A8721C49}" type="slidenum">
              <a:rPr lang="en-US" smtClean="0"/>
              <a:t>9</a:t>
            </a:fld>
            <a:endParaRPr lang="en-US"/>
          </a:p>
        </p:txBody>
      </p:sp>
    </p:spTree>
    <p:extLst>
      <p:ext uri="{BB962C8B-B14F-4D97-AF65-F5344CB8AC3E}">
        <p14:creationId xmlns:p14="http://schemas.microsoft.com/office/powerpoint/2010/main" val="1706656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B214-739B-458F-A00E-C3E5A8721C49}" type="slidenum">
              <a:rPr lang="en-US" smtClean="0"/>
              <a:t>10</a:t>
            </a:fld>
            <a:endParaRPr lang="en-US"/>
          </a:p>
        </p:txBody>
      </p:sp>
    </p:spTree>
    <p:extLst>
      <p:ext uri="{BB962C8B-B14F-4D97-AF65-F5344CB8AC3E}">
        <p14:creationId xmlns:p14="http://schemas.microsoft.com/office/powerpoint/2010/main" val="405479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B214-739B-458F-A00E-C3E5A8721C49}" type="slidenum">
              <a:rPr lang="en-US" smtClean="0"/>
              <a:t>11</a:t>
            </a:fld>
            <a:endParaRPr lang="en-US"/>
          </a:p>
        </p:txBody>
      </p:sp>
    </p:spTree>
    <p:extLst>
      <p:ext uri="{BB962C8B-B14F-4D97-AF65-F5344CB8AC3E}">
        <p14:creationId xmlns:p14="http://schemas.microsoft.com/office/powerpoint/2010/main" val="863769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B214-739B-458F-A00E-C3E5A8721C49}" type="slidenum">
              <a:rPr lang="en-US" smtClean="0"/>
              <a:t>12</a:t>
            </a:fld>
            <a:endParaRPr lang="en-US"/>
          </a:p>
        </p:txBody>
      </p:sp>
    </p:spTree>
    <p:extLst>
      <p:ext uri="{BB962C8B-B14F-4D97-AF65-F5344CB8AC3E}">
        <p14:creationId xmlns:p14="http://schemas.microsoft.com/office/powerpoint/2010/main" val="4236526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87338"/>
            <a:ext cx="8229600" cy="1143000"/>
          </a:xfrm>
          <a:prstGeom prst="rect">
            <a:avLst/>
          </a:prstGeom>
        </p:spPr>
        <p:txBody>
          <a:bodyPr/>
          <a:lstStyle>
            <a:lvl1pPr algn="ctr">
              <a:defRPr sz="1800">
                <a:latin typeface="Century Gothic" panose="020B0502020202020204" pitchFamily="34" charset="0"/>
              </a:defRPr>
            </a:lvl1pPr>
          </a:lstStyle>
          <a:p>
            <a:r>
              <a:rPr lang="en-US" dirty="0" smtClean="0"/>
              <a:t>TITLE</a:t>
            </a:r>
            <a:endParaRPr lang="en-US" dirty="0"/>
          </a:p>
        </p:txBody>
      </p:sp>
    </p:spTree>
    <p:extLst>
      <p:ext uri="{BB962C8B-B14F-4D97-AF65-F5344CB8AC3E}">
        <p14:creationId xmlns:p14="http://schemas.microsoft.com/office/powerpoint/2010/main" val="2852194944"/>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r>
              <a:rPr lang="en-US" smtClean="0">
                <a:solidFill>
                  <a:srgbClr val="000000"/>
                </a:solidFill>
              </a:rPr>
              <a:t>1</a:t>
            </a:r>
            <a:endParaRPr lang="en-US" dirty="0">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CC487EDA-0124-4F26-A91F-677873D424A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9053402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r>
              <a:rPr lang="en-US" smtClean="0">
                <a:solidFill>
                  <a:srgbClr val="000000"/>
                </a:solidFill>
              </a:rPr>
              <a:t>1</a:t>
            </a:r>
            <a:endParaRPr lang="en-US" dirty="0">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9A0F078A-12ED-463C-BC60-3EB6EFC2208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9193848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r>
              <a:rPr lang="en-US" noProof="0" dirty="0" smtClean="0"/>
              <a:t>Click icon to add chart</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r>
              <a:rPr lang="en-US" smtClean="0">
                <a:solidFill>
                  <a:srgbClr val="000000"/>
                </a:solidFill>
              </a:rPr>
              <a:t>1</a:t>
            </a:r>
            <a:endParaRPr lang="en-US" dirty="0">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solidFill>
                <a:srgbClr val="000000"/>
              </a:solidFill>
            </a:endParaRPr>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49E552C9-CEF8-48F8-967D-F0486918851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2112909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r>
              <a:rPr lang="en-US" smtClean="0">
                <a:solidFill>
                  <a:srgbClr val="000000"/>
                </a:solidFill>
              </a:rPr>
              <a:t>1</a:t>
            </a:r>
            <a:endParaRPr lang="en-US" dirty="0">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solidFill>
                <a:srgbClr val="000000"/>
              </a:solidFill>
            </a:endParaRPr>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5A33A847-C159-4F85-8CA8-32D7E1D25BC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1058628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6687572"/>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hasCustomPrompt="1"/>
          </p:nvPr>
        </p:nvSpPr>
        <p:spPr>
          <a:xfrm>
            <a:off x="457200" y="287338"/>
            <a:ext cx="8229600" cy="1143000"/>
          </a:xfrm>
          <a:prstGeom prst="rect">
            <a:avLst/>
          </a:prstGeom>
        </p:spPr>
        <p:txBody>
          <a:bodyPr/>
          <a:lstStyle>
            <a:lvl1pPr algn="ctr">
              <a:defRPr sz="1800">
                <a:latin typeface="Century Gothic" panose="020B0502020202020204" pitchFamily="34" charset="0"/>
              </a:defRPr>
            </a:lvl1pPr>
          </a:lstStyle>
          <a:p>
            <a:r>
              <a:rPr lang="en-US" dirty="0" smtClean="0"/>
              <a:t>TITLE</a:t>
            </a:r>
            <a:endParaRPr lang="en-US" dirty="0"/>
          </a:p>
        </p:txBody>
      </p:sp>
    </p:spTree>
    <p:extLst>
      <p:ext uri="{BB962C8B-B14F-4D97-AF65-F5344CB8AC3E}">
        <p14:creationId xmlns:p14="http://schemas.microsoft.com/office/powerpoint/2010/main" val="2153871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r>
              <a:rPr lang="en-US" smtClean="0">
                <a:solidFill>
                  <a:srgbClr val="000000"/>
                </a:solidFill>
              </a:rPr>
              <a:t>1</a:t>
            </a:r>
            <a:endParaRPr lang="en-US" dirty="0">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54A1A8F2-0B66-4C4D-958C-B2CC6B9CE77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07136751"/>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r>
              <a:rPr lang="en-US" smtClean="0">
                <a:solidFill>
                  <a:srgbClr val="000000"/>
                </a:solidFill>
              </a:rPr>
              <a:t>1</a:t>
            </a:r>
            <a:endParaRPr lang="en-US" dirty="0">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solidFill>
                <a:srgbClr val="000000"/>
              </a:solidFill>
            </a:endParaRPr>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59D45F62-F7C7-4336-9481-C618B1908BA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4848495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r>
              <a:rPr lang="en-US" smtClean="0">
                <a:solidFill>
                  <a:srgbClr val="000000"/>
                </a:solidFill>
              </a:rPr>
              <a:t>1</a:t>
            </a:r>
            <a:endParaRPr lang="en-US" dirty="0">
              <a:solidFill>
                <a:srgbClr val="000000"/>
              </a:solidFill>
            </a:endParaRPr>
          </a:p>
        </p:txBody>
      </p:sp>
      <p:sp>
        <p:nvSpPr>
          <p:cNvPr id="8"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DAC00422-8766-4565-A0AB-C81CA0562F4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0400844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r>
              <a:rPr lang="en-US" smtClean="0">
                <a:solidFill>
                  <a:srgbClr val="000000"/>
                </a:solidFill>
              </a:rPr>
              <a:t>1</a:t>
            </a:r>
            <a:endParaRPr lang="en-US" dirty="0">
              <a:solidFill>
                <a:srgbClr val="000000"/>
              </a:solidFill>
            </a:endParaRPr>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BF34340A-F0E2-4EE0-B624-A06197BF12F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30571466"/>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r>
              <a:rPr lang="en-US" smtClean="0">
                <a:solidFill>
                  <a:srgbClr val="000000"/>
                </a:solidFill>
              </a:rPr>
              <a:t>1</a:t>
            </a:r>
            <a:endParaRPr lang="en-US" dirty="0">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solidFill>
                <a:srgbClr val="000000"/>
              </a:solidFill>
            </a:endParaRPr>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A2C4FB64-0700-4E91-802D-FD33C8A1884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4909467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r>
              <a:rPr lang="en-US" smtClean="0">
                <a:solidFill>
                  <a:srgbClr val="000000"/>
                </a:solidFill>
              </a:rPr>
              <a:t>1</a:t>
            </a:r>
            <a:endParaRPr lang="en-US" dirty="0">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solidFill>
                <a:srgbClr val="000000"/>
              </a:solidFill>
            </a:endParaRPr>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C5ED0395-02B3-46DB-83E1-A8F61B9954F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3316216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3" descr="C:\Users\MCRegan\Downloads\template4-01 (3).pn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71" y="428"/>
            <a:ext cx="9142858" cy="6857143"/>
          </a:xfrm>
          <a:prstGeom prst="rect">
            <a:avLst/>
          </a:prstGeom>
          <a:noFill/>
          <a:extLst>
            <a:ext uri="{909E8E84-426E-40DD-AFC4-6F175D3DCCD1}">
              <a14:hiddenFill xmlns:a14="http://schemas.microsoft.com/office/drawing/2010/main">
                <a:solidFill>
                  <a:srgbClr val="FFFFFF"/>
                </a:solidFill>
              </a14:hiddenFill>
            </a:ext>
          </a:extLst>
        </p:spPr>
      </p:pic>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 name="Rectangle 13"/>
          <p:cNvSpPr/>
          <p:nvPr userDrawn="1"/>
        </p:nvSpPr>
        <p:spPr bwMode="auto">
          <a:xfrm>
            <a:off x="0" y="944881"/>
            <a:ext cx="9144000" cy="45719"/>
          </a:xfrm>
          <a:prstGeom prst="rect">
            <a:avLst/>
          </a:prstGeom>
          <a:gradFill>
            <a:gsLst>
              <a:gs pos="0">
                <a:srgbClr val="C00000"/>
              </a:gs>
              <a:gs pos="30000">
                <a:srgbClr val="FF0000"/>
              </a:gs>
              <a:gs pos="54000">
                <a:srgbClr val="FFC000"/>
              </a:gs>
              <a:gs pos="84000">
                <a:srgbClr val="FFC000"/>
              </a:gs>
              <a:gs pos="100000">
                <a:srgbClr val="FFFF00"/>
              </a:gs>
            </a:gsLst>
            <a:lin ang="5400000" scaled="0"/>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endParaRPr lang="en-US" sz="800" b="1">
              <a:solidFill>
                <a:prstClr val="black"/>
              </a:solidFill>
            </a:endParaRPr>
          </a:p>
        </p:txBody>
      </p:sp>
    </p:spTree>
    <p:extLst>
      <p:ext uri="{BB962C8B-B14F-4D97-AF65-F5344CB8AC3E}">
        <p14:creationId xmlns:p14="http://schemas.microsoft.com/office/powerpoint/2010/main" val="2360768866"/>
      </p:ext>
    </p:extLst>
  </p:cSld>
  <p:clrMap bg1="lt1" tx1="dk1" bg2="lt2" tx2="dk2" accent1="accent1" accent2="accent2" accent3="accent3" accent4="accent4" accent5="accent5" accent6="accent6" hlink="hlink" folHlink="folHlink"/>
  <p:sldLayoutIdLst>
    <p:sldLayoutId id="2147483666" r:id="rId1"/>
    <p:sldLayoutId id="2147483661" r:id="rId2"/>
    <p:sldLayoutId id="2147483662" r:id="rId3"/>
    <p:sldLayoutId id="2147483663" r:id="rId4"/>
    <p:sldLayoutId id="2147483664" r:id="rId5"/>
    <p:sldLayoutId id="2147483665"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har char="–"/>
        <a:defRPr sz="2400">
          <a:solidFill>
            <a:schemeClr val="tx1"/>
          </a:solidFill>
          <a:latin typeface="Calibri" panose="020F0502020204030204" pitchFamily="34" charset="0"/>
          <a:cs typeface="+mn-cs"/>
        </a:defRPr>
      </a:lvl2pPr>
      <a:lvl3pPr marL="1143000" indent="-228600" algn="l" rtl="0" eaLnBrk="0" fontAlgn="base" hangingPunct="0">
        <a:spcBef>
          <a:spcPct val="20000"/>
        </a:spcBef>
        <a:spcAft>
          <a:spcPct val="0"/>
        </a:spcAft>
        <a:buChar char="•"/>
        <a:defRPr sz="2400">
          <a:solidFill>
            <a:schemeClr val="tx1"/>
          </a:solidFill>
          <a:latin typeface="Calibri" panose="020F0502020204030204" pitchFamily="34" charset="0"/>
          <a:cs typeface="+mn-cs"/>
        </a:defRPr>
      </a:lvl3pPr>
      <a:lvl4pPr marL="1600200" indent="-228600" algn="l" rtl="0" eaLnBrk="0" fontAlgn="base" hangingPunct="0">
        <a:spcBef>
          <a:spcPct val="20000"/>
        </a:spcBef>
        <a:spcAft>
          <a:spcPct val="0"/>
        </a:spcAft>
        <a:buChar char="–"/>
        <a:defRPr sz="2400">
          <a:solidFill>
            <a:schemeClr val="tx1"/>
          </a:solidFill>
          <a:latin typeface="Calibri" panose="020F0502020204030204" pitchFamily="34" charset="0"/>
          <a:cs typeface="+mn-cs"/>
        </a:defRPr>
      </a:lvl4pPr>
      <a:lvl5pPr marL="2057400" indent="-228600" algn="l" rtl="0" eaLnBrk="0" fontAlgn="base" hangingPunct="0">
        <a:spcBef>
          <a:spcPct val="20000"/>
        </a:spcBef>
        <a:spcAft>
          <a:spcPct val="0"/>
        </a:spcAft>
        <a:buChar char="»"/>
        <a:defRPr sz="2400">
          <a:solidFill>
            <a:schemeClr val="tx1"/>
          </a:solidFill>
          <a:latin typeface="Calibri" panose="020F0502020204030204" pitchFamily="34"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3" descr="C:\Users\MCRegan\Downloads\template4-01 (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 y="428"/>
            <a:ext cx="9142858" cy="685714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2"/>
          <p:cNvSpPr txBox="1">
            <a:spLocks noChangeArrowheads="1"/>
          </p:cNvSpPr>
          <p:nvPr/>
        </p:nvSpPr>
        <p:spPr>
          <a:xfrm>
            <a:off x="533397" y="461858"/>
            <a:ext cx="8077200" cy="4191000"/>
          </a:xfrm>
          <a:prstGeom prst="rect">
            <a:avLst/>
          </a:prstGeom>
        </p:spPr>
        <p:txBody>
          <a:bodyPr/>
          <a:lstStyle>
            <a:lvl1pPr algn="ctr" rtl="0" eaLnBrk="0" fontAlgn="base" hangingPunct="0">
              <a:spcBef>
                <a:spcPct val="0"/>
              </a:spcBef>
              <a:spcAft>
                <a:spcPct val="0"/>
              </a:spcAft>
              <a:defRPr sz="4000">
                <a:solidFill>
                  <a:schemeClr val="tx2"/>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eaLnBrk="1" hangingPunct="1">
              <a:defRPr/>
            </a:pPr>
            <a:r>
              <a:rPr lang="en-US" sz="3400" kern="0" dirty="0" smtClean="0">
                <a:cs typeface="Times New Roman" pitchFamily="18" charset="0"/>
              </a:rPr>
              <a:t/>
            </a:r>
            <a:br>
              <a:rPr lang="en-US" sz="3400" kern="0" dirty="0" smtClean="0">
                <a:cs typeface="Times New Roman" pitchFamily="18" charset="0"/>
              </a:rPr>
            </a:br>
            <a:r>
              <a:rPr lang="en-US" sz="3600" b="1" kern="0" dirty="0" smtClean="0">
                <a:cs typeface="Times New Roman" pitchFamily="18" charset="0"/>
              </a:rPr>
              <a:t/>
            </a:r>
            <a:br>
              <a:rPr lang="en-US" sz="3600" b="1" kern="0" dirty="0" smtClean="0">
                <a:cs typeface="Times New Roman" pitchFamily="18" charset="0"/>
              </a:rPr>
            </a:br>
            <a:r>
              <a:rPr lang="en-US" sz="3600" b="1" kern="0" dirty="0" smtClean="0">
                <a:cs typeface="Times New Roman" pitchFamily="18" charset="0"/>
              </a:rPr>
              <a:t/>
            </a:r>
            <a:br>
              <a:rPr lang="en-US" sz="3600" b="1" kern="0" dirty="0" smtClean="0">
                <a:cs typeface="Times New Roman" pitchFamily="18" charset="0"/>
              </a:rPr>
            </a:br>
            <a:r>
              <a:rPr lang="en-US" sz="3600" b="1" kern="0" dirty="0" smtClean="0">
                <a:cs typeface="Times New Roman" pitchFamily="18" charset="0"/>
              </a:rPr>
              <a:t/>
            </a:r>
            <a:br>
              <a:rPr lang="en-US" sz="3600" b="1" kern="0" dirty="0" smtClean="0">
                <a:cs typeface="Times New Roman" pitchFamily="18" charset="0"/>
              </a:rPr>
            </a:br>
            <a:endParaRPr lang="en-US" sz="1600" b="1" kern="0" dirty="0" smtClean="0">
              <a:cs typeface="Times New Roman" pitchFamily="18" charset="0"/>
            </a:endParaRPr>
          </a:p>
          <a:p>
            <a:pPr eaLnBrk="1" hangingPunct="1">
              <a:defRPr/>
            </a:pPr>
            <a:r>
              <a:rPr lang="en-US" sz="3200" kern="0" dirty="0" smtClean="0">
                <a:cs typeface="Times New Roman" pitchFamily="18" charset="0"/>
              </a:rPr>
              <a:t>Recovery &amp; Work: </a:t>
            </a:r>
          </a:p>
          <a:p>
            <a:pPr eaLnBrk="1" hangingPunct="1">
              <a:defRPr/>
            </a:pPr>
            <a:r>
              <a:rPr lang="en-US" sz="3200" kern="0" dirty="0" smtClean="0">
                <a:cs typeface="Times New Roman" pitchFamily="18" charset="0"/>
              </a:rPr>
              <a:t>Changing the Culture of Mediocrity</a:t>
            </a:r>
            <a:br>
              <a:rPr lang="en-US" sz="3200" kern="0" dirty="0" smtClean="0">
                <a:cs typeface="Times New Roman" pitchFamily="18" charset="0"/>
              </a:rPr>
            </a:br>
            <a:endParaRPr lang="en-US" sz="3200" kern="0" dirty="0" smtClean="0">
              <a:cs typeface="Times New Roman" pitchFamily="18" charset="0"/>
            </a:endParaRPr>
          </a:p>
          <a:p>
            <a:pPr eaLnBrk="1" hangingPunct="1">
              <a:defRPr/>
            </a:pPr>
            <a:r>
              <a:rPr lang="en-US" sz="1800" kern="0" dirty="0" smtClean="0">
                <a:solidFill>
                  <a:schemeClr val="tx1"/>
                </a:solidFill>
                <a:cs typeface="Times New Roman" pitchFamily="18" charset="0"/>
              </a:rPr>
              <a:t>Shannon Smiles-Tharp, Family Advocacy Team</a:t>
            </a:r>
          </a:p>
          <a:p>
            <a:pPr eaLnBrk="1" hangingPunct="1">
              <a:defRPr/>
            </a:pPr>
            <a:r>
              <a:rPr lang="en-US" sz="1600" kern="0" dirty="0" smtClean="0">
                <a:solidFill>
                  <a:schemeClr val="tx1"/>
                </a:solidFill>
                <a:cs typeface="Times New Roman" pitchFamily="18" charset="0"/>
              </a:rPr>
              <a:t>Maryland Benefits Counseling Network a program of The Maryland Employment Network</a:t>
            </a:r>
          </a:p>
          <a:p>
            <a:pPr eaLnBrk="1" hangingPunct="1">
              <a:defRPr/>
            </a:pPr>
            <a:r>
              <a:rPr lang="en-US" sz="1800" kern="0" dirty="0" smtClean="0">
                <a:solidFill>
                  <a:schemeClr val="tx1"/>
                </a:solidFill>
                <a:cs typeface="Times New Roman" pitchFamily="18" charset="0"/>
              </a:rPr>
              <a:t>Bette Stewart, Family Advocacy Team</a:t>
            </a:r>
          </a:p>
          <a:p>
            <a:pPr eaLnBrk="1" hangingPunct="1">
              <a:defRPr/>
            </a:pPr>
            <a:r>
              <a:rPr lang="en-US" sz="1600" kern="0" dirty="0" smtClean="0">
                <a:solidFill>
                  <a:schemeClr val="tx1"/>
                </a:solidFill>
                <a:cs typeface="Times New Roman" pitchFamily="18" charset="0"/>
              </a:rPr>
              <a:t>University of Maryland School of Medicine Evidence Base Practice Center </a:t>
            </a:r>
            <a:br>
              <a:rPr lang="en-US" sz="1600" kern="0" dirty="0" smtClean="0">
                <a:solidFill>
                  <a:schemeClr val="tx1"/>
                </a:solidFill>
                <a:cs typeface="Times New Roman" pitchFamily="18" charset="0"/>
              </a:rPr>
            </a:br>
            <a:r>
              <a:rPr lang="en-US" sz="1600" kern="0" dirty="0" smtClean="0">
                <a:solidFill>
                  <a:schemeClr val="tx1"/>
                </a:solidFill>
                <a:cs typeface="Times New Roman" pitchFamily="18" charset="0"/>
              </a:rPr>
              <a:t>October 14, 2016</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4103" y="690993"/>
            <a:ext cx="1995789" cy="2125747"/>
          </a:xfrm>
          <a:prstGeom prst="rect">
            <a:avLst/>
          </a:prstGeom>
        </p:spPr>
      </p:pic>
    </p:spTree>
    <p:extLst>
      <p:ext uri="{BB962C8B-B14F-4D97-AF65-F5344CB8AC3E}">
        <p14:creationId xmlns:p14="http://schemas.microsoft.com/office/powerpoint/2010/main" val="1227385560"/>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551" y="257091"/>
            <a:ext cx="6447501" cy="574350"/>
          </a:xfrm>
        </p:spPr>
        <p:txBody>
          <a:bodyPr/>
          <a:lstStyle/>
          <a:p>
            <a:pPr algn="ctr"/>
            <a:r>
              <a:rPr lang="en-US" sz="3200" dirty="0" smtClean="0"/>
              <a:t>Why so different?</a:t>
            </a:r>
            <a:endParaRPr lang="en-US" sz="3200" dirty="0"/>
          </a:p>
        </p:txBody>
      </p:sp>
      <p:sp>
        <p:nvSpPr>
          <p:cNvPr id="3" name="Text Placeholder 2"/>
          <p:cNvSpPr>
            <a:spLocks noGrp="1"/>
          </p:cNvSpPr>
          <p:nvPr>
            <p:ph type="body" idx="1"/>
          </p:nvPr>
        </p:nvSpPr>
        <p:spPr>
          <a:xfrm>
            <a:off x="506809" y="1913547"/>
            <a:ext cx="3233918" cy="432197"/>
          </a:xfrm>
        </p:spPr>
        <p:txBody>
          <a:bodyPr/>
          <a:lstStyle/>
          <a:p>
            <a:r>
              <a:rPr lang="en-US" dirty="0" smtClean="0"/>
              <a:t>Family Member’s Goals</a:t>
            </a:r>
            <a:endParaRPr lang="en-US" dirty="0"/>
          </a:p>
        </p:txBody>
      </p:sp>
      <p:sp>
        <p:nvSpPr>
          <p:cNvPr id="4" name="Content Placeholder 3"/>
          <p:cNvSpPr>
            <a:spLocks noGrp="1"/>
          </p:cNvSpPr>
          <p:nvPr>
            <p:ph sz="half" idx="2"/>
          </p:nvPr>
        </p:nvSpPr>
        <p:spPr>
          <a:xfrm>
            <a:off x="506809" y="2367897"/>
            <a:ext cx="3139217" cy="2495296"/>
          </a:xfrm>
        </p:spPr>
        <p:txBody>
          <a:bodyPr>
            <a:noAutofit/>
          </a:bodyPr>
          <a:lstStyle/>
          <a:p>
            <a:r>
              <a:rPr lang="en-US" sz="2000" dirty="0"/>
              <a:t>Buy a home</a:t>
            </a:r>
          </a:p>
          <a:p>
            <a:r>
              <a:rPr lang="en-US" sz="2000" dirty="0"/>
              <a:t>Get married</a:t>
            </a:r>
          </a:p>
          <a:p>
            <a:r>
              <a:rPr lang="en-US" sz="2000" dirty="0"/>
              <a:t>Finish Master’s degree</a:t>
            </a:r>
          </a:p>
          <a:p>
            <a:r>
              <a:rPr lang="en-US" sz="2000" dirty="0"/>
              <a:t>Have children</a:t>
            </a:r>
          </a:p>
          <a:p>
            <a:r>
              <a:rPr lang="en-US" sz="2000" dirty="0"/>
              <a:t>Buy a new car</a:t>
            </a:r>
          </a:p>
          <a:p>
            <a:r>
              <a:rPr lang="en-US" sz="2000" dirty="0"/>
              <a:t>Go on a cruise</a:t>
            </a:r>
          </a:p>
          <a:p>
            <a:r>
              <a:rPr lang="en-US" sz="2000" dirty="0"/>
              <a:t>Promotion to supervisor</a:t>
            </a:r>
          </a:p>
        </p:txBody>
      </p:sp>
      <p:sp>
        <p:nvSpPr>
          <p:cNvPr id="5" name="Text Placeholder 4"/>
          <p:cNvSpPr>
            <a:spLocks noGrp="1"/>
          </p:cNvSpPr>
          <p:nvPr>
            <p:ph type="body" sz="quarter" idx="3"/>
          </p:nvPr>
        </p:nvSpPr>
        <p:spPr>
          <a:xfrm>
            <a:off x="4038487" y="1940237"/>
            <a:ext cx="3139214" cy="432197"/>
          </a:xfrm>
        </p:spPr>
        <p:txBody>
          <a:bodyPr/>
          <a:lstStyle/>
          <a:p>
            <a:r>
              <a:rPr lang="en-US" dirty="0" smtClean="0"/>
              <a:t>Consumer’s Goals</a:t>
            </a:r>
            <a:endParaRPr lang="en-US" dirty="0"/>
          </a:p>
        </p:txBody>
      </p:sp>
      <p:sp>
        <p:nvSpPr>
          <p:cNvPr id="6" name="Content Placeholder 5"/>
          <p:cNvSpPr>
            <a:spLocks noGrp="1"/>
          </p:cNvSpPr>
          <p:nvPr>
            <p:ph sz="quarter" idx="4"/>
          </p:nvPr>
        </p:nvSpPr>
        <p:spPr>
          <a:xfrm>
            <a:off x="4038487" y="2367897"/>
            <a:ext cx="4600640" cy="2413030"/>
          </a:xfrm>
        </p:spPr>
        <p:txBody>
          <a:bodyPr>
            <a:noAutofit/>
          </a:bodyPr>
          <a:lstStyle/>
          <a:p>
            <a:r>
              <a:rPr lang="en-US" sz="2000" dirty="0"/>
              <a:t>Attend day program as scheduled</a:t>
            </a:r>
          </a:p>
          <a:p>
            <a:r>
              <a:rPr lang="en-US" sz="2000" dirty="0"/>
              <a:t>Take medication as prescribed</a:t>
            </a:r>
          </a:p>
          <a:p>
            <a:r>
              <a:rPr lang="en-US" sz="2000" dirty="0"/>
              <a:t>Take a shower daily</a:t>
            </a:r>
          </a:p>
          <a:p>
            <a:r>
              <a:rPr lang="en-US" sz="2000" dirty="0"/>
              <a:t>Maintain part-time employment</a:t>
            </a:r>
          </a:p>
          <a:p>
            <a:r>
              <a:rPr lang="en-US" sz="2000" dirty="0"/>
              <a:t>Improve social skills</a:t>
            </a:r>
          </a:p>
          <a:p>
            <a:r>
              <a:rPr lang="en-US" sz="2000" dirty="0"/>
              <a:t>Complete household chores</a:t>
            </a:r>
          </a:p>
          <a:p>
            <a:r>
              <a:rPr lang="en-US" sz="2000" dirty="0"/>
              <a:t>Keep all scheduled therapy and doctor’s appointments</a:t>
            </a:r>
          </a:p>
        </p:txBody>
      </p:sp>
      <p:sp>
        <p:nvSpPr>
          <p:cNvPr id="7" name="TextBox 6"/>
          <p:cNvSpPr txBox="1"/>
          <p:nvPr/>
        </p:nvSpPr>
        <p:spPr>
          <a:xfrm>
            <a:off x="1792901" y="5558788"/>
            <a:ext cx="5384800" cy="523220"/>
          </a:xfrm>
          <a:prstGeom prst="rect">
            <a:avLst/>
          </a:prstGeom>
          <a:noFill/>
        </p:spPr>
        <p:txBody>
          <a:bodyPr wrap="square" rtlCol="0">
            <a:spAutoFit/>
          </a:bodyPr>
          <a:lstStyle/>
          <a:p>
            <a:r>
              <a:rPr lang="en-US" sz="2800" dirty="0">
                <a:latin typeface="Calibri" panose="020F0502020204030204" pitchFamily="34" charset="0"/>
              </a:rPr>
              <a:t>Who is REALLY setting these goals?</a:t>
            </a:r>
          </a:p>
        </p:txBody>
      </p:sp>
    </p:spTree>
    <p:extLst>
      <p:ext uri="{BB962C8B-B14F-4D97-AF65-F5344CB8AC3E}">
        <p14:creationId xmlns:p14="http://schemas.microsoft.com/office/powerpoint/2010/main" val="1054946810"/>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250" y="2860222"/>
            <a:ext cx="6447501" cy="990600"/>
          </a:xfrm>
        </p:spPr>
        <p:txBody>
          <a:bodyPr>
            <a:normAutofit/>
          </a:bodyPr>
          <a:lstStyle/>
          <a:p>
            <a:pPr algn="ctr"/>
            <a:r>
              <a:rPr lang="en-US" sz="3600" dirty="0">
                <a:latin typeface="Calibri" panose="020F0502020204030204" pitchFamily="34" charset="0"/>
              </a:rPr>
              <a:t>Why do people settle?</a:t>
            </a:r>
          </a:p>
        </p:txBody>
      </p:sp>
    </p:spTree>
    <p:extLst>
      <p:ext uri="{BB962C8B-B14F-4D97-AF65-F5344CB8AC3E}">
        <p14:creationId xmlns:p14="http://schemas.microsoft.com/office/powerpoint/2010/main" val="1204691172"/>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1161" y="2102793"/>
            <a:ext cx="3641678" cy="2727743"/>
          </a:xfrm>
          <a:prstGeom prst="rect">
            <a:avLst/>
          </a:prstGeom>
        </p:spPr>
      </p:pic>
    </p:spTree>
    <p:extLst>
      <p:ext uri="{BB962C8B-B14F-4D97-AF65-F5344CB8AC3E}">
        <p14:creationId xmlns:p14="http://schemas.microsoft.com/office/powerpoint/2010/main" val="3628997360"/>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marL="0" indent="0">
              <a:buNone/>
            </a:pPr>
            <a:endParaRPr lang="en-US" dirty="0" smtClean="0"/>
          </a:p>
          <a:p>
            <a:r>
              <a:rPr lang="en-US" dirty="0" smtClean="0"/>
              <a:t>Fear loss of benefits</a:t>
            </a:r>
          </a:p>
          <a:p>
            <a:pPr marL="0" indent="0">
              <a:buNone/>
            </a:pPr>
            <a:endParaRPr lang="en-US" dirty="0" smtClean="0"/>
          </a:p>
          <a:p>
            <a:r>
              <a:rPr lang="en-US" dirty="0" smtClean="0"/>
              <a:t>Fear of failure</a:t>
            </a:r>
          </a:p>
          <a:p>
            <a:endParaRPr lang="en-US" dirty="0"/>
          </a:p>
          <a:p>
            <a:r>
              <a:rPr lang="en-US" dirty="0" smtClean="0"/>
              <a:t>Fear stepping outside the comfort zone</a:t>
            </a:r>
            <a:endParaRPr lang="en-US" dirty="0"/>
          </a:p>
        </p:txBody>
      </p:sp>
      <p:sp>
        <p:nvSpPr>
          <p:cNvPr id="3" name="Title 2"/>
          <p:cNvSpPr>
            <a:spLocks noGrp="1"/>
          </p:cNvSpPr>
          <p:nvPr>
            <p:ph type="title"/>
          </p:nvPr>
        </p:nvSpPr>
        <p:spPr/>
        <p:txBody>
          <a:bodyPr/>
          <a:lstStyle/>
          <a:p>
            <a:r>
              <a:rPr lang="en-US" sz="3200" dirty="0" smtClean="0">
                <a:latin typeface="Calibri" panose="020F0502020204030204" pitchFamily="34" charset="0"/>
              </a:rPr>
              <a:t>Fear	</a:t>
            </a:r>
            <a:endParaRPr lang="en-US" sz="3200" dirty="0">
              <a:latin typeface="Calibri" panose="020F05020202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63886" y="1271439"/>
            <a:ext cx="3563257" cy="2378474"/>
          </a:xfrm>
          <a:prstGeom prst="rect">
            <a:avLst/>
          </a:prstGeom>
        </p:spPr>
      </p:pic>
    </p:spTree>
    <p:extLst>
      <p:ext uri="{BB962C8B-B14F-4D97-AF65-F5344CB8AC3E}">
        <p14:creationId xmlns:p14="http://schemas.microsoft.com/office/powerpoint/2010/main" val="2135068581"/>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2743"/>
            <a:ext cx="8229600" cy="4863420"/>
          </a:xfrm>
        </p:spPr>
        <p:txBody>
          <a:bodyPr/>
          <a:lstStyle/>
          <a:p>
            <a:pPr marL="0" indent="0" algn="ctr">
              <a:buNone/>
            </a:pPr>
            <a:r>
              <a:rPr lang="en-US" dirty="0" smtClean="0"/>
              <a:t>The VERY Basics:</a:t>
            </a:r>
          </a:p>
          <a:p>
            <a:pPr marL="0" indent="0">
              <a:buNone/>
            </a:pPr>
            <a:endParaRPr lang="en-US" dirty="0"/>
          </a:p>
          <a:p>
            <a:pPr marL="0" indent="0">
              <a:buNone/>
            </a:pPr>
            <a:r>
              <a:rPr lang="en-US" b="1" dirty="0" smtClean="0"/>
              <a:t>SSI: </a:t>
            </a:r>
          </a:p>
          <a:p>
            <a:pPr marL="0" indent="0">
              <a:buNone/>
            </a:pPr>
            <a:r>
              <a:rPr lang="en-US" dirty="0" smtClean="0"/>
              <a:t>The more money you make, the smaller the check you                     receive</a:t>
            </a:r>
          </a:p>
          <a:p>
            <a:pPr marL="0" indent="0">
              <a:buNone/>
            </a:pPr>
            <a:endParaRPr lang="en-US" dirty="0"/>
          </a:p>
          <a:p>
            <a:pPr marL="0" indent="0">
              <a:buNone/>
            </a:pPr>
            <a:r>
              <a:rPr lang="en-US" b="1" dirty="0" smtClean="0"/>
              <a:t>Title II/ SSDI:</a:t>
            </a:r>
          </a:p>
          <a:p>
            <a:pPr marL="0" indent="0">
              <a:buNone/>
            </a:pPr>
            <a:r>
              <a:rPr lang="en-US" dirty="0" smtClean="0"/>
              <a:t>All or nothing based on the length of time that you work earning over substantial gainful activity ($1,130 for 2016)</a:t>
            </a:r>
            <a:endParaRPr lang="en-US" dirty="0"/>
          </a:p>
        </p:txBody>
      </p:sp>
      <p:sp>
        <p:nvSpPr>
          <p:cNvPr id="3" name="Title 2"/>
          <p:cNvSpPr>
            <a:spLocks noGrp="1"/>
          </p:cNvSpPr>
          <p:nvPr>
            <p:ph type="title"/>
          </p:nvPr>
        </p:nvSpPr>
        <p:spPr/>
        <p:txBody>
          <a:bodyPr/>
          <a:lstStyle/>
          <a:p>
            <a:r>
              <a:rPr lang="en-US" sz="3200" dirty="0" smtClean="0">
                <a:latin typeface="Calibri" panose="020F0502020204030204" pitchFamily="34" charset="0"/>
              </a:rPr>
              <a:t>Let’s Talk Benefits</a:t>
            </a:r>
            <a:endParaRPr lang="en-US" sz="3200" dirty="0">
              <a:latin typeface="Calibri" panose="020F0502020204030204" pitchFamily="34" charset="0"/>
            </a:endParaRPr>
          </a:p>
        </p:txBody>
      </p:sp>
    </p:spTree>
    <p:extLst>
      <p:ext uri="{BB962C8B-B14F-4D97-AF65-F5344CB8AC3E}">
        <p14:creationId xmlns:p14="http://schemas.microsoft.com/office/powerpoint/2010/main" val="214628718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20800"/>
            <a:ext cx="8229600" cy="4805363"/>
          </a:xfrm>
        </p:spPr>
        <p:txBody>
          <a:bodyPr/>
          <a:lstStyle/>
          <a:p>
            <a:pPr marL="0" indent="0">
              <a:buNone/>
            </a:pPr>
            <a:r>
              <a:rPr lang="en-US" dirty="0" smtClean="0"/>
              <a:t>Disclaimer: </a:t>
            </a:r>
          </a:p>
          <a:p>
            <a:pPr marL="0" indent="0">
              <a:buNone/>
            </a:pPr>
            <a:endParaRPr lang="en-US" dirty="0"/>
          </a:p>
          <a:p>
            <a:pPr marL="0" indent="0">
              <a:buNone/>
            </a:pPr>
            <a:r>
              <a:rPr lang="en-US" dirty="0" smtClean="0"/>
              <a:t>These are the basics; however, there are many, many safety nets and work incentives and each individual situation is different. It depends upon benefit type and amount, work history, income, current situation, and a multitude of other factors. For this purpose, we have highlighted a few that you may find especially helpful.</a:t>
            </a:r>
          </a:p>
          <a:p>
            <a:pPr marL="0" indent="0">
              <a:buNone/>
            </a:pPr>
            <a:endParaRPr lang="en-US" dirty="0"/>
          </a:p>
          <a:p>
            <a:pPr marL="0" indent="0">
              <a:buNone/>
            </a:pPr>
            <a:r>
              <a:rPr lang="en-US" dirty="0" smtClean="0"/>
              <a:t>Maryland has a plethora of certified benefits counselors which serve as experts in this area.</a:t>
            </a:r>
            <a:endParaRPr lang="en-US" dirty="0"/>
          </a:p>
        </p:txBody>
      </p:sp>
      <p:sp>
        <p:nvSpPr>
          <p:cNvPr id="3" name="Title 2"/>
          <p:cNvSpPr>
            <a:spLocks noGrp="1"/>
          </p:cNvSpPr>
          <p:nvPr>
            <p:ph type="title"/>
          </p:nvPr>
        </p:nvSpPr>
        <p:spPr/>
        <p:txBody>
          <a:bodyPr/>
          <a:lstStyle/>
          <a:p>
            <a:r>
              <a:rPr lang="en-US" sz="3200" dirty="0" smtClean="0">
                <a:latin typeface="Calibri" panose="020F0502020204030204" pitchFamily="34" charset="0"/>
              </a:rPr>
              <a:t>Safety Nets and Work Incentives</a:t>
            </a:r>
            <a:endParaRPr lang="en-US" sz="3200" dirty="0">
              <a:latin typeface="Calibri" panose="020F0502020204030204" pitchFamily="34" charset="0"/>
            </a:endParaRPr>
          </a:p>
        </p:txBody>
      </p:sp>
    </p:spTree>
    <p:extLst>
      <p:ext uri="{BB962C8B-B14F-4D97-AF65-F5344CB8AC3E}">
        <p14:creationId xmlns:p14="http://schemas.microsoft.com/office/powerpoint/2010/main" val="32174169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3172"/>
            <a:ext cx="8229600" cy="4525963"/>
          </a:xfrm>
        </p:spPr>
        <p:txBody>
          <a:bodyPr/>
          <a:lstStyle/>
          <a:p>
            <a:pPr marL="0" indent="0">
              <a:buNone/>
            </a:pPr>
            <a:r>
              <a:rPr lang="en-US" dirty="0"/>
              <a:t>During a trial work period, a beneficiary receiving Social Security disability benefits may test his or her ability to work and still be considered disabled. </a:t>
            </a:r>
            <a:endParaRPr lang="en-US" dirty="0" smtClean="0"/>
          </a:p>
          <a:p>
            <a:pPr marL="0" indent="0">
              <a:buNone/>
            </a:pPr>
            <a:endParaRPr lang="en-US" dirty="0" smtClean="0"/>
          </a:p>
          <a:p>
            <a:pPr marL="0" indent="0">
              <a:buNone/>
            </a:pPr>
            <a:r>
              <a:rPr lang="en-US" dirty="0" smtClean="0"/>
              <a:t>Social Security does </a:t>
            </a:r>
            <a:r>
              <a:rPr lang="en-US" dirty="0"/>
              <a:t>not consider services performed during the trial work period as showing that the disability has ended until services have been performed in at least 9 months (not necessarily consecutive) in a rolling 60-month period. </a:t>
            </a:r>
            <a:endParaRPr lang="en-US" dirty="0" smtClean="0"/>
          </a:p>
          <a:p>
            <a:pPr marL="0" indent="0">
              <a:buNone/>
            </a:pPr>
            <a:endParaRPr lang="en-US" dirty="0"/>
          </a:p>
          <a:p>
            <a:pPr marL="0" indent="0">
              <a:buNone/>
            </a:pPr>
            <a:r>
              <a:rPr lang="en-US" dirty="0" smtClean="0"/>
              <a:t>During this time, a Title II beneficiary can try out working and make as much as can to see if they can sustain it without impacting the cash payment.</a:t>
            </a:r>
            <a:endParaRPr lang="en-US" dirty="0"/>
          </a:p>
        </p:txBody>
      </p:sp>
      <p:sp>
        <p:nvSpPr>
          <p:cNvPr id="3" name="Title 2"/>
          <p:cNvSpPr>
            <a:spLocks noGrp="1"/>
          </p:cNvSpPr>
          <p:nvPr>
            <p:ph type="title"/>
          </p:nvPr>
        </p:nvSpPr>
        <p:spPr>
          <a:xfrm>
            <a:off x="457200" y="156709"/>
            <a:ext cx="8229600" cy="1143000"/>
          </a:xfrm>
        </p:spPr>
        <p:txBody>
          <a:bodyPr/>
          <a:lstStyle/>
          <a:p>
            <a:r>
              <a:rPr lang="en-US" sz="3200" dirty="0" smtClean="0">
                <a:latin typeface="Calibri" panose="020F0502020204030204" pitchFamily="34" charset="0"/>
              </a:rPr>
              <a:t>Trial Work Period	</a:t>
            </a:r>
            <a:endParaRPr lang="en-US" sz="3200" dirty="0">
              <a:latin typeface="Calibri" panose="020F0502020204030204" pitchFamily="34" charset="0"/>
            </a:endParaRPr>
          </a:p>
        </p:txBody>
      </p:sp>
    </p:spTree>
    <p:extLst>
      <p:ext uri="{BB962C8B-B14F-4D97-AF65-F5344CB8AC3E}">
        <p14:creationId xmlns:p14="http://schemas.microsoft.com/office/powerpoint/2010/main" val="96380076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r>
              <a:rPr lang="en-US" dirty="0" smtClean="0"/>
              <a:t>If a person loses a Title II benefit (includes SSDI) due to work, he/she retains Medicare for at least 93 months (7 years and 9 months) after the end of the Trial Work Period.</a:t>
            </a:r>
            <a:endParaRPr lang="en-US" dirty="0"/>
          </a:p>
        </p:txBody>
      </p:sp>
      <p:sp>
        <p:nvSpPr>
          <p:cNvPr id="3" name="Title 2"/>
          <p:cNvSpPr>
            <a:spLocks noGrp="1"/>
          </p:cNvSpPr>
          <p:nvPr>
            <p:ph type="title"/>
          </p:nvPr>
        </p:nvSpPr>
        <p:spPr/>
        <p:txBody>
          <a:bodyPr/>
          <a:lstStyle/>
          <a:p>
            <a:r>
              <a:rPr lang="en-US" sz="3200" dirty="0" smtClean="0">
                <a:latin typeface="Calibri" panose="020F0502020204030204" pitchFamily="34" charset="0"/>
              </a:rPr>
              <a:t>Continuation of Medicare Benefits</a:t>
            </a:r>
            <a:endParaRPr lang="en-US" sz="3200" dirty="0">
              <a:latin typeface="Calibri" panose="020F0502020204030204" pitchFamily="34" charset="0"/>
            </a:endParaRPr>
          </a:p>
        </p:txBody>
      </p:sp>
    </p:spTree>
    <p:extLst>
      <p:ext uri="{BB962C8B-B14F-4D97-AF65-F5344CB8AC3E}">
        <p14:creationId xmlns:p14="http://schemas.microsoft.com/office/powerpoint/2010/main" val="2616442008"/>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If an individual loses an SSI cash benefit due to earned income, he/she can retain his/her Medicaid through the 1619(b) rule. The threshold in Maryland is $41,740 for 2016.</a:t>
            </a:r>
            <a:endParaRPr lang="en-US" dirty="0"/>
          </a:p>
        </p:txBody>
      </p:sp>
      <p:sp>
        <p:nvSpPr>
          <p:cNvPr id="3" name="Title 2"/>
          <p:cNvSpPr>
            <a:spLocks noGrp="1"/>
          </p:cNvSpPr>
          <p:nvPr>
            <p:ph type="title"/>
          </p:nvPr>
        </p:nvSpPr>
        <p:spPr/>
        <p:txBody>
          <a:bodyPr/>
          <a:lstStyle/>
          <a:p>
            <a:r>
              <a:rPr lang="en-US" sz="3200" dirty="0" smtClean="0">
                <a:latin typeface="Calibri" panose="020F0502020204030204" pitchFamily="34" charset="0"/>
              </a:rPr>
              <a:t>Continued Medicaid Coverage- 1619(b)</a:t>
            </a:r>
            <a:endParaRPr lang="en-US" sz="3200" dirty="0">
              <a:latin typeface="Calibri" panose="020F0502020204030204" pitchFamily="34" charset="0"/>
            </a:endParaRPr>
          </a:p>
        </p:txBody>
      </p:sp>
    </p:spTree>
    <p:extLst>
      <p:ext uri="{BB962C8B-B14F-4D97-AF65-F5344CB8AC3E}">
        <p14:creationId xmlns:p14="http://schemas.microsoft.com/office/powerpoint/2010/main" val="174858822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If benefits ended due to work earnings, the beneficiary can request reinstatement without having to do a new application. While they determine eligibility, an individual can receive provisional benefits for up to 6 months. Provisional benefits include Medicare/Medicaid coverage. These provisional cash payments do not typically have to be re-paid if the request for reinstatement is denied.</a:t>
            </a:r>
            <a:endParaRPr lang="en-US" dirty="0"/>
          </a:p>
        </p:txBody>
      </p:sp>
      <p:sp>
        <p:nvSpPr>
          <p:cNvPr id="3" name="Title 2"/>
          <p:cNvSpPr>
            <a:spLocks noGrp="1"/>
          </p:cNvSpPr>
          <p:nvPr>
            <p:ph type="title"/>
          </p:nvPr>
        </p:nvSpPr>
        <p:spPr/>
        <p:txBody>
          <a:bodyPr/>
          <a:lstStyle/>
          <a:p>
            <a:r>
              <a:rPr lang="en-US" sz="3200" dirty="0" smtClean="0">
                <a:latin typeface="Calibri" panose="020F0502020204030204" pitchFamily="34" charset="0"/>
              </a:rPr>
              <a:t>Expedited Reinstatement</a:t>
            </a:r>
            <a:endParaRPr lang="en-US" sz="3200" dirty="0">
              <a:latin typeface="Calibri" panose="020F0502020204030204" pitchFamily="34" charset="0"/>
            </a:endParaRPr>
          </a:p>
        </p:txBody>
      </p:sp>
    </p:spTree>
    <p:extLst>
      <p:ext uri="{BB962C8B-B14F-4D97-AF65-F5344CB8AC3E}">
        <p14:creationId xmlns:p14="http://schemas.microsoft.com/office/powerpoint/2010/main" val="152791438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666"/>
            <a:ext cx="8229600" cy="1143000"/>
          </a:xfrm>
        </p:spPr>
        <p:txBody>
          <a:bodyPr/>
          <a:lstStyle/>
          <a:p>
            <a:r>
              <a:rPr lang="en-US" sz="3200" dirty="0" smtClean="0">
                <a:latin typeface="Calibri" panose="020F0502020204030204" pitchFamily="34" charset="0"/>
              </a:rPr>
              <a:t>Objectives</a:t>
            </a:r>
            <a:endParaRPr lang="en-US" sz="3200" dirty="0">
              <a:latin typeface="Calibri" panose="020F0502020204030204" pitchFamily="34" charset="0"/>
            </a:endParaRPr>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Participants will explore what recovery really means to family members and the impact of work on recovery.</a:t>
            </a:r>
          </a:p>
          <a:p>
            <a:pPr marL="0" indent="0">
              <a:buNone/>
            </a:pPr>
            <a:endParaRPr lang="en-US" dirty="0" smtClean="0"/>
          </a:p>
          <a:p>
            <a:pPr marL="457200" indent="-457200">
              <a:buFont typeface="+mj-lt"/>
              <a:buAutoNum type="arabicPeriod" startAt="2"/>
            </a:pPr>
            <a:r>
              <a:rPr lang="en-US" dirty="0" smtClean="0"/>
              <a:t>Participants will understand what programs and supports are available for family members seeking employment.</a:t>
            </a:r>
          </a:p>
          <a:p>
            <a:pPr marL="0" indent="0">
              <a:buNone/>
            </a:pPr>
            <a:endParaRPr lang="en-US" dirty="0" smtClean="0"/>
          </a:p>
          <a:p>
            <a:pPr marL="457200" indent="-457200">
              <a:buFont typeface="+mj-lt"/>
              <a:buAutoNum type="arabicPeriod" startAt="3"/>
            </a:pPr>
            <a:r>
              <a:rPr lang="en-US" dirty="0" smtClean="0"/>
              <a:t>Participants will be challenged to take an active role in culture change.</a:t>
            </a:r>
          </a:p>
          <a:p>
            <a:pPr marL="457200" indent="-457200">
              <a:buFont typeface="+mj-lt"/>
              <a:buAutoNum type="arabicPeriod" startAt="3"/>
            </a:pPr>
            <a:endParaRPr lang="en-US" dirty="0"/>
          </a:p>
        </p:txBody>
      </p:sp>
    </p:spTree>
    <p:extLst>
      <p:ext uri="{BB962C8B-B14F-4D97-AF65-F5344CB8AC3E}">
        <p14:creationId xmlns:p14="http://schemas.microsoft.com/office/powerpoint/2010/main" val="2933568230"/>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The EID program allows </a:t>
            </a:r>
            <a:r>
              <a:rPr lang="en-US" dirty="0"/>
              <a:t>eligible Marylanders with disabilities to pay a small fee and receive health care coverage. EID provides full fee-for-service Medicaid coverage </a:t>
            </a:r>
            <a:r>
              <a:rPr lang="en-US" dirty="0" smtClean="0"/>
              <a:t>for </a:t>
            </a:r>
            <a:r>
              <a:rPr lang="en-US" dirty="0"/>
              <a:t>those with other health insurance or Medicare. </a:t>
            </a:r>
            <a:r>
              <a:rPr lang="en-US" dirty="0" smtClean="0"/>
              <a:t>Monthly premiums rage from $0-$55.</a:t>
            </a:r>
            <a:endParaRPr lang="en-US" dirty="0"/>
          </a:p>
          <a:p>
            <a:pPr marL="0" indent="0">
              <a:buNone/>
            </a:pPr>
            <a:endParaRPr lang="en-US" dirty="0"/>
          </a:p>
        </p:txBody>
      </p:sp>
      <p:sp>
        <p:nvSpPr>
          <p:cNvPr id="3" name="Title 2"/>
          <p:cNvSpPr>
            <a:spLocks noGrp="1"/>
          </p:cNvSpPr>
          <p:nvPr>
            <p:ph type="title"/>
          </p:nvPr>
        </p:nvSpPr>
        <p:spPr/>
        <p:txBody>
          <a:bodyPr/>
          <a:lstStyle/>
          <a:p>
            <a:r>
              <a:rPr lang="en-US" sz="2800" dirty="0" smtClean="0">
                <a:latin typeface="Calibri" panose="020F0502020204030204" pitchFamily="34" charset="0"/>
              </a:rPr>
              <a:t>Employed Individuals With Disabilities Program (EID)</a:t>
            </a:r>
            <a:endParaRPr lang="en-US" sz="2800" dirty="0">
              <a:latin typeface="Calibri" panose="020F0502020204030204" pitchFamily="34" charset="0"/>
            </a:endParaRPr>
          </a:p>
        </p:txBody>
      </p:sp>
    </p:spTree>
    <p:extLst>
      <p:ext uri="{BB962C8B-B14F-4D97-AF65-F5344CB8AC3E}">
        <p14:creationId xmlns:p14="http://schemas.microsoft.com/office/powerpoint/2010/main" val="3251916295"/>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Supported Employment</a:t>
            </a:r>
          </a:p>
          <a:p>
            <a:endParaRPr lang="en-US" sz="1600" dirty="0" smtClean="0"/>
          </a:p>
          <a:p>
            <a:r>
              <a:rPr lang="en-US" dirty="0" smtClean="0"/>
              <a:t>Ticket to Work Employment Networks</a:t>
            </a:r>
          </a:p>
          <a:p>
            <a:endParaRPr lang="en-US" sz="1600" dirty="0" smtClean="0"/>
          </a:p>
          <a:p>
            <a:r>
              <a:rPr lang="en-US" dirty="0" smtClean="0"/>
              <a:t>Certified Benefits Counselors</a:t>
            </a:r>
          </a:p>
          <a:p>
            <a:endParaRPr lang="en-US" sz="1600" dirty="0" smtClean="0"/>
          </a:p>
          <a:p>
            <a:r>
              <a:rPr lang="en-US" dirty="0" smtClean="0"/>
              <a:t>Peer Support</a:t>
            </a:r>
            <a:endParaRPr lang="en-US" dirty="0"/>
          </a:p>
        </p:txBody>
      </p:sp>
      <p:sp>
        <p:nvSpPr>
          <p:cNvPr id="3" name="Title 2"/>
          <p:cNvSpPr>
            <a:spLocks noGrp="1"/>
          </p:cNvSpPr>
          <p:nvPr>
            <p:ph type="title"/>
          </p:nvPr>
        </p:nvSpPr>
        <p:spPr/>
        <p:txBody>
          <a:bodyPr/>
          <a:lstStyle/>
          <a:p>
            <a:r>
              <a:rPr lang="en-US" sz="3200" dirty="0" smtClean="0">
                <a:latin typeface="Calibri" panose="020F0502020204030204" pitchFamily="34" charset="0"/>
              </a:rPr>
              <a:t>Programs and Supports</a:t>
            </a:r>
            <a:endParaRPr lang="en-US" sz="3200" dirty="0">
              <a:latin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4650" y="4393065"/>
            <a:ext cx="3314700" cy="13811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2905" y="1291771"/>
            <a:ext cx="2803895" cy="1850571"/>
          </a:xfrm>
          <a:prstGeom prst="rect">
            <a:avLst/>
          </a:prstGeom>
        </p:spPr>
      </p:pic>
    </p:spTree>
    <p:extLst>
      <p:ext uri="{BB962C8B-B14F-4D97-AF65-F5344CB8AC3E}">
        <p14:creationId xmlns:p14="http://schemas.microsoft.com/office/powerpoint/2010/main" val="3479941630"/>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15999"/>
            <a:ext cx="8229600" cy="5254171"/>
          </a:xfrm>
        </p:spPr>
        <p:txBody>
          <a:bodyPr/>
          <a:lstStyle/>
          <a:p>
            <a:pPr marL="0" indent="0">
              <a:buNone/>
            </a:pPr>
            <a:r>
              <a:rPr lang="en-US" dirty="0" smtClean="0"/>
              <a:t>Supported Employment programs provide assistance for individuals </a:t>
            </a:r>
            <a:r>
              <a:rPr lang="en-US" dirty="0"/>
              <a:t>with serious mental illness (SMI) </a:t>
            </a:r>
            <a:r>
              <a:rPr lang="en-US" dirty="0" smtClean="0"/>
              <a:t>for </a:t>
            </a:r>
            <a:r>
              <a:rPr lang="en-US" dirty="0"/>
              <a:t>whom competitive employment has not occurred, has been interrupted, or has been intermittent. These individualized services are provided to enable eligible individuals to choose, obtain, maintain, or advance within independent competitive employment, within a community-integrated work environment, consistent with their interests, preferences, and skills. </a:t>
            </a:r>
            <a:endParaRPr lang="en-US" dirty="0" smtClean="0"/>
          </a:p>
          <a:p>
            <a:pPr marL="0" indent="0">
              <a:buNone/>
            </a:pPr>
            <a:endParaRPr lang="en-US" dirty="0"/>
          </a:p>
          <a:p>
            <a:pPr marL="0" indent="0">
              <a:buNone/>
            </a:pPr>
            <a:r>
              <a:rPr lang="en-US" dirty="0" smtClean="0"/>
              <a:t>Supports Include:</a:t>
            </a:r>
            <a:endParaRPr lang="en-US" dirty="0"/>
          </a:p>
          <a:p>
            <a:r>
              <a:rPr lang="en-US" dirty="0"/>
              <a:t>J</a:t>
            </a:r>
            <a:r>
              <a:rPr lang="en-US" dirty="0" smtClean="0"/>
              <a:t>ob Development </a:t>
            </a:r>
            <a:r>
              <a:rPr lang="en-US" dirty="0"/>
              <a:t>and P</a:t>
            </a:r>
            <a:r>
              <a:rPr lang="en-US" dirty="0" smtClean="0"/>
              <a:t>lacement </a:t>
            </a:r>
          </a:p>
          <a:p>
            <a:r>
              <a:rPr lang="en-US" dirty="0"/>
              <a:t>J</a:t>
            </a:r>
            <a:r>
              <a:rPr lang="en-US" dirty="0" smtClean="0"/>
              <a:t>ob Coaching </a:t>
            </a:r>
          </a:p>
          <a:p>
            <a:r>
              <a:rPr lang="en-US" dirty="0" smtClean="0"/>
              <a:t>Long Term Employment Support </a:t>
            </a:r>
            <a:endParaRPr lang="en-US" dirty="0"/>
          </a:p>
        </p:txBody>
      </p:sp>
      <p:sp>
        <p:nvSpPr>
          <p:cNvPr id="3" name="Title 2"/>
          <p:cNvSpPr>
            <a:spLocks noGrp="1"/>
          </p:cNvSpPr>
          <p:nvPr>
            <p:ph type="title"/>
          </p:nvPr>
        </p:nvSpPr>
        <p:spPr/>
        <p:txBody>
          <a:bodyPr/>
          <a:lstStyle/>
          <a:p>
            <a:r>
              <a:rPr lang="en-US" sz="2800" dirty="0" smtClean="0">
                <a:latin typeface="Calibri" panose="020F0502020204030204" pitchFamily="34" charset="0"/>
              </a:rPr>
              <a:t>Supported Employment</a:t>
            </a:r>
            <a:endParaRPr lang="en-US" sz="2800" dirty="0">
              <a:latin typeface="Calibri" panose="020F0502020204030204" pitchFamily="34" charset="0"/>
            </a:endParaRPr>
          </a:p>
        </p:txBody>
      </p:sp>
    </p:spTree>
    <p:extLst>
      <p:ext uri="{BB962C8B-B14F-4D97-AF65-F5344CB8AC3E}">
        <p14:creationId xmlns:p14="http://schemas.microsoft.com/office/powerpoint/2010/main" val="621840218"/>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F34340A-F0E2-4EE0-B624-A06197BF12F3}" type="slidenum">
              <a:rPr lang="en-US" smtClean="0">
                <a:solidFill>
                  <a:srgbClr val="000000"/>
                </a:solidFill>
              </a:rPr>
              <a:pPr/>
              <a:t>23</a:t>
            </a:fld>
            <a:endParaRPr lang="en-US">
              <a:solidFill>
                <a:srgbClr val="000000"/>
              </a:solidFill>
            </a:endParaRPr>
          </a:p>
        </p:txBody>
      </p:sp>
      <p:sp>
        <p:nvSpPr>
          <p:cNvPr id="3" name="Rectangle 2"/>
          <p:cNvSpPr/>
          <p:nvPr/>
        </p:nvSpPr>
        <p:spPr>
          <a:xfrm>
            <a:off x="1842457" y="199911"/>
            <a:ext cx="5401029" cy="584775"/>
          </a:xfrm>
          <a:prstGeom prst="rect">
            <a:avLst/>
          </a:prstGeom>
        </p:spPr>
        <p:txBody>
          <a:bodyPr wrap="none">
            <a:spAutoFit/>
          </a:bodyPr>
          <a:lstStyle/>
          <a:p>
            <a:pPr algn="ctr"/>
            <a:r>
              <a:rPr lang="en-US" sz="3200" dirty="0">
                <a:latin typeface="Calibri" panose="020F0502020204030204" pitchFamily="34" charset="0"/>
              </a:rPr>
              <a:t>What REALLY is Ticket to Work?</a:t>
            </a:r>
          </a:p>
        </p:txBody>
      </p:sp>
      <p:sp>
        <p:nvSpPr>
          <p:cNvPr id="4" name="Rectangle 3"/>
          <p:cNvSpPr/>
          <p:nvPr/>
        </p:nvSpPr>
        <p:spPr>
          <a:xfrm>
            <a:off x="740229" y="1262351"/>
            <a:ext cx="7605484" cy="4505208"/>
          </a:xfrm>
          <a:prstGeom prst="rect">
            <a:avLst/>
          </a:prstGeom>
        </p:spPr>
        <p:txBody>
          <a:bodyPr wrap="square">
            <a:spAutoFit/>
          </a:bodyPr>
          <a:lstStyle/>
          <a:p>
            <a:pPr marL="285750" indent="-285750">
              <a:lnSpc>
                <a:spcPct val="80000"/>
              </a:lnSpc>
              <a:buFont typeface="Arial" panose="020B0604020202020204" pitchFamily="34" charset="0"/>
              <a:buChar char="•"/>
            </a:pPr>
            <a:r>
              <a:rPr lang="en-US" sz="2000" dirty="0">
                <a:latin typeface="Calibri" panose="020F0502020204030204" pitchFamily="34" charset="0"/>
              </a:rPr>
              <a:t>Anyone who is receiving Social Security </a:t>
            </a:r>
            <a:r>
              <a:rPr lang="en-US" sz="2000" dirty="0" smtClean="0">
                <a:latin typeface="Calibri" panose="020F0502020204030204" pitchFamily="34" charset="0"/>
              </a:rPr>
              <a:t>Disability benefits </a:t>
            </a:r>
            <a:r>
              <a:rPr lang="en-US" sz="2000" dirty="0">
                <a:latin typeface="Calibri" panose="020F0502020204030204" pitchFamily="34" charset="0"/>
              </a:rPr>
              <a:t>(SSI  </a:t>
            </a:r>
            <a:r>
              <a:rPr lang="en-US" sz="2000" dirty="0" smtClean="0">
                <a:latin typeface="Calibri" panose="020F0502020204030204" pitchFamily="34" charset="0"/>
              </a:rPr>
              <a:t>or </a:t>
            </a:r>
            <a:r>
              <a:rPr lang="en-US" sz="2000" dirty="0">
                <a:latin typeface="Calibri" panose="020F0502020204030204" pitchFamily="34" charset="0"/>
              </a:rPr>
              <a:t>Title II Benefits) has a Ticket to Work. You do not need an actual </a:t>
            </a:r>
            <a:r>
              <a:rPr lang="ja-JP" altLang="en-US" sz="2000" dirty="0">
                <a:latin typeface="Calibri" panose="020F0502020204030204" pitchFamily="34" charset="0"/>
                <a:ea typeface="ＭＳ Ｐゴシック"/>
                <a:cs typeface="ＭＳ Ｐゴシック"/>
              </a:rPr>
              <a:t>“</a:t>
            </a:r>
            <a:r>
              <a:rPr lang="en-US" altLang="ja-JP" sz="2000" dirty="0">
                <a:latin typeface="Calibri" panose="020F0502020204030204" pitchFamily="34" charset="0"/>
                <a:ea typeface="ＭＳ Ｐゴシック"/>
                <a:cs typeface="ＭＳ Ｐゴシック"/>
              </a:rPr>
              <a:t>ticket.</a:t>
            </a:r>
            <a:r>
              <a:rPr lang="ja-JP" altLang="en-US" sz="2000" dirty="0">
                <a:latin typeface="Calibri" panose="020F0502020204030204" pitchFamily="34" charset="0"/>
                <a:ea typeface="ＭＳ Ｐゴシック"/>
                <a:cs typeface="ＭＳ Ｐゴシック"/>
              </a:rPr>
              <a:t>”</a:t>
            </a:r>
            <a:r>
              <a:rPr lang="en-US" altLang="ja-JP" sz="2000" dirty="0">
                <a:latin typeface="Calibri" panose="020F0502020204030204" pitchFamily="34" charset="0"/>
                <a:ea typeface="ＭＳ Ｐゴシック"/>
                <a:cs typeface="ＭＳ Ｐゴシック"/>
              </a:rPr>
              <a:t> </a:t>
            </a:r>
            <a:endParaRPr lang="en-US" sz="2000" dirty="0">
              <a:latin typeface="Calibri" panose="020F0502020204030204" pitchFamily="34" charset="0"/>
            </a:endParaRPr>
          </a:p>
          <a:p>
            <a:pPr marL="254000" indent="-254000">
              <a:lnSpc>
                <a:spcPct val="80000"/>
              </a:lnSpc>
            </a:pPr>
            <a:endParaRPr lang="en-US" sz="2000" dirty="0">
              <a:latin typeface="Calibri" panose="020F0502020204030204" pitchFamily="34" charset="0"/>
            </a:endParaRPr>
          </a:p>
          <a:p>
            <a:pPr marL="285750" indent="-285750">
              <a:lnSpc>
                <a:spcPct val="80000"/>
              </a:lnSpc>
              <a:buFont typeface="Arial" panose="020B0604020202020204" pitchFamily="34" charset="0"/>
              <a:buChar char="•"/>
            </a:pPr>
            <a:r>
              <a:rPr lang="en-US" sz="2000" dirty="0">
                <a:latin typeface="Calibri" panose="020F0502020204030204" pitchFamily="34" charset="0"/>
              </a:rPr>
              <a:t>The Social Security Administration (SSA) started the Ticket to Work program to help people who get Social Security disability benefits get the services they need to find a job and to stay employed.  </a:t>
            </a:r>
            <a:br>
              <a:rPr lang="en-US" sz="2000" dirty="0">
                <a:latin typeface="Calibri" panose="020F0502020204030204" pitchFamily="34" charset="0"/>
              </a:rPr>
            </a:br>
            <a:endParaRPr lang="en-US" sz="2000" dirty="0">
              <a:latin typeface="Calibri" panose="020F0502020204030204" pitchFamily="34" charset="0"/>
            </a:endParaRPr>
          </a:p>
          <a:p>
            <a:pPr marL="285750" indent="-285750">
              <a:lnSpc>
                <a:spcPct val="80000"/>
              </a:lnSpc>
              <a:buFont typeface="Arial" panose="020B0604020202020204" pitchFamily="34" charset="0"/>
              <a:buChar char="•"/>
            </a:pPr>
            <a:r>
              <a:rPr lang="en-US" sz="2000" dirty="0">
                <a:latin typeface="Calibri" panose="020F0502020204030204" pitchFamily="34" charset="0"/>
              </a:rPr>
              <a:t>SSA has set up agreements with hundreds of community programs around the country so that people can find these services in their communities. Most often, the services are career guidance, job placement, job coaching and/or benefits counseling</a:t>
            </a:r>
            <a:r>
              <a:rPr lang="en-US" sz="2000" dirty="0" smtClean="0">
                <a:latin typeface="Calibri" panose="020F0502020204030204" pitchFamily="34" charset="0"/>
              </a:rPr>
              <a:t>.</a:t>
            </a:r>
          </a:p>
          <a:p>
            <a:pPr marL="285750" indent="-285750">
              <a:lnSpc>
                <a:spcPct val="80000"/>
              </a:lnSpc>
              <a:buFont typeface="Arial" panose="020B0604020202020204" pitchFamily="34" charset="0"/>
              <a:buChar char="•"/>
            </a:pPr>
            <a:endParaRPr lang="en-US" sz="2000" dirty="0">
              <a:latin typeface="Calibri" panose="020F0502020204030204" pitchFamily="34" charset="0"/>
            </a:endParaRPr>
          </a:p>
          <a:p>
            <a:pPr marL="285750" indent="-285750">
              <a:lnSpc>
                <a:spcPct val="80000"/>
              </a:lnSpc>
              <a:buFont typeface="Arial" panose="020B0604020202020204" pitchFamily="34" charset="0"/>
              <a:buChar char="•"/>
            </a:pPr>
            <a:r>
              <a:rPr lang="en-US" sz="2000" dirty="0">
                <a:latin typeface="Calibri" panose="020F0502020204030204" pitchFamily="34" charset="0"/>
              </a:rPr>
              <a:t>Social Security calls these agencies </a:t>
            </a:r>
            <a:r>
              <a:rPr lang="ja-JP" altLang="en-US" sz="2000" dirty="0">
                <a:latin typeface="Calibri" panose="020F0502020204030204" pitchFamily="34" charset="0"/>
                <a:ea typeface="ＭＳ Ｐゴシック"/>
                <a:cs typeface="ＭＳ Ｐゴシック"/>
              </a:rPr>
              <a:t>“</a:t>
            </a:r>
            <a:r>
              <a:rPr lang="en-US" altLang="ja-JP" sz="2000" dirty="0">
                <a:latin typeface="Calibri" panose="020F0502020204030204" pitchFamily="34" charset="0"/>
                <a:ea typeface="ＭＳ Ｐゴシック"/>
                <a:cs typeface="ＭＳ Ｐゴシック"/>
              </a:rPr>
              <a:t>employment networks</a:t>
            </a:r>
            <a:r>
              <a:rPr lang="ja-JP" altLang="en-US" sz="2000" dirty="0">
                <a:latin typeface="Calibri" panose="020F0502020204030204" pitchFamily="34" charset="0"/>
                <a:ea typeface="ＭＳ Ｐゴシック"/>
                <a:cs typeface="ＭＳ Ｐゴシック"/>
              </a:rPr>
              <a:t>” </a:t>
            </a:r>
            <a:r>
              <a:rPr lang="en-US" altLang="ja-JP" sz="2000" dirty="0">
                <a:latin typeface="Calibri" panose="020F0502020204030204" pitchFamily="34" charset="0"/>
                <a:ea typeface="ＭＳ Ｐゴシック"/>
                <a:cs typeface="ＭＳ Ｐゴシック"/>
              </a:rPr>
              <a:t>and </a:t>
            </a:r>
            <a:r>
              <a:rPr lang="en-US" altLang="ja-JP" sz="2000" dirty="0" err="1">
                <a:latin typeface="Calibri" panose="020F0502020204030204" pitchFamily="34" charset="0"/>
                <a:ea typeface="ＭＳ Ｐゴシック"/>
                <a:cs typeface="ＭＳ Ｐゴシック"/>
              </a:rPr>
              <a:t>ENs.</a:t>
            </a:r>
            <a:r>
              <a:rPr lang="en-US" altLang="ja-JP" sz="2000" dirty="0">
                <a:latin typeface="Calibri" panose="020F0502020204030204" pitchFamily="34" charset="0"/>
                <a:ea typeface="ＭＳ Ｐゴシック"/>
                <a:cs typeface="ＭＳ Ｐゴシック"/>
              </a:rPr>
              <a:t> </a:t>
            </a:r>
            <a:br>
              <a:rPr lang="en-US" altLang="ja-JP" sz="2000" dirty="0">
                <a:latin typeface="Calibri" panose="020F0502020204030204" pitchFamily="34" charset="0"/>
                <a:ea typeface="ＭＳ Ｐゴシック"/>
                <a:cs typeface="ＭＳ Ｐゴシック"/>
              </a:rPr>
            </a:br>
            <a:endParaRPr lang="en-US" altLang="ja-JP" sz="2000" dirty="0">
              <a:latin typeface="Calibri" panose="020F0502020204030204" pitchFamily="34" charset="0"/>
              <a:ea typeface="ＭＳ Ｐゴシック"/>
              <a:cs typeface="ＭＳ Ｐゴシック"/>
            </a:endParaRPr>
          </a:p>
          <a:p>
            <a:pPr marL="285750" indent="-285750">
              <a:lnSpc>
                <a:spcPct val="80000"/>
              </a:lnSpc>
              <a:buFont typeface="Arial" panose="020B0604020202020204" pitchFamily="34" charset="0"/>
              <a:buChar char="•"/>
            </a:pPr>
            <a:r>
              <a:rPr lang="en-US" altLang="ja-JP" sz="2000" dirty="0">
                <a:latin typeface="Calibri" panose="020F0502020204030204" pitchFamily="34" charset="0"/>
                <a:ea typeface="ＭＳ Ｐゴシック"/>
                <a:cs typeface="ＭＳ Ｐゴシック"/>
              </a:rPr>
              <a:t>The beneficiary “assigns” a ticket to an EN. In turn, the EN provides needed services at no charge.</a:t>
            </a:r>
          </a:p>
          <a:p>
            <a:pPr marL="285750" indent="-285750">
              <a:lnSpc>
                <a:spcPct val="80000"/>
              </a:lnSpc>
              <a:buFont typeface="Arial" panose="020B0604020202020204" pitchFamily="34" charset="0"/>
              <a:buChar char="•"/>
            </a:pPr>
            <a:endParaRPr lang="en-US" dirty="0">
              <a:latin typeface="Calibri" panose="020F0502020204030204" pitchFamily="34" charset="0"/>
            </a:endParaRPr>
          </a:p>
        </p:txBody>
      </p:sp>
    </p:spTree>
    <p:extLst>
      <p:ext uri="{BB962C8B-B14F-4D97-AF65-F5344CB8AC3E}">
        <p14:creationId xmlns:p14="http://schemas.microsoft.com/office/powerpoint/2010/main" val="3810478517"/>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11"/>
          <p:cNvSpPr>
            <a:spLocks noGrp="1" noChangeArrowheads="1"/>
          </p:cNvSpPr>
          <p:nvPr>
            <p:ph type="sldNum" sz="quarter" idx="12"/>
          </p:nvPr>
        </p:nvSpPr>
        <p:spPr>
          <a:noFill/>
        </p:spPr>
        <p:txBody>
          <a:bodyPr/>
          <a:lstStyle/>
          <a:p>
            <a:fld id="{D3943AE3-998F-498B-8BE5-1872444119C7}" type="slidenum">
              <a:rPr lang="en-US" smtClean="0"/>
              <a:pPr/>
              <a:t>24</a:t>
            </a:fld>
            <a:endParaRPr lang="en-US" smtClean="0"/>
          </a:p>
        </p:txBody>
      </p:sp>
      <p:sp>
        <p:nvSpPr>
          <p:cNvPr id="12290" name="Rectangle 2"/>
          <p:cNvSpPr>
            <a:spLocks noGrp="1" noChangeArrowheads="1"/>
          </p:cNvSpPr>
          <p:nvPr>
            <p:ph type="title" idx="4294967295"/>
          </p:nvPr>
        </p:nvSpPr>
        <p:spPr>
          <a:xfrm>
            <a:off x="1172499" y="174171"/>
            <a:ext cx="6447501" cy="696686"/>
          </a:xfrm>
          <a:prstGeom prst="rect">
            <a:avLst/>
          </a:prstGeom>
        </p:spPr>
        <p:txBody>
          <a:bodyPr/>
          <a:lstStyle/>
          <a:p>
            <a:pPr>
              <a:defRPr/>
            </a:pPr>
            <a:r>
              <a:rPr lang="en-US" sz="3200" dirty="0"/>
              <a:t>What REALLY is Ticket to Work?</a:t>
            </a:r>
            <a:r>
              <a:rPr lang="en-US" sz="3200" dirty="0">
                <a:effectLst>
                  <a:outerShdw blurRad="38100" dist="38100" dir="2700000" algn="tl">
                    <a:srgbClr val="000000"/>
                  </a:outerShdw>
                </a:effectLst>
              </a:rPr>
              <a:t> </a:t>
            </a:r>
          </a:p>
        </p:txBody>
      </p:sp>
      <p:sp>
        <p:nvSpPr>
          <p:cNvPr id="144387" name="Rectangle 3"/>
          <p:cNvSpPr>
            <a:spLocks noGrp="1" noChangeArrowheads="1"/>
          </p:cNvSpPr>
          <p:nvPr>
            <p:ph type="body" sz="half" idx="4294967295"/>
          </p:nvPr>
        </p:nvSpPr>
        <p:spPr>
          <a:xfrm>
            <a:off x="865937" y="1366765"/>
            <a:ext cx="7060623" cy="1804457"/>
          </a:xfrm>
        </p:spPr>
        <p:txBody>
          <a:bodyPr>
            <a:noAutofit/>
          </a:bodyPr>
          <a:lstStyle/>
          <a:p>
            <a:pPr marL="0" indent="0">
              <a:lnSpc>
                <a:spcPct val="80000"/>
              </a:lnSpc>
              <a:buNone/>
            </a:pPr>
            <a:r>
              <a:rPr lang="en-US" sz="1050" dirty="0"/>
              <a:t/>
            </a:r>
            <a:br>
              <a:rPr lang="en-US" sz="1050" dirty="0"/>
            </a:br>
            <a:endParaRPr lang="en-US" sz="1800" dirty="0" smtClean="0"/>
          </a:p>
          <a:p>
            <a:pPr marL="0" indent="0">
              <a:lnSpc>
                <a:spcPct val="80000"/>
              </a:lnSpc>
              <a:buNone/>
            </a:pPr>
            <a:endParaRPr lang="en-US" altLang="ja-JP" sz="1800" dirty="0">
              <a:ea typeface="ＭＳ Ｐゴシック"/>
              <a:cs typeface="ＭＳ Ｐゴシック"/>
            </a:endParaRPr>
          </a:p>
        </p:txBody>
      </p:sp>
      <p:sp>
        <p:nvSpPr>
          <p:cNvPr id="5" name="Rectangle 2"/>
          <p:cNvSpPr txBox="1">
            <a:spLocks noChangeArrowheads="1"/>
          </p:cNvSpPr>
          <p:nvPr/>
        </p:nvSpPr>
        <p:spPr>
          <a:xfrm>
            <a:off x="1890163" y="3497196"/>
            <a:ext cx="5012170" cy="620425"/>
          </a:xfrm>
          <a:prstGeom prst="rect">
            <a:avLst/>
          </a:prstGeom>
        </p:spPr>
        <p:txBody>
          <a:bodyPr vert="horz" lIns="68580" tIns="34290" rIns="68580" bIns="3429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2400" dirty="0">
              <a:solidFill>
                <a:schemeClr val="accent6"/>
              </a:solidFill>
              <a:latin typeface="Calibri" panose="020F0502020204030204" pitchFamily="34" charset="0"/>
            </a:endParaRPr>
          </a:p>
        </p:txBody>
      </p:sp>
      <p:sp>
        <p:nvSpPr>
          <p:cNvPr id="3" name="Rectangle 2"/>
          <p:cNvSpPr/>
          <p:nvPr/>
        </p:nvSpPr>
        <p:spPr>
          <a:xfrm>
            <a:off x="1954073" y="1400832"/>
            <a:ext cx="4884350" cy="523220"/>
          </a:xfrm>
          <a:prstGeom prst="rect">
            <a:avLst/>
          </a:prstGeom>
        </p:spPr>
        <p:txBody>
          <a:bodyPr wrap="none">
            <a:spAutoFit/>
          </a:bodyPr>
          <a:lstStyle/>
          <a:p>
            <a:pPr algn="ctr"/>
            <a:r>
              <a:rPr lang="en-US" sz="2800" dirty="0">
                <a:solidFill>
                  <a:schemeClr val="accent6"/>
                </a:solidFill>
                <a:latin typeface="Calibri" panose="020F0502020204030204" pitchFamily="34" charset="0"/>
              </a:rPr>
              <a:t>Goals of Ticket to Work Program</a:t>
            </a:r>
          </a:p>
        </p:txBody>
      </p:sp>
      <p:sp>
        <p:nvSpPr>
          <p:cNvPr id="4" name="Rectangle 3"/>
          <p:cNvSpPr/>
          <p:nvPr/>
        </p:nvSpPr>
        <p:spPr>
          <a:xfrm>
            <a:off x="1020668" y="2478546"/>
            <a:ext cx="6751159" cy="1036181"/>
          </a:xfrm>
          <a:prstGeom prst="rect">
            <a:avLst/>
          </a:prstGeom>
        </p:spPr>
        <p:txBody>
          <a:bodyPr wrap="square">
            <a:spAutoFit/>
          </a:bodyPr>
          <a:lstStyle/>
          <a:p>
            <a:pPr marL="190500" indent="-190500">
              <a:lnSpc>
                <a:spcPct val="80000"/>
              </a:lnSpc>
              <a:spcBef>
                <a:spcPts val="750"/>
              </a:spcBef>
              <a:buClr>
                <a:srgbClr val="4A66AC"/>
              </a:buClr>
              <a:buSzPct val="80000"/>
              <a:buFont typeface="Wingdings 3" charset="2"/>
              <a:buChar char=""/>
            </a:pPr>
            <a:r>
              <a:rPr lang="en-US" sz="2000" dirty="0">
                <a:latin typeface="Calibri" panose="020F0502020204030204" pitchFamily="34" charset="0"/>
              </a:rPr>
              <a:t>Increase the number of beneficiaries entering the work force.</a:t>
            </a:r>
          </a:p>
          <a:p>
            <a:pPr>
              <a:lnSpc>
                <a:spcPct val="80000"/>
              </a:lnSpc>
              <a:spcBef>
                <a:spcPts val="750"/>
              </a:spcBef>
              <a:buClr>
                <a:srgbClr val="4A66AC"/>
              </a:buClr>
              <a:buSzPct val="80000"/>
            </a:pPr>
            <a:endParaRPr lang="en-US" sz="2000" dirty="0">
              <a:latin typeface="Calibri" panose="020F0502020204030204" pitchFamily="34" charset="0"/>
            </a:endParaRPr>
          </a:p>
          <a:p>
            <a:pPr marL="190500" indent="-190500">
              <a:lnSpc>
                <a:spcPct val="80000"/>
              </a:lnSpc>
              <a:spcBef>
                <a:spcPts val="750"/>
              </a:spcBef>
              <a:buClr>
                <a:srgbClr val="4A66AC"/>
              </a:buClr>
              <a:buSzPct val="80000"/>
              <a:buFont typeface="Wingdings 3" charset="2"/>
              <a:buChar char=""/>
            </a:pPr>
            <a:r>
              <a:rPr lang="en-US" sz="2000" dirty="0">
                <a:latin typeface="Calibri" panose="020F0502020204030204" pitchFamily="34" charset="0"/>
              </a:rPr>
              <a:t>Reduce beneficiary dependency on cash benefits.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8395" y="3840701"/>
            <a:ext cx="5080000" cy="1828800"/>
          </a:xfrm>
          <a:prstGeom prst="rect">
            <a:avLst/>
          </a:prstGeom>
        </p:spPr>
      </p:pic>
    </p:spTree>
    <p:extLst>
      <p:ext uri="{BB962C8B-B14F-4D97-AF65-F5344CB8AC3E}">
        <p14:creationId xmlns:p14="http://schemas.microsoft.com/office/powerpoint/2010/main" val="219166536"/>
      </p:ext>
    </p:extLst>
  </p:cSld>
  <p:clrMapOvr>
    <a:masterClrMapping/>
  </p:clrMapOvr>
  <p:transition spd="slow">
    <p:whee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Resume Development</a:t>
            </a:r>
          </a:p>
          <a:p>
            <a:r>
              <a:rPr lang="en-US" dirty="0" smtClean="0"/>
              <a:t>Interview Support</a:t>
            </a:r>
          </a:p>
          <a:p>
            <a:r>
              <a:rPr lang="en-US" dirty="0" smtClean="0"/>
              <a:t>Job Development</a:t>
            </a:r>
          </a:p>
          <a:p>
            <a:r>
              <a:rPr lang="en-US" dirty="0" smtClean="0"/>
              <a:t>Advocacy</a:t>
            </a:r>
          </a:p>
          <a:p>
            <a:r>
              <a:rPr lang="en-US" dirty="0" smtClean="0"/>
              <a:t>Support to Maintain Employment or Pursue Promotion</a:t>
            </a:r>
          </a:p>
          <a:p>
            <a:r>
              <a:rPr lang="en-US" dirty="0" smtClean="0"/>
              <a:t>Benefits Counseling</a:t>
            </a:r>
          </a:p>
          <a:p>
            <a:r>
              <a:rPr lang="en-US" dirty="0" smtClean="0"/>
              <a:t>Peer Support</a:t>
            </a:r>
            <a:endParaRPr lang="en-US" dirty="0"/>
          </a:p>
        </p:txBody>
      </p:sp>
      <p:sp>
        <p:nvSpPr>
          <p:cNvPr id="3" name="Title 2"/>
          <p:cNvSpPr>
            <a:spLocks noGrp="1"/>
          </p:cNvSpPr>
          <p:nvPr>
            <p:ph type="title"/>
          </p:nvPr>
        </p:nvSpPr>
        <p:spPr/>
        <p:txBody>
          <a:bodyPr/>
          <a:lstStyle/>
          <a:p>
            <a:r>
              <a:rPr lang="en-US" sz="3200" dirty="0" smtClean="0">
                <a:latin typeface="Calibri" panose="020F0502020204030204" pitchFamily="34" charset="0"/>
              </a:rPr>
              <a:t>Employment Network Services</a:t>
            </a:r>
            <a:endParaRPr lang="en-US" sz="3200" dirty="0">
              <a:latin typeface="Calibri" panose="020F0502020204030204" pitchFamily="34" charset="0"/>
            </a:endParaRPr>
          </a:p>
        </p:txBody>
      </p:sp>
    </p:spTree>
    <p:extLst>
      <p:ext uri="{BB962C8B-B14F-4D97-AF65-F5344CB8AC3E}">
        <p14:creationId xmlns:p14="http://schemas.microsoft.com/office/powerpoint/2010/main" val="2951493887"/>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16000"/>
            <a:ext cx="8229600" cy="4994049"/>
          </a:xfrm>
        </p:spPr>
        <p:txBody>
          <a:bodyPr/>
          <a:lstStyle/>
          <a:p>
            <a:pPr marL="0" indent="0">
              <a:buNone/>
            </a:pPr>
            <a:r>
              <a:rPr lang="en-US" sz="2200" dirty="0" smtClean="0"/>
              <a:t>Certified Community Work Incentives Coordinators and Community Partner Work Incentives Counselors provide the following services:</a:t>
            </a:r>
          </a:p>
          <a:p>
            <a:pPr marL="0" indent="0">
              <a:buNone/>
            </a:pPr>
            <a:endParaRPr lang="en-US" sz="2200" dirty="0"/>
          </a:p>
          <a:p>
            <a:r>
              <a:rPr lang="en-US" sz="2200" dirty="0" smtClean="0"/>
              <a:t>Benefits Analysis (includes the impact of work on benefits)</a:t>
            </a:r>
          </a:p>
          <a:p>
            <a:r>
              <a:rPr lang="en-US" sz="2200" dirty="0" smtClean="0"/>
              <a:t>Assistance with applying work incentives</a:t>
            </a:r>
          </a:p>
          <a:p>
            <a:r>
              <a:rPr lang="en-US" sz="2200" dirty="0" smtClean="0"/>
              <a:t>Benefits Education</a:t>
            </a:r>
          </a:p>
          <a:p>
            <a:r>
              <a:rPr lang="en-US" sz="2200" dirty="0" smtClean="0"/>
              <a:t>Other individualized supports as needed</a:t>
            </a:r>
          </a:p>
          <a:p>
            <a:pPr marL="0" indent="0">
              <a:buNone/>
            </a:pPr>
            <a:endParaRPr lang="en-US" sz="2200" dirty="0"/>
          </a:p>
          <a:p>
            <a:pPr marL="0" indent="0">
              <a:buNone/>
            </a:pPr>
            <a:r>
              <a:rPr lang="en-US" sz="2200" dirty="0" smtClean="0"/>
              <a:t>These services are accessed through the Division of Rehabilitation Services, Supported Employment Programs, Work Incentives Planning and Assistance Program (WIPA), and through Employment Networks.</a:t>
            </a:r>
          </a:p>
          <a:p>
            <a:pPr marL="0" indent="0">
              <a:buNone/>
            </a:pPr>
            <a:endParaRPr lang="en-US" dirty="0"/>
          </a:p>
        </p:txBody>
      </p:sp>
      <p:sp>
        <p:nvSpPr>
          <p:cNvPr id="3" name="Title 2"/>
          <p:cNvSpPr>
            <a:spLocks noGrp="1"/>
          </p:cNvSpPr>
          <p:nvPr>
            <p:ph type="title"/>
          </p:nvPr>
        </p:nvSpPr>
        <p:spPr/>
        <p:txBody>
          <a:bodyPr/>
          <a:lstStyle/>
          <a:p>
            <a:r>
              <a:rPr lang="en-US" sz="3200" dirty="0" smtClean="0">
                <a:latin typeface="Calibri" panose="020F0502020204030204" pitchFamily="34" charset="0"/>
              </a:rPr>
              <a:t>Benefits Counseling Services</a:t>
            </a:r>
            <a:endParaRPr lang="en-US" sz="3200" dirty="0">
              <a:latin typeface="Calibri" panose="020F0502020204030204" pitchFamily="34" charset="0"/>
            </a:endParaRPr>
          </a:p>
        </p:txBody>
      </p:sp>
    </p:spTree>
    <p:extLst>
      <p:ext uri="{BB962C8B-B14F-4D97-AF65-F5344CB8AC3E}">
        <p14:creationId xmlns:p14="http://schemas.microsoft.com/office/powerpoint/2010/main" val="2492588451"/>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“Financial wellness”</a:t>
            </a:r>
          </a:p>
          <a:p>
            <a:r>
              <a:rPr lang="en-US" dirty="0" smtClean="0"/>
              <a:t>“Relate to social norms”</a:t>
            </a:r>
          </a:p>
          <a:p>
            <a:r>
              <a:rPr lang="en-US" dirty="0" smtClean="0"/>
              <a:t>“Family upbringing”</a:t>
            </a:r>
          </a:p>
          <a:p>
            <a:r>
              <a:rPr lang="en-US" dirty="0" smtClean="0"/>
              <a:t>“Need to be productive”</a:t>
            </a:r>
          </a:p>
          <a:p>
            <a:r>
              <a:rPr lang="en-US" dirty="0" smtClean="0"/>
              <a:t>“Need structure”</a:t>
            </a:r>
          </a:p>
          <a:p>
            <a:r>
              <a:rPr lang="en-US" dirty="0" smtClean="0"/>
              <a:t>“Personal sense of fulfillment and accomplishment”</a:t>
            </a:r>
          </a:p>
          <a:p>
            <a:r>
              <a:rPr lang="en-US" dirty="0" smtClean="0"/>
              <a:t>“Feel needed, valued, and appreciated” </a:t>
            </a:r>
          </a:p>
          <a:p>
            <a:pPr marL="0" indent="0">
              <a:buNone/>
            </a:pPr>
            <a:endParaRPr lang="en-US" dirty="0"/>
          </a:p>
        </p:txBody>
      </p:sp>
      <p:sp>
        <p:nvSpPr>
          <p:cNvPr id="3" name="Title 2"/>
          <p:cNvSpPr>
            <a:spLocks noGrp="1"/>
          </p:cNvSpPr>
          <p:nvPr>
            <p:ph type="title"/>
          </p:nvPr>
        </p:nvSpPr>
        <p:spPr>
          <a:xfrm>
            <a:off x="457200" y="0"/>
            <a:ext cx="8229600" cy="1270681"/>
          </a:xfrm>
        </p:spPr>
        <p:txBody>
          <a:bodyPr/>
          <a:lstStyle/>
          <a:p>
            <a:r>
              <a:rPr lang="en-US" sz="2800" dirty="0" smtClean="0">
                <a:latin typeface="Calibri" panose="020F0502020204030204" pitchFamily="34" charset="0"/>
              </a:rPr>
              <a:t>When Faced With What Seems to be a Very Complex Challenge, Why Work?</a:t>
            </a:r>
            <a:endParaRPr lang="en-US" sz="2800" dirty="0">
              <a:latin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1086" y="1789010"/>
            <a:ext cx="2677886" cy="1736800"/>
          </a:xfrm>
          <a:prstGeom prst="rect">
            <a:avLst/>
          </a:prstGeom>
        </p:spPr>
      </p:pic>
    </p:spTree>
    <p:extLst>
      <p:ext uri="{BB962C8B-B14F-4D97-AF65-F5344CB8AC3E}">
        <p14:creationId xmlns:p14="http://schemas.microsoft.com/office/powerpoint/2010/main" val="2970645465"/>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799" y="1560739"/>
            <a:ext cx="7772400" cy="1470025"/>
          </a:xfrm>
        </p:spPr>
        <p:txBody>
          <a:bodyPr/>
          <a:lstStyle/>
          <a:p>
            <a:r>
              <a:rPr lang="en-US" dirty="0" smtClean="0"/>
              <a:t>Fitting Together The Pieces</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5112" y="3030764"/>
            <a:ext cx="3533775" cy="2857500"/>
          </a:xfrm>
          <a:prstGeom prst="rect">
            <a:avLst/>
          </a:prstGeom>
        </p:spPr>
      </p:pic>
    </p:spTree>
    <p:extLst>
      <p:ext uri="{BB962C8B-B14F-4D97-AF65-F5344CB8AC3E}">
        <p14:creationId xmlns:p14="http://schemas.microsoft.com/office/powerpoint/2010/main" val="1800257403"/>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5" y="124278"/>
            <a:ext cx="9013371" cy="1099457"/>
          </a:xfrm>
        </p:spPr>
        <p:txBody>
          <a:bodyPr/>
          <a:lstStyle/>
          <a:p>
            <a:pPr algn="ctr"/>
            <a:r>
              <a:rPr lang="en-US" sz="3200" dirty="0" smtClean="0">
                <a:latin typeface="Calibri" panose="020F0502020204030204" pitchFamily="34" charset="0"/>
              </a:rPr>
              <a:t>How Do We Change The Culture of Mediocrity?</a:t>
            </a:r>
            <a:endParaRPr lang="en-US" sz="3200" dirty="0">
              <a:latin typeface="Calibri" panose="020F0502020204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0395" y="2025649"/>
            <a:ext cx="6083210" cy="2502807"/>
          </a:xfrm>
          <a:prstGeom prst="rect">
            <a:avLst/>
          </a:prstGeom>
        </p:spPr>
      </p:pic>
    </p:spTree>
    <p:extLst>
      <p:ext uri="{BB962C8B-B14F-4D97-AF65-F5344CB8AC3E}">
        <p14:creationId xmlns:p14="http://schemas.microsoft.com/office/powerpoint/2010/main" val="489457332"/>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4280"/>
            <a:ext cx="8548913" cy="990600"/>
          </a:xfrm>
        </p:spPr>
        <p:txBody>
          <a:bodyPr/>
          <a:lstStyle/>
          <a:p>
            <a:pPr algn="ctr"/>
            <a:r>
              <a:rPr lang="en-US" sz="2600" dirty="0" smtClean="0">
                <a:latin typeface="Calibri" panose="020F0502020204030204" pitchFamily="34" charset="0"/>
              </a:rPr>
              <a:t>Is it “Rehab”, “Rehabilitation”, or “Recovery”? </a:t>
            </a:r>
            <a:br>
              <a:rPr lang="en-US" sz="2600" dirty="0" smtClean="0">
                <a:latin typeface="Calibri" panose="020F0502020204030204" pitchFamily="34" charset="0"/>
              </a:rPr>
            </a:br>
            <a:r>
              <a:rPr lang="en-US" sz="2600" dirty="0" smtClean="0">
                <a:latin typeface="Calibri" panose="020F0502020204030204" pitchFamily="34" charset="0"/>
              </a:rPr>
              <a:t>How would you define them?</a:t>
            </a:r>
            <a:endParaRPr lang="en-US" sz="2600" dirty="0">
              <a:latin typeface="Calibri" panose="020F0502020204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4312" y="1814285"/>
            <a:ext cx="4309888" cy="2689369"/>
          </a:xfrm>
          <a:prstGeom prst="rect">
            <a:avLst/>
          </a:prstGeom>
        </p:spPr>
      </p:pic>
    </p:spTree>
    <p:extLst>
      <p:ext uri="{BB962C8B-B14F-4D97-AF65-F5344CB8AC3E}">
        <p14:creationId xmlns:p14="http://schemas.microsoft.com/office/powerpoint/2010/main" val="1588268916"/>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338"/>
            <a:ext cx="8229600" cy="641576"/>
          </a:xfrm>
        </p:spPr>
        <p:txBody>
          <a:bodyPr/>
          <a:lstStyle/>
          <a:p>
            <a:r>
              <a:rPr lang="en-US" sz="2800" dirty="0" smtClean="0">
                <a:latin typeface="Calibri" panose="020F0502020204030204" pitchFamily="34" charset="0"/>
              </a:rPr>
              <a:t>Develop a Strengths-Based Atmosphere</a:t>
            </a:r>
            <a:endParaRPr lang="en-US" sz="2800" dirty="0">
              <a:latin typeface="Calibri" panose="020F0502020204030204" pitchFamily="34" charset="0"/>
            </a:endParaRPr>
          </a:p>
        </p:txBody>
      </p:sp>
      <p:sp>
        <p:nvSpPr>
          <p:cNvPr id="3" name="Content Placeholder 2"/>
          <p:cNvSpPr>
            <a:spLocks noGrp="1"/>
          </p:cNvSpPr>
          <p:nvPr>
            <p:ph idx="1"/>
          </p:nvPr>
        </p:nvSpPr>
        <p:spPr>
          <a:xfrm>
            <a:off x="457200" y="1571170"/>
            <a:ext cx="8229600" cy="4525963"/>
          </a:xfrm>
        </p:spPr>
        <p:txBody>
          <a:bodyPr>
            <a:normAutofit/>
          </a:bodyPr>
          <a:lstStyle/>
          <a:p>
            <a:pPr>
              <a:lnSpc>
                <a:spcPct val="150000"/>
              </a:lnSpc>
            </a:pPr>
            <a:r>
              <a:rPr lang="en-US" dirty="0"/>
              <a:t>Re-directing negative talk </a:t>
            </a:r>
            <a:endParaRPr lang="en-US" dirty="0" smtClean="0"/>
          </a:p>
          <a:p>
            <a:pPr lvl="1">
              <a:lnSpc>
                <a:spcPct val="150000"/>
              </a:lnSpc>
            </a:pPr>
            <a:r>
              <a:rPr lang="en-US" dirty="0" smtClean="0"/>
              <a:t>individuals, family, </a:t>
            </a:r>
            <a:r>
              <a:rPr lang="en-US" dirty="0"/>
              <a:t>and </a:t>
            </a:r>
            <a:r>
              <a:rPr lang="en-US" dirty="0" smtClean="0"/>
              <a:t>professionals</a:t>
            </a:r>
            <a:endParaRPr lang="en-US" dirty="0"/>
          </a:p>
          <a:p>
            <a:pPr>
              <a:lnSpc>
                <a:spcPct val="150000"/>
              </a:lnSpc>
            </a:pPr>
            <a:r>
              <a:rPr lang="en-US" dirty="0"/>
              <a:t>Giving </a:t>
            </a:r>
            <a:r>
              <a:rPr lang="en-US" dirty="0" smtClean="0"/>
              <a:t>individuals hope (if we don’t, who will?)</a:t>
            </a:r>
            <a:endParaRPr lang="en-US" dirty="0"/>
          </a:p>
          <a:p>
            <a:pPr>
              <a:lnSpc>
                <a:spcPct val="150000"/>
              </a:lnSpc>
            </a:pPr>
            <a:r>
              <a:rPr lang="en-US" dirty="0"/>
              <a:t>Focusing on how to capitalize on individual strengths</a:t>
            </a:r>
          </a:p>
          <a:p>
            <a:pPr>
              <a:lnSpc>
                <a:spcPct val="150000"/>
              </a:lnSpc>
            </a:pPr>
            <a:r>
              <a:rPr lang="en-US" dirty="0"/>
              <a:t>Cultivating a can-do attitude</a:t>
            </a:r>
          </a:p>
          <a:p>
            <a:pPr>
              <a:lnSpc>
                <a:spcPct val="150000"/>
              </a:lnSpc>
            </a:pPr>
            <a:r>
              <a:rPr lang="en-US" dirty="0"/>
              <a:t>Fostering a profound belief in </a:t>
            </a:r>
            <a:r>
              <a:rPr lang="en-US" dirty="0" smtClean="0"/>
              <a:t>recovery in all settings</a:t>
            </a:r>
            <a:endParaRPr lang="en-US" dirty="0"/>
          </a:p>
        </p:txBody>
      </p:sp>
    </p:spTree>
    <p:extLst>
      <p:ext uri="{BB962C8B-B14F-4D97-AF65-F5344CB8AC3E}">
        <p14:creationId xmlns:p14="http://schemas.microsoft.com/office/powerpoint/2010/main" val="3940450784"/>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Maintenance Vs. Recovery</a:t>
            </a:r>
            <a:endParaRPr lang="en-US" sz="2800" dirty="0">
              <a:latin typeface="Calibri" panose="020F0502020204030204" pitchFamily="34" charset="0"/>
            </a:endParaRPr>
          </a:p>
        </p:txBody>
      </p:sp>
      <p:sp>
        <p:nvSpPr>
          <p:cNvPr id="3" name="Content Placeholder 2"/>
          <p:cNvSpPr>
            <a:spLocks noGrp="1"/>
          </p:cNvSpPr>
          <p:nvPr>
            <p:ph idx="1"/>
          </p:nvPr>
        </p:nvSpPr>
        <p:spPr>
          <a:xfrm>
            <a:off x="1066010" y="1880281"/>
            <a:ext cx="7011979" cy="2910580"/>
          </a:xfrm>
        </p:spPr>
        <p:txBody>
          <a:bodyPr>
            <a:normAutofit lnSpcReduction="10000"/>
          </a:bodyPr>
          <a:lstStyle/>
          <a:p>
            <a:pPr>
              <a:lnSpc>
                <a:spcPct val="150000"/>
              </a:lnSpc>
            </a:pPr>
            <a:r>
              <a:rPr lang="en-US" dirty="0"/>
              <a:t>Implement ongoing planning for the future as regular practice</a:t>
            </a:r>
          </a:p>
          <a:p>
            <a:pPr>
              <a:lnSpc>
                <a:spcPct val="150000"/>
              </a:lnSpc>
            </a:pPr>
            <a:r>
              <a:rPr lang="en-US" dirty="0"/>
              <a:t>Encourage individuals to envision the next step</a:t>
            </a:r>
          </a:p>
          <a:p>
            <a:pPr>
              <a:lnSpc>
                <a:spcPct val="150000"/>
              </a:lnSpc>
            </a:pPr>
            <a:r>
              <a:rPr lang="en-US" dirty="0"/>
              <a:t>Empower people to move on</a:t>
            </a:r>
          </a:p>
          <a:p>
            <a:pPr>
              <a:lnSpc>
                <a:spcPct val="150000"/>
              </a:lnSpc>
            </a:pPr>
            <a:r>
              <a:rPr lang="en-US" dirty="0"/>
              <a:t>Visioning exercises</a:t>
            </a:r>
          </a:p>
          <a:p>
            <a:endParaRPr lang="en-US" dirty="0"/>
          </a:p>
        </p:txBody>
      </p:sp>
    </p:spTree>
    <p:extLst>
      <p:ext uri="{BB962C8B-B14F-4D97-AF65-F5344CB8AC3E}">
        <p14:creationId xmlns:p14="http://schemas.microsoft.com/office/powerpoint/2010/main" val="2112641133"/>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338"/>
            <a:ext cx="8229600" cy="656091"/>
          </a:xfrm>
        </p:spPr>
        <p:txBody>
          <a:bodyPr/>
          <a:lstStyle/>
          <a:p>
            <a:r>
              <a:rPr lang="en-US" sz="2800" dirty="0" smtClean="0">
                <a:latin typeface="Calibri" panose="020F0502020204030204" pitchFamily="34" charset="0"/>
              </a:rPr>
              <a:t>Benefits Education</a:t>
            </a:r>
            <a:endParaRPr lang="en-US" sz="2800" dirty="0">
              <a:latin typeface="Calibri" panose="020F0502020204030204" pitchFamily="34" charset="0"/>
            </a:endParaRPr>
          </a:p>
        </p:txBody>
      </p:sp>
      <p:sp>
        <p:nvSpPr>
          <p:cNvPr id="3" name="Content Placeholder 2"/>
          <p:cNvSpPr>
            <a:spLocks noGrp="1"/>
          </p:cNvSpPr>
          <p:nvPr>
            <p:ph idx="1"/>
          </p:nvPr>
        </p:nvSpPr>
        <p:spPr>
          <a:xfrm>
            <a:off x="1348249" y="1392749"/>
            <a:ext cx="6447501" cy="2624987"/>
          </a:xfrm>
        </p:spPr>
        <p:txBody>
          <a:bodyPr>
            <a:normAutofit/>
          </a:bodyPr>
          <a:lstStyle/>
          <a:p>
            <a:pPr>
              <a:lnSpc>
                <a:spcPct val="150000"/>
              </a:lnSpc>
            </a:pPr>
            <a:r>
              <a:rPr lang="en-US" dirty="0"/>
              <a:t>Ensure competent benefits counseling </a:t>
            </a:r>
          </a:p>
          <a:p>
            <a:pPr>
              <a:lnSpc>
                <a:spcPct val="150000"/>
              </a:lnSpc>
            </a:pPr>
            <a:r>
              <a:rPr lang="en-US" dirty="0"/>
              <a:t>Understand work incentives</a:t>
            </a:r>
          </a:p>
          <a:p>
            <a:pPr>
              <a:lnSpc>
                <a:spcPct val="150000"/>
              </a:lnSpc>
            </a:pPr>
            <a:r>
              <a:rPr lang="en-US" dirty="0"/>
              <a:t>Encourage </a:t>
            </a:r>
            <a:r>
              <a:rPr lang="en-US" dirty="0" smtClean="0"/>
              <a:t>others </a:t>
            </a:r>
            <a:r>
              <a:rPr lang="en-US" dirty="0"/>
              <a:t>to think about how work IS possible and beneficial vs why it isn’t</a:t>
            </a:r>
          </a:p>
          <a:p>
            <a:pPr marL="0" indent="0">
              <a:lnSpc>
                <a:spcPct val="150000"/>
              </a:lnSpc>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1" y="4467056"/>
            <a:ext cx="4571999" cy="1165983"/>
          </a:xfrm>
          <a:prstGeom prst="rect">
            <a:avLst/>
          </a:prstGeom>
        </p:spPr>
      </p:pic>
    </p:spTree>
    <p:extLst>
      <p:ext uri="{BB962C8B-B14F-4D97-AF65-F5344CB8AC3E}">
        <p14:creationId xmlns:p14="http://schemas.microsoft.com/office/powerpoint/2010/main" val="1671406502"/>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29" y="159657"/>
            <a:ext cx="6578131" cy="990600"/>
          </a:xfrm>
        </p:spPr>
        <p:txBody>
          <a:bodyPr>
            <a:normAutofit/>
          </a:bodyPr>
          <a:lstStyle/>
          <a:p>
            <a:r>
              <a:rPr lang="en-US" sz="2800" dirty="0">
                <a:latin typeface="Calibri" panose="020F0502020204030204" pitchFamily="34" charset="0"/>
              </a:rPr>
              <a:t>Your Role…What’s Next? </a:t>
            </a:r>
          </a:p>
        </p:txBody>
      </p:sp>
      <p:sp>
        <p:nvSpPr>
          <p:cNvPr id="5" name="Content Placeholder 4"/>
          <p:cNvSpPr>
            <a:spLocks noGrp="1"/>
          </p:cNvSpPr>
          <p:nvPr>
            <p:ph idx="1"/>
          </p:nvPr>
        </p:nvSpPr>
        <p:spPr>
          <a:xfrm>
            <a:off x="486228" y="990600"/>
            <a:ext cx="8229600" cy="4845277"/>
          </a:xfrm>
        </p:spPr>
        <p:txBody>
          <a:bodyPr>
            <a:normAutofit/>
          </a:bodyPr>
          <a:lstStyle/>
          <a:p>
            <a:r>
              <a:rPr lang="en-US" dirty="0" smtClean="0"/>
              <a:t>Think in terms of the POSSIBLE and not the IMPOSSIBLE</a:t>
            </a:r>
          </a:p>
          <a:p>
            <a:endParaRPr lang="en-US" dirty="0" smtClean="0"/>
          </a:p>
          <a:p>
            <a:r>
              <a:rPr lang="en-US" dirty="0" smtClean="0"/>
              <a:t>Get informed and educated…know the facts</a:t>
            </a:r>
          </a:p>
          <a:p>
            <a:endParaRPr lang="en-US" dirty="0"/>
          </a:p>
          <a:p>
            <a:r>
              <a:rPr lang="en-US" dirty="0" smtClean="0"/>
              <a:t>View your role as a change-maker</a:t>
            </a:r>
          </a:p>
          <a:p>
            <a:pPr marL="0" indent="0">
              <a:buNone/>
            </a:pPr>
            <a:endParaRPr lang="en-US" dirty="0"/>
          </a:p>
          <a:p>
            <a:r>
              <a:rPr lang="en-US" dirty="0"/>
              <a:t>Most Important:</a:t>
            </a:r>
          </a:p>
          <a:p>
            <a:pPr marL="0" indent="0">
              <a:buNone/>
            </a:pPr>
            <a:endParaRPr lang="en-US" dirty="0"/>
          </a:p>
          <a:p>
            <a:pPr marL="0" indent="0">
              <a:buNone/>
            </a:pPr>
            <a:r>
              <a:rPr lang="en-US" dirty="0" smtClean="0"/>
              <a:t>BE </a:t>
            </a:r>
            <a:r>
              <a:rPr lang="en-US" dirty="0"/>
              <a:t>the champion </a:t>
            </a:r>
            <a:r>
              <a:rPr lang="en-US" dirty="0" smtClean="0"/>
              <a:t>for </a:t>
            </a:r>
            <a:r>
              <a:rPr lang="en-US" dirty="0"/>
              <a:t>how work IS </a:t>
            </a:r>
            <a:r>
              <a:rPr lang="en-US" dirty="0" smtClean="0"/>
              <a:t>possible vs </a:t>
            </a:r>
            <a:r>
              <a:rPr lang="en-US" dirty="0"/>
              <a:t>thinking within limits</a:t>
            </a:r>
            <a:r>
              <a:rPr lang="en-US" dirty="0" smtClean="0"/>
              <a:t>! </a:t>
            </a:r>
            <a:endParaRPr lang="en-US" dirty="0"/>
          </a:p>
        </p:txBody>
      </p:sp>
    </p:spTree>
    <p:extLst>
      <p:ext uri="{BB962C8B-B14F-4D97-AF65-F5344CB8AC3E}">
        <p14:creationId xmlns:p14="http://schemas.microsoft.com/office/powerpoint/2010/main" val="352452962"/>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a:t>
            </a:r>
            <a:r>
              <a:rPr lang="en-US" dirty="0"/>
              <a:t>Recovery is not about programs. The best programs known will be mediocre at best unless the people who administer, manage, and implement them are infused with a recovery culture</a:t>
            </a:r>
            <a:r>
              <a:rPr lang="en-US" dirty="0" smtClean="0"/>
              <a:t>.”</a:t>
            </a:r>
          </a:p>
          <a:p>
            <a:pPr marL="0" indent="0">
              <a:buNone/>
            </a:pPr>
            <a:endParaRPr lang="en-US" dirty="0"/>
          </a:p>
          <a:p>
            <a:pPr marL="0" indent="0">
              <a:buNone/>
            </a:pPr>
            <a:r>
              <a:rPr lang="en-US" dirty="0"/>
              <a:t/>
            </a:r>
            <a:br>
              <a:rPr lang="en-US" dirty="0"/>
            </a:br>
            <a:r>
              <a:rPr lang="en-US" dirty="0"/>
              <a:t>Steve Harrington, consumer, </a:t>
            </a:r>
            <a:endParaRPr lang="en-US" dirty="0" smtClean="0"/>
          </a:p>
          <a:p>
            <a:pPr marL="0" indent="0">
              <a:buNone/>
            </a:pPr>
            <a:r>
              <a:rPr lang="en-US" dirty="0" smtClean="0"/>
              <a:t>Founder </a:t>
            </a:r>
            <a:r>
              <a:rPr lang="en-US" dirty="0"/>
              <a:t>and Executive Director of </a:t>
            </a:r>
            <a:endParaRPr lang="en-US" dirty="0" smtClean="0"/>
          </a:p>
          <a:p>
            <a:pPr marL="0" indent="0">
              <a:buNone/>
            </a:pPr>
            <a:r>
              <a:rPr lang="en-US" dirty="0" smtClean="0"/>
              <a:t>National </a:t>
            </a:r>
            <a:r>
              <a:rPr lang="en-US" dirty="0"/>
              <a:t>Association of Peer Specialists</a:t>
            </a:r>
            <a:br>
              <a:rPr lang="en-US" dirty="0"/>
            </a:br>
            <a:endParaRPr lang="en-US" dirty="0"/>
          </a:p>
        </p:txBody>
      </p:sp>
      <p:sp>
        <p:nvSpPr>
          <p:cNvPr id="2" name="Title 1"/>
          <p:cNvSpPr>
            <a:spLocks noGrp="1"/>
          </p:cNvSpPr>
          <p:nvPr>
            <p:ph type="title"/>
          </p:nvPr>
        </p:nvSpPr>
        <p:spPr>
          <a:xfrm>
            <a:off x="457200" y="0"/>
            <a:ext cx="8229600" cy="1143000"/>
          </a:xfrm>
        </p:spPr>
        <p:txBody>
          <a:bodyPr>
            <a:normAutofit/>
          </a:bodyPr>
          <a:lstStyle/>
          <a:p>
            <a:pPr algn="ctr"/>
            <a:r>
              <a:rPr lang="en-US" dirty="0"/>
              <a:t/>
            </a:r>
            <a:br>
              <a:rPr lang="en-US" dirty="0"/>
            </a:br>
            <a:r>
              <a:rPr lang="en-US" sz="3200" dirty="0" smtClean="0">
                <a:latin typeface="Calibri" panose="020F0502020204030204" pitchFamily="34" charset="0"/>
              </a:rPr>
              <a:t>Final Thought</a:t>
            </a:r>
            <a:endParaRPr lang="en-US" sz="3200" dirty="0">
              <a:latin typeface="Calibri" panose="020F0502020204030204" pitchFamily="34" charset="0"/>
            </a:endParaRPr>
          </a:p>
        </p:txBody>
      </p:sp>
    </p:spTree>
    <p:extLst>
      <p:ext uri="{BB962C8B-B14F-4D97-AF65-F5344CB8AC3E}">
        <p14:creationId xmlns:p14="http://schemas.microsoft.com/office/powerpoint/2010/main" val="1081048781"/>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4175" y="1443336"/>
            <a:ext cx="3935651" cy="3883407"/>
          </a:xfrm>
          <a:prstGeom prst="rect">
            <a:avLst/>
          </a:prstGeom>
        </p:spPr>
      </p:pic>
    </p:spTree>
    <p:extLst>
      <p:ext uri="{BB962C8B-B14F-4D97-AF65-F5344CB8AC3E}">
        <p14:creationId xmlns:p14="http://schemas.microsoft.com/office/powerpoint/2010/main" val="199668322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2800" dirty="0"/>
              <a:t>Rehabilitation	</a:t>
            </a:r>
          </a:p>
        </p:txBody>
      </p:sp>
      <p:sp>
        <p:nvSpPr>
          <p:cNvPr id="4" name="Content Placeholder 3"/>
          <p:cNvSpPr>
            <a:spLocks noGrp="1"/>
          </p:cNvSpPr>
          <p:nvPr>
            <p:ph sz="half" idx="2"/>
          </p:nvPr>
        </p:nvSpPr>
        <p:spPr/>
        <p:txBody>
          <a:bodyPr>
            <a:normAutofit/>
          </a:bodyPr>
          <a:lstStyle/>
          <a:p>
            <a:r>
              <a:rPr lang="en-US" sz="2000" dirty="0"/>
              <a:t>Professional driven</a:t>
            </a:r>
          </a:p>
          <a:p>
            <a:r>
              <a:rPr lang="en-US" sz="2000" dirty="0"/>
              <a:t>Implies a final result</a:t>
            </a:r>
          </a:p>
          <a:p>
            <a:r>
              <a:rPr lang="en-US" sz="2000" dirty="0"/>
              <a:t>Strategic, linear process</a:t>
            </a:r>
          </a:p>
          <a:p>
            <a:r>
              <a:rPr lang="en-US" sz="2000" dirty="0"/>
              <a:t>Treatment designed to return person to normalcy</a:t>
            </a:r>
          </a:p>
        </p:txBody>
      </p:sp>
      <p:sp>
        <p:nvSpPr>
          <p:cNvPr id="5" name="Text Placeholder 4"/>
          <p:cNvSpPr>
            <a:spLocks noGrp="1"/>
          </p:cNvSpPr>
          <p:nvPr>
            <p:ph type="body" sz="quarter" idx="3"/>
          </p:nvPr>
        </p:nvSpPr>
        <p:spPr/>
        <p:txBody>
          <a:bodyPr/>
          <a:lstStyle/>
          <a:p>
            <a:r>
              <a:rPr lang="en-US" sz="2800" dirty="0"/>
              <a:t>Recovery</a:t>
            </a:r>
          </a:p>
        </p:txBody>
      </p:sp>
      <p:sp>
        <p:nvSpPr>
          <p:cNvPr id="6" name="Content Placeholder 5"/>
          <p:cNvSpPr>
            <a:spLocks noGrp="1"/>
          </p:cNvSpPr>
          <p:nvPr>
            <p:ph sz="quarter" idx="4"/>
          </p:nvPr>
        </p:nvSpPr>
        <p:spPr/>
        <p:txBody>
          <a:bodyPr>
            <a:normAutofit/>
          </a:bodyPr>
          <a:lstStyle/>
          <a:p>
            <a:r>
              <a:rPr lang="en-US" sz="2000" dirty="0"/>
              <a:t>Individual driven</a:t>
            </a:r>
          </a:p>
          <a:p>
            <a:r>
              <a:rPr lang="en-US" sz="2000" dirty="0"/>
              <a:t>An ongoing journey</a:t>
            </a:r>
          </a:p>
          <a:p>
            <a:r>
              <a:rPr lang="en-US" sz="2000" dirty="0"/>
              <a:t>Fluid, non-linear process</a:t>
            </a:r>
          </a:p>
          <a:p>
            <a:r>
              <a:rPr lang="en-US" sz="2000" dirty="0"/>
              <a:t>An individual experience of personal growth and self-determination</a:t>
            </a:r>
          </a:p>
        </p:txBody>
      </p:sp>
      <p:sp>
        <p:nvSpPr>
          <p:cNvPr id="2" name="TextBox 1"/>
          <p:cNvSpPr txBox="1"/>
          <p:nvPr/>
        </p:nvSpPr>
        <p:spPr>
          <a:xfrm>
            <a:off x="1719120" y="146050"/>
            <a:ext cx="5556535" cy="1077218"/>
          </a:xfrm>
          <a:prstGeom prst="rect">
            <a:avLst/>
          </a:prstGeom>
          <a:noFill/>
        </p:spPr>
        <p:txBody>
          <a:bodyPr wrap="square" rtlCol="0">
            <a:spAutoFit/>
          </a:bodyPr>
          <a:lstStyle/>
          <a:p>
            <a:pPr algn="ctr"/>
            <a:r>
              <a:rPr lang="en-US" sz="3200" dirty="0">
                <a:solidFill>
                  <a:schemeClr val="accent4"/>
                </a:solidFill>
                <a:latin typeface="Calibri" panose="020F0502020204030204" pitchFamily="34" charset="0"/>
              </a:rPr>
              <a:t>Rehabilitation vs. Recovery</a:t>
            </a:r>
          </a:p>
          <a:p>
            <a:pPr algn="ctr"/>
            <a:endParaRPr lang="en-US" sz="3200" dirty="0">
              <a:solidFill>
                <a:schemeClr val="accent4"/>
              </a:solidFill>
            </a:endParaRPr>
          </a:p>
        </p:txBody>
      </p:sp>
    </p:spTree>
    <p:extLst>
      <p:ext uri="{BB962C8B-B14F-4D97-AF65-F5344CB8AC3E}">
        <p14:creationId xmlns:p14="http://schemas.microsoft.com/office/powerpoint/2010/main" val="211486328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AC00422-8766-4565-A0AB-C81CA0562F45}" type="slidenum">
              <a:rPr lang="en-US" smtClean="0">
                <a:solidFill>
                  <a:srgbClr val="000000"/>
                </a:solidFill>
              </a:rPr>
              <a:pPr/>
              <a:t>5</a:t>
            </a:fld>
            <a:endParaRPr lang="en-US">
              <a:solidFill>
                <a:srgbClr val="000000"/>
              </a:solidFill>
            </a:endParaRPr>
          </a:p>
        </p:txBody>
      </p:sp>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1315" y="1790420"/>
            <a:ext cx="4441371" cy="3313946"/>
          </a:xfrm>
          <a:prstGeom prst="rect">
            <a:avLst/>
          </a:prstGeom>
        </p:spPr>
      </p:pic>
    </p:spTree>
    <p:extLst>
      <p:ext uri="{BB962C8B-B14F-4D97-AF65-F5344CB8AC3E}">
        <p14:creationId xmlns:p14="http://schemas.microsoft.com/office/powerpoint/2010/main" val="319221268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8001" y="116114"/>
            <a:ext cx="5825202" cy="740229"/>
          </a:xfrm>
        </p:spPr>
        <p:txBody>
          <a:bodyPr/>
          <a:lstStyle/>
          <a:p>
            <a:pPr algn="ctr"/>
            <a:r>
              <a:rPr lang="en-US" sz="3200" dirty="0" smtClean="0"/>
              <a:t>SAMHSA Definition</a:t>
            </a:r>
            <a:endParaRPr lang="en-US" sz="3200" dirty="0"/>
          </a:p>
        </p:txBody>
      </p:sp>
      <p:sp>
        <p:nvSpPr>
          <p:cNvPr id="3" name="Subtitle 2"/>
          <p:cNvSpPr>
            <a:spLocks noGrp="1"/>
          </p:cNvSpPr>
          <p:nvPr>
            <p:ph type="subTitle" idx="1"/>
          </p:nvPr>
        </p:nvSpPr>
        <p:spPr>
          <a:xfrm>
            <a:off x="1429086" y="2061937"/>
            <a:ext cx="6303032" cy="2292350"/>
          </a:xfrm>
        </p:spPr>
        <p:txBody>
          <a:bodyPr>
            <a:noAutofit/>
          </a:bodyPr>
          <a:lstStyle/>
          <a:p>
            <a:pPr algn="ctr"/>
            <a:r>
              <a:rPr lang="en-US" sz="2800" dirty="0"/>
              <a:t>Recovery is “a process of change through which individuals improve their health and wellness, live a self-directed life, and strive to reach their full potential”.</a:t>
            </a:r>
          </a:p>
        </p:txBody>
      </p:sp>
    </p:spTree>
    <p:extLst>
      <p:ext uri="{BB962C8B-B14F-4D97-AF65-F5344CB8AC3E}">
        <p14:creationId xmlns:p14="http://schemas.microsoft.com/office/powerpoint/2010/main" val="1186740894"/>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85" y="258309"/>
            <a:ext cx="8969829" cy="627062"/>
          </a:xfrm>
        </p:spPr>
        <p:txBody>
          <a:bodyPr>
            <a:normAutofit/>
          </a:bodyPr>
          <a:lstStyle/>
          <a:p>
            <a:pPr algn="ctr"/>
            <a:r>
              <a:rPr lang="en-US" sz="3200" dirty="0" smtClean="0">
                <a:latin typeface="Calibri" panose="020F0502020204030204" pitchFamily="34" charset="0"/>
              </a:rPr>
              <a:t>4 Major Dimensions That Support a Life in Recovery</a:t>
            </a:r>
            <a:endParaRPr lang="en-US" sz="3200" dirty="0">
              <a:latin typeface="Calibri" panose="020F0502020204030204" pitchFamily="34" charset="0"/>
            </a:endParaRPr>
          </a:p>
        </p:txBody>
      </p:sp>
      <p:sp>
        <p:nvSpPr>
          <p:cNvPr id="3" name="Content Placeholder 2"/>
          <p:cNvSpPr>
            <a:spLocks noGrp="1"/>
          </p:cNvSpPr>
          <p:nvPr>
            <p:ph idx="1"/>
          </p:nvPr>
        </p:nvSpPr>
        <p:spPr>
          <a:xfrm>
            <a:off x="457199" y="1498600"/>
            <a:ext cx="8229600" cy="4525963"/>
          </a:xfrm>
        </p:spPr>
        <p:txBody>
          <a:bodyPr>
            <a:normAutofit/>
          </a:bodyPr>
          <a:lstStyle/>
          <a:p>
            <a:pPr marL="457200" indent="-457200">
              <a:buFont typeface="+mj-lt"/>
              <a:buAutoNum type="arabicPeriod"/>
            </a:pPr>
            <a:r>
              <a:rPr lang="en-US" sz="2000" b="1" dirty="0" smtClean="0"/>
              <a:t>Health-</a:t>
            </a:r>
            <a:r>
              <a:rPr lang="en-US" sz="2000" dirty="0" smtClean="0"/>
              <a:t> </a:t>
            </a:r>
            <a:r>
              <a:rPr lang="en-US" sz="2000" dirty="0"/>
              <a:t>overcoming/managing ones disease(s) as well as living in a physically and emotionally healthy way</a:t>
            </a:r>
          </a:p>
          <a:p>
            <a:pPr marL="0" indent="0">
              <a:buNone/>
            </a:pPr>
            <a:endParaRPr lang="en-US" sz="2000" dirty="0"/>
          </a:p>
          <a:p>
            <a:pPr marL="457200" indent="-457200">
              <a:buFont typeface="+mj-lt"/>
              <a:buAutoNum type="arabicPeriod" startAt="2"/>
            </a:pPr>
            <a:r>
              <a:rPr lang="en-US" sz="2000" b="1" dirty="0" smtClean="0"/>
              <a:t>Home</a:t>
            </a:r>
            <a:r>
              <a:rPr lang="en-US" sz="2000" dirty="0" smtClean="0"/>
              <a:t>-a </a:t>
            </a:r>
            <a:r>
              <a:rPr lang="en-US" sz="2000" dirty="0"/>
              <a:t>stable and safe place to </a:t>
            </a:r>
            <a:r>
              <a:rPr lang="en-US" sz="2000" dirty="0" smtClean="0"/>
              <a:t>live</a:t>
            </a:r>
          </a:p>
          <a:p>
            <a:pPr marL="457200" indent="-457200">
              <a:buFont typeface="+mj-lt"/>
              <a:buAutoNum type="arabicPeriod" startAt="2"/>
            </a:pPr>
            <a:endParaRPr lang="en-US" sz="2000" dirty="0"/>
          </a:p>
          <a:p>
            <a:pPr marL="457200" indent="-457200">
              <a:buFont typeface="+mj-lt"/>
              <a:buAutoNum type="arabicPeriod" startAt="3"/>
            </a:pPr>
            <a:r>
              <a:rPr lang="en-US" sz="2000" b="1" dirty="0" smtClean="0"/>
              <a:t>Purpose</a:t>
            </a:r>
            <a:r>
              <a:rPr lang="en-US" sz="2000" dirty="0" smtClean="0"/>
              <a:t>- </a:t>
            </a:r>
            <a:r>
              <a:rPr lang="en-US" sz="2000" dirty="0"/>
              <a:t>meaningful daily activities such as a job, school, volunteerism, family care-taking or creative endeavors and the independence, income, and resources to participate in </a:t>
            </a:r>
            <a:r>
              <a:rPr lang="en-US" sz="2000" dirty="0" smtClean="0"/>
              <a:t>society</a:t>
            </a:r>
          </a:p>
          <a:p>
            <a:pPr marL="457200" indent="-457200">
              <a:buFont typeface="+mj-lt"/>
              <a:buAutoNum type="arabicPeriod" startAt="3"/>
            </a:pPr>
            <a:endParaRPr lang="en-US" sz="2000" dirty="0"/>
          </a:p>
          <a:p>
            <a:pPr marL="457200" indent="-457200">
              <a:buFont typeface="+mj-lt"/>
              <a:buAutoNum type="arabicPeriod" startAt="4"/>
            </a:pPr>
            <a:r>
              <a:rPr lang="en-US" sz="2000" b="1" dirty="0" smtClean="0"/>
              <a:t>Community</a:t>
            </a:r>
            <a:r>
              <a:rPr lang="en-US" sz="2000" dirty="0" smtClean="0"/>
              <a:t>- </a:t>
            </a:r>
            <a:r>
              <a:rPr lang="en-US" sz="2000" dirty="0"/>
              <a:t>relationships and social networks that provide support, friendship, love and hope</a:t>
            </a:r>
          </a:p>
        </p:txBody>
      </p:sp>
    </p:spTree>
    <p:extLst>
      <p:ext uri="{BB962C8B-B14F-4D97-AF65-F5344CB8AC3E}">
        <p14:creationId xmlns:p14="http://schemas.microsoft.com/office/powerpoint/2010/main" val="67087246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208"/>
            <a:ext cx="9144000" cy="789221"/>
          </a:xfrm>
        </p:spPr>
        <p:txBody>
          <a:bodyPr/>
          <a:lstStyle/>
          <a:p>
            <a:pPr algn="ctr"/>
            <a:r>
              <a:rPr lang="en-US" sz="2400" dirty="0" smtClean="0">
                <a:latin typeface="Calibri" panose="020F0502020204030204" pitchFamily="34" charset="0"/>
              </a:rPr>
              <a:t>The Individual’s (Consumer) Perspective of </a:t>
            </a:r>
            <a:br>
              <a:rPr lang="en-US" sz="2400" dirty="0" smtClean="0">
                <a:latin typeface="Calibri" panose="020F0502020204030204" pitchFamily="34" charset="0"/>
              </a:rPr>
            </a:br>
            <a:r>
              <a:rPr lang="en-US" sz="2400" dirty="0" smtClean="0">
                <a:latin typeface="Calibri" panose="020F0502020204030204" pitchFamily="34" charset="0"/>
              </a:rPr>
              <a:t>Rehabilitation Services</a:t>
            </a:r>
            <a:endParaRPr lang="en-US" sz="2400" dirty="0">
              <a:latin typeface="Calibri" panose="020F0502020204030204" pitchFamily="34" charset="0"/>
            </a:endParaRPr>
          </a:p>
        </p:txBody>
      </p:sp>
      <p:sp>
        <p:nvSpPr>
          <p:cNvPr id="3" name="Content Placeholder 2"/>
          <p:cNvSpPr>
            <a:spLocks noGrp="1"/>
          </p:cNvSpPr>
          <p:nvPr>
            <p:ph idx="1"/>
          </p:nvPr>
        </p:nvSpPr>
        <p:spPr>
          <a:xfrm>
            <a:off x="1348249" y="1287521"/>
            <a:ext cx="6447501" cy="4213394"/>
          </a:xfrm>
        </p:spPr>
        <p:txBody>
          <a:bodyPr>
            <a:noAutofit/>
          </a:bodyPr>
          <a:lstStyle/>
          <a:p>
            <a:r>
              <a:rPr lang="en-US" dirty="0"/>
              <a:t>“I’m not a case and I don’t need to be managed!”</a:t>
            </a:r>
          </a:p>
          <a:p>
            <a:pPr marL="0" indent="0">
              <a:buNone/>
            </a:pPr>
            <a:endParaRPr lang="en-US" dirty="0"/>
          </a:p>
          <a:p>
            <a:pPr marL="0" indent="0">
              <a:buNone/>
            </a:pPr>
            <a:endParaRPr lang="en-US" dirty="0"/>
          </a:p>
          <a:p>
            <a:pPr marL="0" indent="0">
              <a:buNone/>
            </a:pPr>
            <a:endParaRPr lang="en-US" dirty="0"/>
          </a:p>
          <a:p>
            <a:pPr marL="0" indent="0">
              <a:buNone/>
            </a:pPr>
            <a:endParaRPr lang="en-US" dirty="0" smtClean="0"/>
          </a:p>
          <a:p>
            <a:pPr marL="0" indent="0">
              <a:buNone/>
            </a:pPr>
            <a:r>
              <a:rPr lang="en-US" dirty="0" smtClean="0"/>
              <a:t>Individuals </a:t>
            </a:r>
            <a:r>
              <a:rPr lang="en-US" dirty="0"/>
              <a:t>with </a:t>
            </a:r>
            <a:r>
              <a:rPr lang="en-US" dirty="0" smtClean="0"/>
              <a:t>behavioral health disorders </a:t>
            </a:r>
            <a:r>
              <a:rPr lang="en-US" dirty="0"/>
              <a:t>and many other disabilities don’t talk about </a:t>
            </a:r>
            <a:r>
              <a:rPr lang="en-US" dirty="0" smtClean="0"/>
              <a:t> rehabilitation</a:t>
            </a:r>
            <a:r>
              <a:rPr lang="en-US" dirty="0"/>
              <a:t>, rather they talk about the recovery process.</a:t>
            </a:r>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0503" y="2230209"/>
            <a:ext cx="2522992" cy="1412876"/>
          </a:xfrm>
          <a:prstGeom prst="rect">
            <a:avLst/>
          </a:prstGeom>
        </p:spPr>
      </p:pic>
    </p:spTree>
    <p:extLst>
      <p:ext uri="{BB962C8B-B14F-4D97-AF65-F5344CB8AC3E}">
        <p14:creationId xmlns:p14="http://schemas.microsoft.com/office/powerpoint/2010/main" val="2337136698"/>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5739"/>
            <a:ext cx="8229600" cy="714148"/>
          </a:xfrm>
        </p:spPr>
        <p:txBody>
          <a:bodyPr>
            <a:noAutofit/>
          </a:bodyPr>
          <a:lstStyle/>
          <a:p>
            <a:r>
              <a:rPr lang="en-US" sz="3200" dirty="0" smtClean="0">
                <a:latin typeface="Calibri" panose="020F0502020204030204" pitchFamily="34" charset="0"/>
              </a:rPr>
              <a:t>Activity</a:t>
            </a:r>
            <a:r>
              <a:rPr lang="en-US" sz="3200" dirty="0">
                <a:latin typeface="Calibri" panose="020F0502020204030204" pitchFamily="34" charset="0"/>
              </a:rPr>
              <a:t>:</a:t>
            </a:r>
            <a:r>
              <a:rPr lang="en-US" sz="3000" dirty="0"/>
              <a:t/>
            </a:r>
            <a:br>
              <a:rPr lang="en-US" sz="3000" dirty="0"/>
            </a:br>
            <a:r>
              <a:rPr lang="en-US" sz="3000" dirty="0"/>
              <a:t/>
            </a:r>
            <a:br>
              <a:rPr lang="en-US" sz="3000" dirty="0"/>
            </a:br>
            <a:r>
              <a:rPr lang="en-US" sz="3000" dirty="0"/>
              <a:t/>
            </a:r>
            <a:br>
              <a:rPr lang="en-US" sz="3000" dirty="0"/>
            </a:br>
            <a:r>
              <a:rPr lang="en-US" sz="3200" dirty="0">
                <a:latin typeface="Calibri" panose="020F0502020204030204" pitchFamily="34" charset="0"/>
              </a:rPr>
              <a:t>What are your goals and aspirations?</a:t>
            </a:r>
            <a:br>
              <a:rPr lang="en-US" sz="3200" dirty="0">
                <a:latin typeface="Calibri" panose="020F0502020204030204" pitchFamily="34" charset="0"/>
              </a:rPr>
            </a:br>
            <a:r>
              <a:rPr lang="en-US" sz="3000" dirty="0"/>
              <a:t/>
            </a:r>
            <a:br>
              <a:rPr lang="en-US" sz="3000" dirty="0"/>
            </a:br>
            <a:endParaRPr lang="en-US" sz="30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9429" y="3124200"/>
            <a:ext cx="2685142" cy="2685142"/>
          </a:xfrm>
          <a:prstGeom prst="rect">
            <a:avLst/>
          </a:prstGeom>
        </p:spPr>
      </p:pic>
    </p:spTree>
    <p:extLst>
      <p:ext uri="{BB962C8B-B14F-4D97-AF65-F5344CB8AC3E}">
        <p14:creationId xmlns:p14="http://schemas.microsoft.com/office/powerpoint/2010/main" val="1184278117"/>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Colmers_Alliance for Health Reform_09182009">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1324</Words>
  <Application>Microsoft Office PowerPoint</Application>
  <PresentationFormat>On-screen Show (4:3)</PresentationFormat>
  <Paragraphs>205</Paragraphs>
  <Slides>35</Slides>
  <Notes>15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Colmers_Alliance for Health Reform_09182009</vt:lpstr>
      <vt:lpstr>PowerPoint Presentation</vt:lpstr>
      <vt:lpstr>Objectives</vt:lpstr>
      <vt:lpstr>Is it “Rehab”, “Rehabilitation”, or “Recovery”?  How would you define them?</vt:lpstr>
      <vt:lpstr>PowerPoint Presentation</vt:lpstr>
      <vt:lpstr>PowerPoint Presentation</vt:lpstr>
      <vt:lpstr>SAMHSA Definition</vt:lpstr>
      <vt:lpstr>4 Major Dimensions That Support a Life in Recovery</vt:lpstr>
      <vt:lpstr>The Individual’s (Consumer) Perspective of  Rehabilitation Services</vt:lpstr>
      <vt:lpstr>Activity:   What are your goals and aspirations?  </vt:lpstr>
      <vt:lpstr>Why so different?</vt:lpstr>
      <vt:lpstr>Why do people settle?</vt:lpstr>
      <vt:lpstr>PowerPoint Presentation</vt:lpstr>
      <vt:lpstr>Fear </vt:lpstr>
      <vt:lpstr>Let’s Talk Benefits</vt:lpstr>
      <vt:lpstr>Safety Nets and Work Incentives</vt:lpstr>
      <vt:lpstr>Trial Work Period </vt:lpstr>
      <vt:lpstr>Continuation of Medicare Benefits</vt:lpstr>
      <vt:lpstr>Continued Medicaid Coverage- 1619(b)</vt:lpstr>
      <vt:lpstr>Expedited Reinstatement</vt:lpstr>
      <vt:lpstr>Employed Individuals With Disabilities Program (EID)</vt:lpstr>
      <vt:lpstr>Programs and Supports</vt:lpstr>
      <vt:lpstr>Supported Employment</vt:lpstr>
      <vt:lpstr>PowerPoint Presentation</vt:lpstr>
      <vt:lpstr>What REALLY is Ticket to Work? </vt:lpstr>
      <vt:lpstr>Employment Network Services</vt:lpstr>
      <vt:lpstr>Benefits Counseling Services</vt:lpstr>
      <vt:lpstr>When Faced With What Seems to be a Very Complex Challenge, Why Work?</vt:lpstr>
      <vt:lpstr>Fitting Together The Pieces</vt:lpstr>
      <vt:lpstr>How Do We Change The Culture of Mediocrity?</vt:lpstr>
      <vt:lpstr>Develop a Strengths-Based Atmosphere</vt:lpstr>
      <vt:lpstr>Maintenance Vs. Recovery</vt:lpstr>
      <vt:lpstr>Benefits Education</vt:lpstr>
      <vt:lpstr>Your Role…What’s Next? </vt:lpstr>
      <vt:lpstr> Final Thought</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Theresa Ward</dc:creator>
  <cp:lastModifiedBy>Ilisa Oman</cp:lastModifiedBy>
  <cp:revision>22</cp:revision>
  <dcterms:created xsi:type="dcterms:W3CDTF">2016-01-12T18:58:32Z</dcterms:created>
  <dcterms:modified xsi:type="dcterms:W3CDTF">2016-10-07T17:13:53Z</dcterms:modified>
</cp:coreProperties>
</file>