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62" r:id="rId4"/>
    <p:sldId id="278" r:id="rId5"/>
    <p:sldId id="260" r:id="rId6"/>
    <p:sldId id="279" r:id="rId7"/>
    <p:sldId id="263" r:id="rId8"/>
    <p:sldId id="265" r:id="rId9"/>
    <p:sldId id="277" r:id="rId10"/>
    <p:sldId id="267" r:id="rId11"/>
    <p:sldId id="271" r:id="rId12"/>
    <p:sldId id="268" r:id="rId13"/>
    <p:sldId id="273" r:id="rId14"/>
    <p:sldId id="266" r:id="rId15"/>
    <p:sldId id="285" r:id="rId16"/>
    <p:sldId id="269" r:id="rId17"/>
    <p:sldId id="270" r:id="rId18"/>
    <p:sldId id="280" r:id="rId19"/>
    <p:sldId id="274" r:id="rId20"/>
    <p:sldId id="281" r:id="rId21"/>
    <p:sldId id="258" r:id="rId22"/>
    <p:sldId id="272" r:id="rId23"/>
    <p:sldId id="282" r:id="rId24"/>
    <p:sldId id="286" r:id="rId25"/>
    <p:sldId id="287" r:id="rId26"/>
    <p:sldId id="264" r:id="rId27"/>
    <p:sldId id="25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94484" autoAdjust="0"/>
  </p:normalViewPr>
  <p:slideViewPr>
    <p:cSldViewPr>
      <p:cViewPr varScale="1">
        <p:scale>
          <a:sx n="69" d="100"/>
          <a:sy n="69" d="100"/>
        </p:scale>
        <p:origin x="-7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F1CD-FE12-4A02-AFEC-B0EF6743B92C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9914-E32F-4554-AC07-93D17D53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7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F1CD-FE12-4A02-AFEC-B0EF6743B92C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9914-E32F-4554-AC07-93D17D53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F1CD-FE12-4A02-AFEC-B0EF6743B92C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9914-E32F-4554-AC07-93D17D53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10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F53-C865-44FB-917B-72444D43495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C075-F08F-4FAF-8295-EBA6ACDE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11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F53-C865-44FB-917B-72444D43495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C075-F08F-4FAF-8295-EBA6ACDE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30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F53-C865-44FB-917B-72444D43495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C075-F08F-4FAF-8295-EBA6ACDE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3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F53-C865-44FB-917B-72444D43495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C075-F08F-4FAF-8295-EBA6ACDE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73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F53-C865-44FB-917B-72444D43495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C075-F08F-4FAF-8295-EBA6ACDE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75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F53-C865-44FB-917B-72444D43495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C075-F08F-4FAF-8295-EBA6ACDE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94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F53-C865-44FB-917B-72444D43495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C075-F08F-4FAF-8295-EBA6ACDE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56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F53-C865-44FB-917B-72444D43495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C075-F08F-4FAF-8295-EBA6ACDE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6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F1CD-FE12-4A02-AFEC-B0EF6743B92C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9914-E32F-4554-AC07-93D17D53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60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F53-C865-44FB-917B-72444D43495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C075-F08F-4FAF-8295-EBA6ACDE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97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F53-C865-44FB-917B-72444D43495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C075-F08F-4FAF-8295-EBA6ACDE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37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7F53-C865-44FB-917B-72444D43495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C075-F08F-4FAF-8295-EBA6ACDE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96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8A95-1DB6-4B0B-A6F4-E463F309761D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57F-44DE-4831-AD35-41A05FB1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04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8A95-1DB6-4B0B-A6F4-E463F309761D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57F-44DE-4831-AD35-41A05FB1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77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8A95-1DB6-4B0B-A6F4-E463F309761D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57F-44DE-4831-AD35-41A05FB1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9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8A95-1DB6-4B0B-A6F4-E463F309761D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57F-44DE-4831-AD35-41A05FB1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9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8A95-1DB6-4B0B-A6F4-E463F309761D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57F-44DE-4831-AD35-41A05FB1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9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8A95-1DB6-4B0B-A6F4-E463F309761D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57F-44DE-4831-AD35-41A05FB1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81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8A95-1DB6-4B0B-A6F4-E463F309761D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57F-44DE-4831-AD35-41A05FB1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F1CD-FE12-4A02-AFEC-B0EF6743B92C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9914-E32F-4554-AC07-93D17D53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15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8A95-1DB6-4B0B-A6F4-E463F309761D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57F-44DE-4831-AD35-41A05FB1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68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8A95-1DB6-4B0B-A6F4-E463F309761D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57F-44DE-4831-AD35-41A05FB1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96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8A95-1DB6-4B0B-A6F4-E463F309761D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57F-44DE-4831-AD35-41A05FB1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0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8A95-1DB6-4B0B-A6F4-E463F309761D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57F-44DE-4831-AD35-41A05FB1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7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F1CD-FE12-4A02-AFEC-B0EF6743B92C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9914-E32F-4554-AC07-93D17D53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F1CD-FE12-4A02-AFEC-B0EF6743B92C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9914-E32F-4554-AC07-93D17D53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4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F1CD-FE12-4A02-AFEC-B0EF6743B92C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9914-E32F-4554-AC07-93D17D53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F1CD-FE12-4A02-AFEC-B0EF6743B92C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9914-E32F-4554-AC07-93D17D53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8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F1CD-FE12-4A02-AFEC-B0EF6743B92C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9914-E32F-4554-AC07-93D17D53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4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F1CD-FE12-4A02-AFEC-B0EF6743B92C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9914-E32F-4554-AC07-93D17D53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1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0F1CD-FE12-4A02-AFEC-B0EF6743B92C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9914-E32F-4554-AC07-93D17D53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9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D7F53-C865-44FB-917B-72444D43495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C075-F08F-4FAF-8295-EBA6ACDE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5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68A95-1DB6-4B0B-A6F4-E463F309761D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BB57F-44DE-4831-AD35-41A05FB1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6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ares.co.za/wp-content/uploads/servic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41" y="-6941"/>
            <a:ext cx="9224141" cy="691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28600" y="457200"/>
            <a:ext cx="4267200" cy="1981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Prescribing Nature for a Healthier Life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07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3308"/>
            <a:ext cx="10323348" cy="707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0" y="3124200"/>
            <a:ext cx="335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Nature Heals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441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69032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Heals</a:t>
            </a:r>
            <a:endParaRPr lang="en-US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2800" dirty="0" smtClean="0"/>
              <a:t>Found lower cortisol levels in those who took forest walks compared with those who walked the same difference in a lab</a:t>
            </a:r>
          </a:p>
          <a:p>
            <a:pPr algn="r"/>
            <a:r>
              <a:rPr lang="en-US" sz="1800" dirty="0"/>
              <a:t>Rx: 50 mg Nature, Ad Lib</a:t>
            </a:r>
          </a:p>
          <a:p>
            <a:pPr marL="0" indent="0" algn="r">
              <a:buNone/>
            </a:pPr>
            <a:r>
              <a:rPr lang="en-US" sz="1800" dirty="0"/>
              <a:t>(</a:t>
            </a:r>
            <a:r>
              <a:rPr lang="en-US" sz="1800" dirty="0" err="1"/>
              <a:t>Youshifumi</a:t>
            </a:r>
            <a:r>
              <a:rPr lang="en-US" sz="1800" dirty="0"/>
              <a:t> Miyazaki) </a:t>
            </a:r>
          </a:p>
          <a:p>
            <a:pPr marL="0" indent="0" algn="r">
              <a:buNone/>
            </a:pPr>
            <a:r>
              <a:rPr lang="en-US" sz="1800" dirty="0"/>
              <a:t>Chiba University – Japan </a:t>
            </a:r>
          </a:p>
          <a:p>
            <a:r>
              <a:rPr lang="en-US" sz="2800" dirty="0" smtClean="0"/>
              <a:t>“We see pharmaceuticals, gyms, standing and walking desks as a fair trade for the outdoors…the research suggests they are not enough </a:t>
            </a:r>
          </a:p>
          <a:p>
            <a:pPr algn="r"/>
            <a:r>
              <a:rPr lang="en-US" sz="1800" dirty="0" smtClean="0"/>
              <a:t>Stephen Kellert</a:t>
            </a:r>
          </a:p>
          <a:p>
            <a:pPr marL="0" indent="0" algn="r">
              <a:buNone/>
            </a:pPr>
            <a:r>
              <a:rPr lang="en-US" sz="1800" dirty="0" smtClean="0"/>
              <a:t>Social Ecologist</a:t>
            </a:r>
          </a:p>
          <a:p>
            <a:r>
              <a:rPr lang="en-US" sz="2800" dirty="0" smtClean="0"/>
              <a:t>Dr. Robert </a:t>
            </a:r>
            <a:r>
              <a:rPr lang="en-US" sz="2800" dirty="0" err="1" smtClean="0"/>
              <a:t>Zarr</a:t>
            </a:r>
            <a:r>
              <a:rPr lang="en-US" sz="2800" dirty="0" smtClean="0"/>
              <a:t> and his team at Unity Healthcare in Washington, DC have begun prescribing time outside in nature for conditions as wide-ranging as ADHD, high </a:t>
            </a:r>
            <a:r>
              <a:rPr lang="en-US" sz="2800" dirty="0"/>
              <a:t>b</a:t>
            </a:r>
            <a:r>
              <a:rPr lang="en-US" sz="2800" dirty="0" smtClean="0"/>
              <a:t>lood </a:t>
            </a:r>
            <a:r>
              <a:rPr lang="en-US" sz="2800" dirty="0"/>
              <a:t>p</a:t>
            </a:r>
            <a:r>
              <a:rPr lang="en-US" sz="2800" dirty="0" smtClean="0"/>
              <a:t>ressure, asthma, obesity, anxiety, diabetes and depression.</a:t>
            </a:r>
          </a:p>
          <a:p>
            <a:endParaRPr lang="en-US" sz="2800" dirty="0" smtClean="0"/>
          </a:p>
        </p:txBody>
      </p:sp>
      <p:pic>
        <p:nvPicPr>
          <p:cNvPr id="14338" name="Picture 2" descr="C:\Users\shelley\AppData\Local\Microsoft\Windows\INetCache\IE\HKA8FXZI\leaf-149428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219200" cy="131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833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elley\Desktop\Nature-workshop\Nature-is-not-a-waste-of-tim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203"/>
            <a:ext cx="9144000" cy="756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42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i="1" dirty="0" smtClean="0"/>
              <a:t>Schools with </a:t>
            </a:r>
            <a:br>
              <a:rPr lang="en-US" i="1" dirty="0" smtClean="0"/>
            </a:br>
            <a:r>
              <a:rPr lang="en-US" i="1" dirty="0" smtClean="0"/>
              <a:t>Environmental Education Programs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Score higher in math, reading, writing and listening</a:t>
            </a:r>
          </a:p>
          <a:p>
            <a:endParaRPr lang="en-US" dirty="0" smtClean="0"/>
          </a:p>
          <a:p>
            <a:r>
              <a:rPr lang="en-US" dirty="0" smtClean="0"/>
              <a:t>Experience increases </a:t>
            </a:r>
            <a:r>
              <a:rPr lang="en-US" dirty="0" smtClean="0"/>
              <a:t>in critical </a:t>
            </a:r>
            <a:r>
              <a:rPr lang="en-US" dirty="0" smtClean="0"/>
              <a:t>thinking </a:t>
            </a:r>
            <a:r>
              <a:rPr lang="en-US" dirty="0" smtClean="0"/>
              <a:t>and social skills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777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GREENHOUSE AUTISM PHOTOS\P100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2225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452" y="0"/>
            <a:ext cx="41442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Nature Soothes</a:t>
            </a:r>
            <a:endParaRPr lang="en-US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8768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Soothes</a:t>
            </a:r>
            <a:endParaRPr lang="en-US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Being in nature, or even viewing scenes of nature reduces anger, fear and stress within minutes and makes you feel better physically and emotionally. </a:t>
            </a:r>
          </a:p>
          <a:p>
            <a:r>
              <a:rPr lang="en-US" sz="2800" dirty="0" smtClean="0"/>
              <a:t>It reduces blood pressure, heart rate, muscle tension and the production of stress hormones</a:t>
            </a:r>
          </a:p>
          <a:p>
            <a:r>
              <a:rPr lang="en-US" sz="2800" dirty="0" smtClean="0"/>
              <a:t>Not only does it improve your mood but effects how your nervous, endocrine and immune systems are working. </a:t>
            </a:r>
            <a:r>
              <a:rPr lang="en-US" sz="1600" dirty="0" smtClean="0"/>
              <a:t> </a:t>
            </a:r>
          </a:p>
          <a:p>
            <a:pPr marL="342900" lvl="8" indent="-342900"/>
            <a:r>
              <a:rPr lang="en-US" sz="2800" dirty="0" smtClean="0"/>
              <a:t>Nature is important to development in every major way – intellectually, emotionally, socially, spiritually and physically.</a:t>
            </a:r>
            <a:endParaRPr lang="en-US" sz="1600" dirty="0" smtClean="0"/>
          </a:p>
          <a:p>
            <a:pPr marL="342900" lvl="8" indent="-342900" algn="r"/>
            <a:r>
              <a:rPr lang="en-US" sz="1600" dirty="0" smtClean="0"/>
              <a:t>(Kellert, 2005) 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From Benefits of Connecting Children to Nature-NC State University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12290" name="Picture 2" descr="C:\Users\shelley\AppData\Local\Microsoft\Windows\INetCache\IE\HKA8FXZI\leaf-149428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20229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227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333" y="0"/>
            <a:ext cx="10244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98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Heals</a:t>
            </a:r>
            <a:endParaRPr lang="en-US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Even </a:t>
            </a:r>
            <a:r>
              <a:rPr lang="en-US" sz="2800" dirty="0"/>
              <a:t>the scent of nature may be beneficial: chemicals secreted by trees, know as </a:t>
            </a:r>
            <a:r>
              <a:rPr lang="en-US" sz="2800" dirty="0" err="1"/>
              <a:t>phytoncides</a:t>
            </a:r>
            <a:r>
              <a:rPr lang="en-US" sz="2800" dirty="0"/>
              <a:t>, have been linked with improved immune defense as well as a reduction in anxiety and increase in pain threshold</a:t>
            </a:r>
            <a:r>
              <a:rPr lang="en-US" sz="2800" dirty="0" smtClean="0"/>
              <a:t>.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smtClean="0"/>
              <a:t>				</a:t>
            </a:r>
          </a:p>
          <a:p>
            <a:pPr algn="just"/>
            <a:r>
              <a:rPr lang="en-US" sz="2800" dirty="0" smtClean="0"/>
              <a:t>Long </a:t>
            </a:r>
            <a:r>
              <a:rPr lang="en-US" sz="2800" dirty="0"/>
              <a:t>lasting influence on immune system markers, increased activity of antiviral cells and intracellular anti-cancer proteins </a:t>
            </a:r>
            <a:r>
              <a:rPr lang="en-US" sz="2800" dirty="0" smtClean="0"/>
              <a:t> </a:t>
            </a:r>
            <a:r>
              <a:rPr lang="en-US" sz="2800" dirty="0"/>
              <a:t>remaining significant for a full week after the </a:t>
            </a:r>
            <a:r>
              <a:rPr lang="en-US" sz="2800" dirty="0" smtClean="0"/>
              <a:t>visit.</a:t>
            </a:r>
            <a:endParaRPr lang="en-US" sz="2800" dirty="0"/>
          </a:p>
          <a:p>
            <a:pPr marL="0" indent="0" algn="just">
              <a:buNone/>
            </a:pPr>
            <a:endParaRPr lang="en-US" dirty="0" smtClean="0"/>
          </a:p>
          <a:p>
            <a:pPr algn="r"/>
            <a:r>
              <a:rPr lang="en-US" sz="1800" dirty="0"/>
              <a:t>Rx: 50 mg Nature, Ad Lib</a:t>
            </a:r>
          </a:p>
          <a:p>
            <a:pPr marL="0" indent="0" algn="r">
              <a:buNone/>
            </a:pPr>
            <a:r>
              <a:rPr lang="en-US" sz="1800" dirty="0"/>
              <a:t>(</a:t>
            </a:r>
            <a:r>
              <a:rPr lang="en-US" sz="1800" dirty="0" err="1"/>
              <a:t>Youshifumi</a:t>
            </a:r>
            <a:r>
              <a:rPr lang="en-US" sz="1800" dirty="0"/>
              <a:t> Miyazaki) </a:t>
            </a:r>
          </a:p>
          <a:p>
            <a:pPr marL="0" indent="0" algn="r">
              <a:buNone/>
            </a:pPr>
            <a:r>
              <a:rPr lang="en-US" sz="1800" dirty="0" err="1"/>
              <a:t>Chiva</a:t>
            </a:r>
            <a:r>
              <a:rPr lang="en-US" sz="1800" dirty="0"/>
              <a:t> University – Japan </a:t>
            </a:r>
          </a:p>
          <a:p>
            <a:pPr algn="r"/>
            <a:endParaRPr lang="en-US" sz="1800" dirty="0" smtClean="0"/>
          </a:p>
          <a:p>
            <a:pPr algn="r"/>
            <a:endParaRPr lang="en-US" sz="1800" dirty="0"/>
          </a:p>
          <a:p>
            <a:pPr marL="0" indent="0" algn="r">
              <a:buNone/>
            </a:pPr>
            <a:endParaRPr lang="en-US" dirty="0"/>
          </a:p>
          <a:p>
            <a:pPr lvl="5" algn="r"/>
            <a:endParaRPr lang="en-US" dirty="0"/>
          </a:p>
        </p:txBody>
      </p:sp>
      <p:pic>
        <p:nvPicPr>
          <p:cNvPr id="15362" name="Picture 2" descr="C:\Users\shelley\AppData\Local\Microsoft\Windows\INetCache\IE\HKA8FXZI\leaf-149428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260" y="31124"/>
            <a:ext cx="127301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508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172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31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915150"/>
          </a:xfrm>
        </p:spPr>
      </p:pic>
    </p:spTree>
    <p:extLst>
      <p:ext uri="{BB962C8B-B14F-4D97-AF65-F5344CB8AC3E}">
        <p14:creationId xmlns:p14="http://schemas.microsoft.com/office/powerpoint/2010/main" val="200119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dirty="0" smtClean="0"/>
              <a:t>research to inform participants of the benefits of spending time in nature</a:t>
            </a:r>
          </a:p>
          <a:p>
            <a:endParaRPr lang="en-US" dirty="0"/>
          </a:p>
          <a:p>
            <a:r>
              <a:rPr lang="en-US" dirty="0" smtClean="0"/>
              <a:t>Share ideas for activities for all ages to interact with the natural world</a:t>
            </a:r>
          </a:p>
          <a:p>
            <a:endParaRPr lang="en-US" dirty="0"/>
          </a:p>
          <a:p>
            <a:r>
              <a:rPr lang="en-US" dirty="0" smtClean="0"/>
              <a:t>Experience the benefits of engaging with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44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Restores</a:t>
            </a:r>
            <a:endParaRPr lang="en-US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Supports creativity and problem solving</a:t>
            </a:r>
          </a:p>
          <a:p>
            <a:r>
              <a:rPr lang="en-US" sz="3000" dirty="0" smtClean="0"/>
              <a:t>Enhances cognitive abilities</a:t>
            </a:r>
          </a:p>
          <a:p>
            <a:r>
              <a:rPr lang="en-US" sz="3000" dirty="0" smtClean="0"/>
              <a:t>Improves academic performance</a:t>
            </a:r>
          </a:p>
          <a:p>
            <a:r>
              <a:rPr lang="en-US" sz="3000" dirty="0" smtClean="0"/>
              <a:t>Reduces Attention Deficit Disorder symptoms</a:t>
            </a:r>
          </a:p>
          <a:p>
            <a:r>
              <a:rPr lang="en-US" sz="3000" dirty="0" smtClean="0"/>
              <a:t>Increases physical activity levels</a:t>
            </a:r>
          </a:p>
          <a:p>
            <a:r>
              <a:rPr lang="en-US" sz="3000" dirty="0" smtClean="0"/>
              <a:t>Improves nutrition</a:t>
            </a:r>
          </a:p>
          <a:p>
            <a:r>
              <a:rPr lang="en-US" sz="3000" dirty="0" smtClean="0"/>
              <a:t>Improves eyesight</a:t>
            </a:r>
          </a:p>
          <a:p>
            <a:r>
              <a:rPr lang="en-US" sz="3000" dirty="0" smtClean="0"/>
              <a:t>Improves social relations</a:t>
            </a:r>
          </a:p>
          <a:p>
            <a:r>
              <a:rPr lang="en-US" sz="3000" dirty="0" smtClean="0"/>
              <a:t>Improves self discipline</a:t>
            </a:r>
          </a:p>
          <a:p>
            <a:r>
              <a:rPr lang="en-US" sz="3000" dirty="0" smtClean="0"/>
              <a:t>Reduces stress</a:t>
            </a:r>
          </a:p>
          <a:p>
            <a:pPr algn="r"/>
            <a:r>
              <a:rPr lang="en-US" sz="1900" dirty="0" smtClean="0"/>
              <a:t>Benefits of Connecting Children with Nature</a:t>
            </a:r>
          </a:p>
          <a:p>
            <a:pPr marL="0" indent="0">
              <a:buNone/>
            </a:pPr>
            <a:r>
              <a:rPr lang="en-US" sz="300" dirty="0"/>
              <a:t>	</a:t>
            </a:r>
            <a:endParaRPr lang="en-US" sz="300" dirty="0" smtClean="0"/>
          </a:p>
          <a:p>
            <a:endParaRPr lang="en-US" sz="1500" dirty="0" smtClean="0"/>
          </a:p>
          <a:p>
            <a:endParaRPr lang="en-US" dirty="0"/>
          </a:p>
        </p:txBody>
      </p:sp>
      <p:pic>
        <p:nvPicPr>
          <p:cNvPr id="13314" name="Picture 2" descr="C:\Users\shelley\AppData\Local\Microsoft\Windows\INetCache\IE\HKA8FXZI\leaf-149428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641" y="0"/>
            <a:ext cx="134373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54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00800" y="0"/>
            <a:ext cx="2743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20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2000" i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20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2000" i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20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Research shows that children are spending ½ the time outdoors than they did 20 years ago. </a:t>
            </a:r>
          </a:p>
          <a:p>
            <a:pPr algn="ctr"/>
            <a:endParaRPr lang="en-US" sz="20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2000" i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2000" i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Childhood obesity rates have doubled the last 20 years; the US has become the largest consumer of ADHD medications in the world and pediatric prescriptions for antidepressants have </a:t>
            </a:r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risen. </a:t>
            </a:r>
            <a:endParaRPr lang="en-US" sz="2000" i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28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2800" i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28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2800" i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28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20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We Do When We Get There?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z="6400" dirty="0"/>
              <a:t>Hiking or walking in the woods					</a:t>
            </a:r>
            <a:endParaRPr lang="en-US" sz="6400" dirty="0" smtClean="0"/>
          </a:p>
          <a:p>
            <a:pPr marL="0" indent="0">
              <a:buNone/>
            </a:pPr>
            <a:r>
              <a:rPr lang="en-US" sz="6400" dirty="0" smtClean="0"/>
              <a:t>Biking </a:t>
            </a:r>
            <a:r>
              <a:rPr lang="en-US" sz="6400" dirty="0"/>
              <a:t>on the wooded trails</a:t>
            </a:r>
          </a:p>
          <a:p>
            <a:pPr marL="0" indent="0">
              <a:buNone/>
            </a:pPr>
            <a:r>
              <a:rPr lang="en-US" sz="6400" dirty="0"/>
              <a:t>Gardening or aquaculture projects				</a:t>
            </a:r>
            <a:endParaRPr lang="en-US" sz="6400" dirty="0" smtClean="0"/>
          </a:p>
          <a:p>
            <a:pPr marL="0" indent="0">
              <a:buNone/>
            </a:pPr>
            <a:r>
              <a:rPr lang="en-US" sz="6400" dirty="0" smtClean="0"/>
              <a:t>Sitting </a:t>
            </a:r>
            <a:r>
              <a:rPr lang="en-US" sz="6400" dirty="0"/>
              <a:t>quietly observing landscape</a:t>
            </a:r>
          </a:p>
          <a:p>
            <a:pPr marL="0" indent="0">
              <a:buNone/>
            </a:pPr>
            <a:r>
              <a:rPr lang="en-US" sz="6400" dirty="0"/>
              <a:t>Kayaking, paddle boarding or canoeing on the waters			</a:t>
            </a:r>
            <a:endParaRPr lang="en-US" sz="6400" dirty="0" smtClean="0"/>
          </a:p>
          <a:p>
            <a:pPr marL="0" indent="0">
              <a:buNone/>
            </a:pPr>
            <a:r>
              <a:rPr lang="en-US" sz="6400" dirty="0" smtClean="0"/>
              <a:t>Geocaching 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Kite </a:t>
            </a:r>
            <a:r>
              <a:rPr lang="en-US" sz="6400" dirty="0"/>
              <a:t>Flying</a:t>
            </a:r>
          </a:p>
          <a:p>
            <a:pPr marL="0" indent="0">
              <a:buNone/>
            </a:pPr>
            <a:r>
              <a:rPr lang="en-US" sz="6400" dirty="0"/>
              <a:t>Building animal habitat	</a:t>
            </a:r>
            <a:endParaRPr lang="en-US" sz="6400" dirty="0" smtClean="0"/>
          </a:p>
          <a:p>
            <a:pPr marL="0" indent="0">
              <a:buNone/>
            </a:pPr>
            <a:r>
              <a:rPr lang="en-US" sz="6400" dirty="0" smtClean="0"/>
              <a:t>Volunteering </a:t>
            </a:r>
            <a:r>
              <a:rPr lang="en-US" sz="6400" dirty="0"/>
              <a:t>in parks – bird banding, butterfly tagging, trail marking, </a:t>
            </a:r>
            <a:r>
              <a:rPr lang="en-US" sz="6400" dirty="0" err="1"/>
              <a:t>etc</a:t>
            </a:r>
            <a:endParaRPr lang="en-US" sz="6400" dirty="0"/>
          </a:p>
          <a:p>
            <a:pPr marL="0" indent="0">
              <a:buNone/>
            </a:pPr>
            <a:r>
              <a:rPr lang="en-US" sz="6400" dirty="0"/>
              <a:t>Wildflower walks						</a:t>
            </a:r>
            <a:r>
              <a:rPr lang="en-US" sz="6400" dirty="0" smtClean="0"/>
              <a:t>	</a:t>
            </a:r>
          </a:p>
          <a:p>
            <a:pPr marL="0" indent="0">
              <a:buNone/>
            </a:pPr>
            <a:r>
              <a:rPr lang="en-US" sz="6400" dirty="0" smtClean="0"/>
              <a:t>Nature </a:t>
            </a:r>
            <a:r>
              <a:rPr lang="en-US" sz="6400" dirty="0"/>
              <a:t>Journaling </a:t>
            </a:r>
          </a:p>
          <a:p>
            <a:pPr marL="0" indent="0">
              <a:buNone/>
            </a:pPr>
            <a:r>
              <a:rPr lang="en-US" sz="6400" dirty="0"/>
              <a:t>Stream search							</a:t>
            </a:r>
            <a:endParaRPr lang="en-US" sz="6400" dirty="0" smtClean="0"/>
          </a:p>
          <a:p>
            <a:pPr marL="0" indent="0">
              <a:buNone/>
            </a:pPr>
            <a:r>
              <a:rPr lang="en-US" sz="6400" dirty="0" smtClean="0"/>
              <a:t>Fishing</a:t>
            </a:r>
            <a:endParaRPr lang="en-US" sz="6400" dirty="0"/>
          </a:p>
          <a:p>
            <a:pPr marL="0" indent="0">
              <a:buNone/>
            </a:pPr>
            <a:r>
              <a:rPr lang="en-US" sz="6400" dirty="0"/>
              <a:t>Art in Nature – painting, sketching or photography		</a:t>
            </a:r>
            <a:r>
              <a:rPr lang="en-US" sz="6400" dirty="0" smtClean="0"/>
              <a:t>		</a:t>
            </a:r>
          </a:p>
          <a:p>
            <a:pPr marL="0" indent="0">
              <a:buNone/>
            </a:pPr>
            <a:r>
              <a:rPr lang="en-US" sz="6400" dirty="0" smtClean="0"/>
              <a:t>Tree </a:t>
            </a:r>
            <a:r>
              <a:rPr lang="en-US" sz="6400" dirty="0"/>
              <a:t>ID walks</a:t>
            </a:r>
          </a:p>
          <a:p>
            <a:pPr marL="0" indent="0">
              <a:buNone/>
            </a:pPr>
            <a:r>
              <a:rPr lang="en-US" sz="6400" dirty="0"/>
              <a:t>Natural History Walks						</a:t>
            </a:r>
            <a:endParaRPr lang="en-US" sz="6400" dirty="0" smtClean="0"/>
          </a:p>
          <a:p>
            <a:pPr marL="0" indent="0">
              <a:buNone/>
            </a:pPr>
            <a:r>
              <a:rPr lang="en-US" sz="6400" dirty="0" smtClean="0"/>
              <a:t>Creating </a:t>
            </a:r>
            <a:r>
              <a:rPr lang="en-US" sz="6400" dirty="0"/>
              <a:t>a nature trail</a:t>
            </a:r>
          </a:p>
          <a:p>
            <a:pPr marL="0" indent="0">
              <a:buNone/>
            </a:pPr>
            <a:r>
              <a:rPr lang="en-US" sz="6400" dirty="0"/>
              <a:t>Designing and creating a backyard or schoolyard habitat		</a:t>
            </a:r>
            <a:r>
              <a:rPr lang="en-US" sz="6400" dirty="0" smtClean="0"/>
              <a:t>	</a:t>
            </a:r>
          </a:p>
          <a:p>
            <a:pPr marL="0" indent="0">
              <a:buNone/>
            </a:pPr>
            <a:r>
              <a:rPr lang="en-US" sz="6400" dirty="0" smtClean="0"/>
              <a:t>Guided </a:t>
            </a:r>
            <a:r>
              <a:rPr lang="en-US" sz="6400" dirty="0"/>
              <a:t>imagery </a:t>
            </a:r>
          </a:p>
          <a:p>
            <a:pPr marL="0" indent="0">
              <a:buNone/>
            </a:pPr>
            <a:r>
              <a:rPr lang="en-US" sz="6400" dirty="0"/>
              <a:t>Explore a pond for wildlife					</a:t>
            </a:r>
            <a:endParaRPr lang="en-US" sz="6400" dirty="0" smtClean="0"/>
          </a:p>
          <a:p>
            <a:pPr marL="0" indent="0">
              <a:buNone/>
            </a:pPr>
            <a:r>
              <a:rPr lang="en-US" sz="6400" dirty="0" smtClean="0"/>
              <a:t>Reading </a:t>
            </a:r>
            <a:r>
              <a:rPr lang="en-US" sz="6400" dirty="0"/>
              <a:t>and writing outside </a:t>
            </a:r>
          </a:p>
          <a:p>
            <a:pPr marL="0" indent="0">
              <a:buNone/>
            </a:pPr>
            <a:r>
              <a:rPr lang="en-US" sz="6400" dirty="0"/>
              <a:t>Go on an Owl Prowl	</a:t>
            </a:r>
            <a:endParaRPr lang="en-US" sz="6400" dirty="0" smtClean="0"/>
          </a:p>
          <a:p>
            <a:pPr marL="0" indent="0">
              <a:buNone/>
            </a:pPr>
            <a:r>
              <a:rPr lang="en-US" sz="6400" dirty="0" smtClean="0"/>
              <a:t>Explore </a:t>
            </a:r>
            <a:r>
              <a:rPr lang="en-US" sz="6400" dirty="0"/>
              <a:t>bug, slugs and other misunderstood populations</a:t>
            </a:r>
          </a:p>
          <a:p>
            <a:pPr marL="0" indent="0">
              <a:buNone/>
            </a:pPr>
            <a:r>
              <a:rPr lang="en-US" sz="6400" dirty="0"/>
              <a:t>Adopt a nature-based project 					</a:t>
            </a:r>
            <a:endParaRPr lang="en-US" sz="6400" dirty="0" smtClean="0"/>
          </a:p>
          <a:p>
            <a:pPr marL="0" indent="0">
              <a:buNone/>
            </a:pP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328257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					</a:t>
            </a:r>
            <a:endParaRPr lang="en-US" dirty="0" smtClean="0"/>
          </a:p>
          <a:p>
            <a:r>
              <a:rPr lang="en-US" dirty="0" smtClean="0"/>
              <a:t>Toss </a:t>
            </a:r>
            <a:r>
              <a:rPr lang="en-US" dirty="0"/>
              <a:t>rocks into the water</a:t>
            </a:r>
          </a:p>
          <a:p>
            <a:r>
              <a:rPr lang="en-US" dirty="0"/>
              <a:t>Snowshoe							</a:t>
            </a:r>
            <a:endParaRPr lang="en-US" dirty="0" smtClean="0"/>
          </a:p>
          <a:p>
            <a:r>
              <a:rPr lang="en-US" dirty="0" smtClean="0"/>
              <a:t>Cross </a:t>
            </a:r>
            <a:r>
              <a:rPr lang="en-US" dirty="0"/>
              <a:t>Country </a:t>
            </a:r>
            <a:r>
              <a:rPr lang="en-US" dirty="0" smtClean="0"/>
              <a:t>Ski</a:t>
            </a:r>
            <a:endParaRPr lang="en-US" dirty="0"/>
          </a:p>
          <a:p>
            <a:r>
              <a:rPr lang="en-US" dirty="0"/>
              <a:t>Downhill Ski							</a:t>
            </a:r>
            <a:endParaRPr lang="en-US" dirty="0" smtClean="0"/>
          </a:p>
          <a:p>
            <a:r>
              <a:rPr lang="en-US" dirty="0" smtClean="0"/>
              <a:t>Micro </a:t>
            </a:r>
            <a:r>
              <a:rPr lang="en-US" dirty="0"/>
              <a:t>hikes </a:t>
            </a:r>
            <a:endParaRPr lang="en-US" dirty="0" smtClean="0"/>
          </a:p>
          <a:p>
            <a:r>
              <a:rPr lang="en-US" dirty="0"/>
              <a:t>Explore the night sky </a:t>
            </a:r>
          </a:p>
          <a:p>
            <a:r>
              <a:rPr lang="en-US" dirty="0"/>
              <a:t>River clean up	</a:t>
            </a:r>
          </a:p>
          <a:p>
            <a:r>
              <a:rPr lang="en-US" dirty="0"/>
              <a:t>Visit overlooks </a:t>
            </a:r>
          </a:p>
          <a:p>
            <a:r>
              <a:rPr lang="en-US" dirty="0"/>
              <a:t>Tree plantings	</a:t>
            </a:r>
          </a:p>
          <a:p>
            <a:r>
              <a:rPr lang="en-US" dirty="0"/>
              <a:t>Learn about the nature things you love</a:t>
            </a:r>
          </a:p>
          <a:p>
            <a:r>
              <a:rPr lang="en-US" dirty="0"/>
              <a:t>Whitewater Rafting	</a:t>
            </a:r>
          </a:p>
          <a:p>
            <a:r>
              <a:rPr lang="en-US" dirty="0"/>
              <a:t>Rock Climbing</a:t>
            </a:r>
          </a:p>
          <a:p>
            <a:r>
              <a:rPr lang="en-US" dirty="0"/>
              <a:t>Rappelling	</a:t>
            </a:r>
            <a:endParaRPr lang="en-US" dirty="0" smtClean="0"/>
          </a:p>
          <a:p>
            <a:r>
              <a:rPr lang="en-US" dirty="0" smtClean="0"/>
              <a:t>Night </a:t>
            </a:r>
            <a:r>
              <a:rPr lang="en-US" dirty="0"/>
              <a:t>hike</a:t>
            </a:r>
          </a:p>
          <a:p>
            <a:r>
              <a:rPr lang="en-US" dirty="0"/>
              <a:t>Watch cloud formations	</a:t>
            </a:r>
            <a:endParaRPr lang="en-US" dirty="0" smtClean="0"/>
          </a:p>
          <a:p>
            <a:r>
              <a:rPr lang="en-US" dirty="0" smtClean="0"/>
              <a:t>Picnic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76200" y="-1"/>
            <a:ext cx="9220200" cy="13716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More Things To Do When You Get There</a:t>
            </a:r>
            <a:endParaRPr lang="en-US" sz="3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shelley\AppData\Local\Microsoft\Windows\INetCache\IE\HKA8FXZI\leaf-149428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34636"/>
            <a:ext cx="127301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629" y="1371600"/>
            <a:ext cx="5074589" cy="552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48400" y="6331528"/>
            <a:ext cx="2691607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 by a campfire</a:t>
            </a:r>
            <a:endParaRPr lang="en-US" sz="2800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470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elley\Desktop\Nature-workshop\pictures,beautiful,nature,quote,wonder,quotes-aae9c7a45021de87a9e67f0af93302cb_h_lar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86"/>
            <a:ext cx="9448800" cy="684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459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helley\Desktop\Nature-workshop\Quote-Pha-Pacha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549" y="0"/>
            <a:ext cx="10149146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73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elley\Desktop\Nature-workshop\nature-quotes-thoreau-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88" y="-457200"/>
            <a:ext cx="9525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94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Prescribe Nature?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/>
              <a:t>Nature Soothes</a:t>
            </a:r>
          </a:p>
          <a:p>
            <a:endParaRPr lang="en-US" sz="4000" b="1" dirty="0" smtClean="0"/>
          </a:p>
          <a:p>
            <a:r>
              <a:rPr lang="en-US" sz="4000" b="1" dirty="0" smtClean="0"/>
              <a:t>Nature Connects</a:t>
            </a:r>
          </a:p>
          <a:p>
            <a:endParaRPr lang="en-US" sz="4000" b="1" dirty="0" smtClean="0"/>
          </a:p>
          <a:p>
            <a:r>
              <a:rPr lang="en-US" sz="4000" b="1" dirty="0" smtClean="0"/>
              <a:t>Nature Heals</a:t>
            </a:r>
          </a:p>
          <a:p>
            <a:endParaRPr lang="en-US" sz="4000" b="1" dirty="0" smtClean="0"/>
          </a:p>
          <a:p>
            <a:r>
              <a:rPr lang="en-US" sz="4000" b="1" dirty="0" smtClean="0"/>
              <a:t>Nature Restores</a:t>
            </a:r>
            <a:endParaRPr lang="en-US" sz="4000" b="1" dirty="0"/>
          </a:p>
        </p:txBody>
      </p:sp>
      <p:pic>
        <p:nvPicPr>
          <p:cNvPr id="1026" name="Picture 2" descr="C:\Users\shelley\AppData\Local\Microsoft\Windows\INetCache\IE\XNHC53NO\leaves_clker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099"/>
            <a:ext cx="1288622" cy="12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4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elley\Desktop\Nature-workshop\nature-holds-the-key-to-our-aestheti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28588"/>
            <a:ext cx="9753600" cy="711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0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644" y="-116541"/>
            <a:ext cx="9331644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8523" y="228600"/>
            <a:ext cx="60039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“Working in the greenhouse is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therapeutic and calming.”</a:t>
            </a:r>
          </a:p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-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Crista</a:t>
            </a:r>
          </a:p>
        </p:txBody>
      </p:sp>
    </p:spTree>
    <p:extLst>
      <p:ext uri="{BB962C8B-B14F-4D97-AF65-F5344CB8AC3E}">
        <p14:creationId xmlns:p14="http://schemas.microsoft.com/office/powerpoint/2010/main" val="49380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55"/>
            <a:ext cx="9144000" cy="141763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and Practical Skills</a:t>
            </a:r>
            <a:endParaRPr lang="en-US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400" dirty="0" smtClean="0"/>
              <a:t>“Key findings of a case study of …preschool and kindergarteners’ learning when they were engaged in hands-on activities in the garden and greenhouse areas of a model outdoor classroom suggest that …they are </a:t>
            </a:r>
          </a:p>
          <a:p>
            <a:pPr marL="0" indent="0">
              <a:buNone/>
            </a:pPr>
            <a:endParaRPr lang="en-US" sz="3400" dirty="0" smtClean="0"/>
          </a:p>
          <a:p>
            <a:pPr marL="514350" indent="-514350">
              <a:buAutoNum type="arabicParenR"/>
            </a:pPr>
            <a:r>
              <a:rPr lang="en-US" sz="3400" dirty="0" smtClean="0"/>
              <a:t>Communicating their knowledge about the world to others,</a:t>
            </a:r>
          </a:p>
          <a:p>
            <a:pPr marL="514350" indent="-514350">
              <a:buAutoNum type="arabicParenR"/>
            </a:pPr>
            <a:r>
              <a:rPr lang="en-US" sz="3400" dirty="0" smtClean="0"/>
              <a:t>Conveying (and learning to process and manage) emotions, and </a:t>
            </a:r>
          </a:p>
          <a:p>
            <a:pPr marL="514350" indent="-514350">
              <a:buAutoNum type="arabicParenR"/>
            </a:pPr>
            <a:r>
              <a:rPr lang="en-US" sz="3400" dirty="0" smtClean="0"/>
              <a:t>Developing important skills (e.g., initiative, self-confidence, literacy, math, science skills) that will help them be more successful in school and better navigate the world.” </a:t>
            </a:r>
          </a:p>
          <a:p>
            <a:pPr algn="r"/>
            <a:r>
              <a:rPr lang="en-US" sz="2600" dirty="0" smtClean="0"/>
              <a:t>(Miller, 2007)</a:t>
            </a:r>
          </a:p>
        </p:txBody>
      </p:sp>
    </p:spTree>
    <p:extLst>
      <p:ext uri="{BB962C8B-B14F-4D97-AF65-F5344CB8AC3E}">
        <p14:creationId xmlns:p14="http://schemas.microsoft.com/office/powerpoint/2010/main" val="313502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682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152400"/>
            <a:ext cx="5867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Nature Connects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3" name="Oval 2"/>
          <p:cNvSpPr/>
          <p:nvPr/>
        </p:nvSpPr>
        <p:spPr>
          <a:xfrm>
            <a:off x="6172200" y="3048000"/>
            <a:ext cx="2819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Aquaculture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Programs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2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Connects</a:t>
            </a:r>
            <a:endParaRPr lang="en-US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4419600" cy="762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2900" dirty="0"/>
              <a:t>Human Environment Research Lab</a:t>
            </a:r>
          </a:p>
          <a:p>
            <a:pPr algn="ctr"/>
            <a:r>
              <a:rPr lang="en-US" sz="2900" dirty="0" err="1" smtClean="0"/>
              <a:t>Kuo</a:t>
            </a:r>
            <a:r>
              <a:rPr lang="en-US" sz="2900" dirty="0" smtClean="0"/>
              <a:t> and Coley reported:</a:t>
            </a:r>
          </a:p>
          <a:p>
            <a:pPr algn="ctr"/>
            <a:r>
              <a:rPr lang="en-US" sz="2900" dirty="0"/>
              <a:t>A Greater Sense of Community</a:t>
            </a:r>
          </a:p>
          <a:p>
            <a:pPr algn="ctr"/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133600"/>
            <a:ext cx="4572000" cy="472439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000" i="1" dirty="0" smtClean="0"/>
              <a:t>Time in nature connects us to each other and the larger world.</a:t>
            </a:r>
          </a:p>
          <a:p>
            <a:pPr>
              <a:buFont typeface="Arial" charset="0"/>
              <a:buChar char="•"/>
            </a:pPr>
            <a:r>
              <a:rPr lang="en-US" sz="2000" i="1" dirty="0" smtClean="0"/>
              <a:t>Creates stronger feelings of unity with neighbors, being more concerned with helping and supporting each other.</a:t>
            </a:r>
          </a:p>
          <a:p>
            <a:pPr>
              <a:buFont typeface="Arial" charset="0"/>
              <a:buChar char="•"/>
            </a:pPr>
            <a:r>
              <a:rPr lang="en-US" sz="2000" i="1" dirty="0"/>
              <a:t>Reduced risk of street crime, lower levels of violence and aggression, and a better capacity to cope with life’s demands-especially the stresses of living in poverty.</a:t>
            </a:r>
          </a:p>
          <a:p>
            <a:pPr>
              <a:buFont typeface="Arial" charset="0"/>
              <a:buChar char="•"/>
            </a:pPr>
            <a:endParaRPr lang="en-US" sz="2000" i="1" dirty="0" smtClean="0"/>
          </a:p>
          <a:p>
            <a:pPr marL="0" indent="0">
              <a:buNone/>
            </a:pPr>
            <a:endParaRPr lang="en-US" sz="2000" i="1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1" y="1524000"/>
            <a:ext cx="4724399" cy="6096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Babies, Children and Toddlers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133600"/>
            <a:ext cx="4648199" cy="47244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000" i="1" dirty="0" smtClean="0"/>
              <a:t>Connecting to the natural world…</a:t>
            </a:r>
          </a:p>
          <a:p>
            <a:r>
              <a:rPr lang="en-US" sz="2000" i="1" dirty="0" smtClean="0"/>
              <a:t>Is crucial for optimal intellectual and physical development</a:t>
            </a:r>
          </a:p>
          <a:p>
            <a:r>
              <a:rPr lang="en-US" sz="2000" i="1" dirty="0" smtClean="0"/>
              <a:t>Provides a sense of refuge and healing in a sometimes violent and frightening world</a:t>
            </a:r>
          </a:p>
          <a:p>
            <a:r>
              <a:rPr lang="en-US" sz="2000" i="1" dirty="0" smtClean="0"/>
              <a:t>Helps them grow into adults who care about environmental stewardship</a:t>
            </a:r>
          </a:p>
          <a:p>
            <a:pPr algn="r"/>
            <a:r>
              <a:rPr lang="en-US" sz="2000" i="1" dirty="0" smtClean="0"/>
              <a:t>NACC 2007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79706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672</Words>
  <Application>Microsoft Office PowerPoint</Application>
  <PresentationFormat>On-screen Show (4:3)</PresentationFormat>
  <Paragraphs>156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1_Custom Design</vt:lpstr>
      <vt:lpstr>Custom Design</vt:lpstr>
      <vt:lpstr>PowerPoint Presentation</vt:lpstr>
      <vt:lpstr>Outcomes</vt:lpstr>
      <vt:lpstr>PowerPoint Presentation</vt:lpstr>
      <vt:lpstr>Why Prescribe Nature?</vt:lpstr>
      <vt:lpstr>PowerPoint Presentation</vt:lpstr>
      <vt:lpstr>PowerPoint Presentation</vt:lpstr>
      <vt:lpstr>Social and Practical Skills</vt:lpstr>
      <vt:lpstr>PowerPoint Presentation</vt:lpstr>
      <vt:lpstr>Nature Connects</vt:lpstr>
      <vt:lpstr>PowerPoint Presentation</vt:lpstr>
      <vt:lpstr>Nature Heals</vt:lpstr>
      <vt:lpstr>PowerPoint Presentation</vt:lpstr>
      <vt:lpstr>Schools with  Environmental Education Programs </vt:lpstr>
      <vt:lpstr>PowerPoint Presentation</vt:lpstr>
      <vt:lpstr>Nature Soothes</vt:lpstr>
      <vt:lpstr>PowerPoint Presentation</vt:lpstr>
      <vt:lpstr>Nature Heals</vt:lpstr>
      <vt:lpstr>PowerPoint Presentation</vt:lpstr>
      <vt:lpstr>PowerPoint Presentation</vt:lpstr>
      <vt:lpstr>Nature Restores</vt:lpstr>
      <vt:lpstr>PowerPoint Presentation</vt:lpstr>
      <vt:lpstr>What Do We Do When We Get There?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shelley miller</dc:creator>
  <cp:lastModifiedBy>shelley miller</cp:lastModifiedBy>
  <cp:revision>54</cp:revision>
  <dcterms:created xsi:type="dcterms:W3CDTF">2015-10-08T15:39:08Z</dcterms:created>
  <dcterms:modified xsi:type="dcterms:W3CDTF">2015-10-09T20:47:10Z</dcterms:modified>
</cp:coreProperties>
</file>