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86" r:id="rId3"/>
    <p:sldId id="284" r:id="rId4"/>
    <p:sldId id="285" r:id="rId5"/>
    <p:sldId id="270" r:id="rId6"/>
    <p:sldId id="268" r:id="rId7"/>
    <p:sldId id="271" r:id="rId8"/>
    <p:sldId id="273" r:id="rId9"/>
    <p:sldId id="274" r:id="rId10"/>
    <p:sldId id="279" r:id="rId11"/>
    <p:sldId id="275" r:id="rId12"/>
    <p:sldId id="276" r:id="rId13"/>
    <p:sldId id="280" r:id="rId14"/>
    <p:sldId id="281" r:id="rId15"/>
    <p:sldId id="282" r:id="rId16"/>
    <p:sldId id="287" r:id="rId17"/>
    <p:sldId id="283" r:id="rId18"/>
    <p:sldId id="288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51F33-BDEB-4C42-BFC4-61955073226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C1F7-DD6F-CC4F-BE74-ADF522708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17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5300" dirty="0" smtClean="0">
                <a:solidFill>
                  <a:schemeClr val="tx2"/>
                </a:solidFill>
                <a:latin typeface="+mn-lt"/>
                <a:cs typeface="Arial" pitchFamily="34" charset="0"/>
              </a:rPr>
              <a:t>Overview </a:t>
            </a:r>
            <a:r>
              <a:rPr lang="en-US" sz="5300" dirty="0">
                <a:solidFill>
                  <a:schemeClr val="tx2"/>
                </a:solidFill>
                <a:latin typeface="+mn-lt"/>
                <a:cs typeface="Arial" pitchFamily="34" charset="0"/>
              </a:rPr>
              <a:t>of Court Ordered Treatment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6849"/>
            <a:ext cx="8229600" cy="2589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2"/>
                </a:solidFill>
                <a:cs typeface="Arial" panose="020B0604020202020204" pitchFamily="34" charset="0"/>
              </a:rPr>
              <a:t>Ron Honberg, J.D.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National Director of Policy and Legal Affairs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NAMI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  <a:cs typeface="Arial" panose="020B0604020202020204" pitchFamily="34" charset="0"/>
              </a:rPr>
              <a:t>October 20, 2013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" y="5486400"/>
            <a:ext cx="91440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Proposed changes to Inpatient Commitment Criteria in MD.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0462"/>
          </a:xfrm>
        </p:spPr>
        <p:txBody>
          <a:bodyPr>
            <a:normAutofit/>
          </a:bodyPr>
          <a:lstStyle/>
          <a:p>
            <a:r>
              <a:rPr lang="en-US" dirty="0" smtClean="0"/>
              <a:t>Current law- “person present a danger to the life or safety of the individual or of others”.</a:t>
            </a:r>
            <a:endParaRPr lang="en-US" dirty="0"/>
          </a:p>
          <a:p>
            <a:r>
              <a:rPr lang="en-US" dirty="0" smtClean="0"/>
              <a:t>Bill attempts to broaden criteria to:</a:t>
            </a:r>
          </a:p>
          <a:p>
            <a:pPr lvl="1"/>
            <a:r>
              <a:rPr lang="en-US" dirty="0" smtClean="0"/>
              <a:t>Include consideration of past history;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in definition: </a:t>
            </a:r>
            <a:r>
              <a:rPr lang="en-US" b="1" dirty="0" smtClean="0">
                <a:solidFill>
                  <a:schemeClr val="tx2"/>
                </a:solidFill>
              </a:rPr>
              <a:t>“substantial </a:t>
            </a:r>
            <a:r>
              <a:rPr lang="en-US" b="1" dirty="0">
                <a:solidFill>
                  <a:schemeClr val="tx2"/>
                </a:solidFill>
              </a:rPr>
              <a:t>risk … of bodily harm, significant psychiatric deterioration, etc. as consequence of inability, without supervision and assistance of others, to satisfy … need for nourishment, personal or medical care, shelter, or self-protection and safety.”</a:t>
            </a:r>
          </a:p>
          <a:p>
            <a:pPr lvl="1"/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62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25916"/>
            <a:ext cx="6927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 dirty="0" smtClean="0">
                <a:solidFill>
                  <a:schemeClr val="bg1"/>
                </a:solidFill>
              </a:rPr>
              <a:t>Does Broadening </a:t>
            </a:r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ommitment Criteria make a </a:t>
            </a:r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ifference?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5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Surprisingly few studies.</a:t>
            </a:r>
          </a:p>
          <a:p>
            <a:r>
              <a:rPr lang="en-US" dirty="0" smtClean="0"/>
              <a:t>Eight state study in 1992 found no modest or no increases in commitments following broadening of criteria.</a:t>
            </a:r>
          </a:p>
          <a:p>
            <a:r>
              <a:rPr lang="en-US" dirty="0" smtClean="0"/>
              <a:t>Numbers of commitments in several states actually decreased.</a:t>
            </a:r>
          </a:p>
          <a:p>
            <a:r>
              <a:rPr lang="en-US" dirty="0" smtClean="0"/>
              <a:t>May reflect early intervention, fewer psychiatric emergencies.</a:t>
            </a:r>
          </a:p>
          <a:p>
            <a:r>
              <a:rPr lang="en-US" dirty="0" smtClean="0"/>
              <a:t>External social pressures following tragedies may be more of a factor than language in statutes.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93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What is Outpatient Commitment?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551"/>
          </a:xfrm>
        </p:spPr>
        <p:txBody>
          <a:bodyPr>
            <a:normAutofit/>
          </a:bodyPr>
          <a:lstStyle/>
          <a:p>
            <a:r>
              <a:rPr lang="en-US" dirty="0" smtClean="0"/>
              <a:t>Also known as Assisted Outpatient Treatment (AOT).</a:t>
            </a:r>
          </a:p>
          <a:p>
            <a:r>
              <a:rPr lang="en-US" dirty="0" smtClean="0"/>
              <a:t>Court order compelling person to participate in treatment in the community.</a:t>
            </a:r>
          </a:p>
          <a:p>
            <a:r>
              <a:rPr lang="en-US" dirty="0" smtClean="0"/>
              <a:t>43 states currently authorize AOT.</a:t>
            </a:r>
          </a:p>
          <a:p>
            <a:r>
              <a:rPr lang="en-US" dirty="0" smtClean="0"/>
              <a:t>The option of AOT is rarely used in a number of states.</a:t>
            </a:r>
          </a:p>
          <a:p>
            <a:r>
              <a:rPr lang="en-US" dirty="0" smtClean="0"/>
              <a:t>Some states (e.g. Wisconsin, New York, Ohio and North Carolina) use it frequently.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696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Potential Benefits of AOT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5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Continuity of care (if properly structured).</a:t>
            </a:r>
          </a:p>
          <a:p>
            <a:r>
              <a:rPr lang="en-US" dirty="0" smtClean="0"/>
              <a:t>Less restrictive placement (remain in community).</a:t>
            </a:r>
          </a:p>
          <a:p>
            <a:r>
              <a:rPr lang="en-US" dirty="0" smtClean="0"/>
              <a:t>Less expensive than inpatient treatment.</a:t>
            </a:r>
          </a:p>
          <a:p>
            <a:r>
              <a:rPr lang="en-US" dirty="0" smtClean="0"/>
              <a:t>Therapeutically more beneficial than inpatient commitment (which is frequently a short-term emergency response).</a:t>
            </a:r>
          </a:p>
          <a:p>
            <a:r>
              <a:rPr lang="en-US" dirty="0" smtClean="0"/>
              <a:t>Less stigma than hospitalization.</a:t>
            </a:r>
          </a:p>
          <a:p>
            <a:r>
              <a:rPr lang="en-US" dirty="0" smtClean="0"/>
              <a:t>Places responsibility on mental health system and providers to deliver services.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80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Concerns Raised about AOT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adequate infrastructure of community mental health services and supports.</a:t>
            </a:r>
          </a:p>
          <a:p>
            <a:r>
              <a:rPr lang="en-US" dirty="0" smtClean="0"/>
              <a:t>Effective implementation requires immediate resources.</a:t>
            </a:r>
          </a:p>
          <a:p>
            <a:r>
              <a:rPr lang="en-US" dirty="0" smtClean="0"/>
              <a:t>What happens if mental health system does not adhere to order?</a:t>
            </a:r>
          </a:p>
          <a:p>
            <a:r>
              <a:rPr lang="en-US" dirty="0" smtClean="0"/>
              <a:t>Some concern that engagement in treatment lasts only for duration of order.</a:t>
            </a:r>
          </a:p>
          <a:p>
            <a:r>
              <a:rPr lang="en-US" dirty="0" smtClean="0"/>
              <a:t>Divides advocates along ideological lines.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857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Does AOT Work?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466850"/>
            <a:ext cx="8229600" cy="515880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 dirty="0">
                <a:solidFill>
                  <a:srgbClr val="000000"/>
                </a:solidFill>
              </a:rPr>
              <a:t>Studies are mixed, but majority suggest that outpatient commitment can be effective in:</a:t>
            </a:r>
          </a:p>
          <a:p>
            <a:pPr lvl="1"/>
            <a:r>
              <a:rPr lang="en-US" altLang="en-US" sz="2600" dirty="0">
                <a:solidFill>
                  <a:srgbClr val="000000"/>
                </a:solidFill>
              </a:rPr>
              <a:t>Reducing </a:t>
            </a:r>
            <a:r>
              <a:rPr lang="en-US" altLang="en-US" sz="2600" dirty="0" smtClean="0">
                <a:solidFill>
                  <a:srgbClr val="000000"/>
                </a:solidFill>
              </a:rPr>
              <a:t>hospitalizations.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lvl="1"/>
            <a:r>
              <a:rPr lang="en-US" altLang="en-US" sz="2600" dirty="0">
                <a:solidFill>
                  <a:srgbClr val="000000"/>
                </a:solidFill>
              </a:rPr>
              <a:t>Reducing lengths of stays when re-hospitalizations do </a:t>
            </a:r>
            <a:r>
              <a:rPr lang="en-US" altLang="en-US" sz="2600" dirty="0" smtClean="0">
                <a:solidFill>
                  <a:srgbClr val="000000"/>
                </a:solidFill>
              </a:rPr>
              <a:t>occur.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lvl="1"/>
            <a:r>
              <a:rPr lang="en-US" altLang="en-US" sz="2600" dirty="0">
                <a:solidFill>
                  <a:srgbClr val="000000"/>
                </a:solidFill>
              </a:rPr>
              <a:t>Enhancing participation in community </a:t>
            </a:r>
            <a:r>
              <a:rPr lang="en-US" altLang="en-US" sz="2600" dirty="0" smtClean="0">
                <a:solidFill>
                  <a:srgbClr val="000000"/>
                </a:solidFill>
              </a:rPr>
              <a:t>services.</a:t>
            </a:r>
            <a:endParaRPr lang="en-US" altLang="en-US" sz="2600" dirty="0">
              <a:solidFill>
                <a:srgbClr val="000000"/>
              </a:solidFill>
            </a:endParaRPr>
          </a:p>
          <a:p>
            <a:r>
              <a:rPr lang="en-US" altLang="en-US" sz="2600" dirty="0">
                <a:solidFill>
                  <a:srgbClr val="000000"/>
                </a:solidFill>
              </a:rPr>
              <a:t>Length of order may improve </a:t>
            </a:r>
            <a:r>
              <a:rPr lang="en-US" altLang="en-US" sz="2600" dirty="0" smtClean="0">
                <a:solidFill>
                  <a:srgbClr val="000000"/>
                </a:solidFill>
              </a:rPr>
              <a:t>outcomes.</a:t>
            </a:r>
            <a:endParaRPr lang="en-US" altLang="en-US" sz="2600" dirty="0">
              <a:solidFill>
                <a:srgbClr val="000000"/>
              </a:solidFill>
            </a:endParaRPr>
          </a:p>
          <a:p>
            <a:r>
              <a:rPr lang="en-US" altLang="en-US" sz="2600" dirty="0">
                <a:solidFill>
                  <a:srgbClr val="000000"/>
                </a:solidFill>
              </a:rPr>
              <a:t>Are positive outcomes attributable to court orders or enhanced services?</a:t>
            </a:r>
          </a:p>
          <a:p>
            <a:r>
              <a:rPr lang="en-US" altLang="en-US" sz="2600" dirty="0">
                <a:solidFill>
                  <a:srgbClr val="000000"/>
                </a:solidFill>
              </a:rPr>
              <a:t>Consumer perceptions of coercion may be influenced as much by the treatment experience as the “voluntary” or “involuntary” nature of the engagement in treatment.</a:t>
            </a:r>
          </a:p>
          <a:p>
            <a:pPr lvl="1"/>
            <a:r>
              <a:rPr lang="en-US" altLang="en-US" sz="2600" dirty="0">
                <a:solidFill>
                  <a:srgbClr val="000000"/>
                </a:solidFill>
              </a:rPr>
              <a:t>“Voluntary” treatment can be highly coercive and “involuntary” treatment can be non-coercive.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7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177388"/>
              </p:ext>
            </p:extLst>
          </p:nvPr>
        </p:nvGraphicFramePr>
        <p:xfrm>
          <a:off x="2198688" y="1314450"/>
          <a:ext cx="4368800" cy="554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Picture" r:id="rId4" imgW="3304762" imgH="4191585" progId="StaticMetafile">
                  <p:embed/>
                </p:oleObj>
              </mc:Choice>
              <mc:Fallback>
                <p:oleObj name="Picture" r:id="rId4" imgW="3304762" imgH="4191585" progId="StaticMetafil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1314450"/>
                        <a:ext cx="4368800" cy="554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760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21095" y="136181"/>
            <a:ext cx="6927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Other Treatment Engagement Options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450299"/>
            <a:ext cx="8229600" cy="5025452"/>
          </a:xfrm>
        </p:spPr>
        <p:txBody>
          <a:bodyPr>
            <a:normAutofit/>
          </a:bodyPr>
          <a:lstStyle/>
          <a:p>
            <a:r>
              <a:rPr lang="en-US" dirty="0" smtClean="0"/>
              <a:t>Assertive Community Treatment (ACT)</a:t>
            </a:r>
          </a:p>
          <a:p>
            <a:pPr lvl="1"/>
            <a:r>
              <a:rPr lang="en-US" dirty="0" smtClean="0"/>
              <a:t>Proven effectiveness in help people most at risk of “falling through the cracks”.</a:t>
            </a:r>
          </a:p>
          <a:p>
            <a:r>
              <a:rPr lang="en-US" dirty="0" smtClean="0"/>
              <a:t>Psychiatric Advance Directives</a:t>
            </a:r>
          </a:p>
          <a:p>
            <a:pPr lvl="1"/>
            <a:r>
              <a:rPr lang="en-US" dirty="0" smtClean="0"/>
              <a:t>Opportunities for consumers to state treatment preferences, assign substitute decision-makers, when competent.</a:t>
            </a:r>
          </a:p>
          <a:p>
            <a:r>
              <a:rPr lang="en-US" dirty="0" smtClean="0"/>
              <a:t>Peer services and supports</a:t>
            </a:r>
          </a:p>
          <a:p>
            <a:pPr lvl="1"/>
            <a:r>
              <a:rPr lang="en-US" dirty="0" smtClean="0"/>
              <a:t>Although limited research, mutual support, shared experiences, may lead to good outcomes.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3952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21095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Questions or Comments?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450299"/>
            <a:ext cx="8229600" cy="5025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40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“I wish I had an answer to that, because I’m tired of answering that question.”</a:t>
            </a:r>
            <a:r>
              <a:rPr lang="en-US" altLang="en-US" b="1" dirty="0">
                <a:solidFill>
                  <a:schemeClr val="accent2"/>
                </a:solidFill>
              </a:rPr>
              <a:t/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>
                <a:solidFill>
                  <a:schemeClr val="tx2">
                    <a:lumMod val="50000"/>
                  </a:schemeClr>
                </a:solidFill>
              </a:rPr>
              <a:t>Yogi Berra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570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64" y="2514600"/>
            <a:ext cx="8229600" cy="838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Thank you!</a:t>
            </a:r>
            <a:r>
              <a:rPr lang="en-US" sz="5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en-US" sz="5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36" y="5486400"/>
            <a:ext cx="91440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5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“</a:t>
            </a:r>
            <a:r>
              <a:rPr lang="en-US" altLang="en-US" sz="4000" b="1" dirty="0">
                <a:solidFill>
                  <a:schemeClr val="tx2"/>
                </a:solidFill>
              </a:rPr>
              <a:t>The basis of a democratic state is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liberty.”</a:t>
            </a:r>
            <a:r>
              <a:rPr lang="en-US" altLang="en-US" b="1" dirty="0">
                <a:solidFill>
                  <a:schemeClr val="accent2"/>
                </a:solidFill>
              </a:rPr>
              <a:t/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chemeClr val="tx2">
                    <a:lumMod val="50000"/>
                  </a:schemeClr>
                </a:solidFill>
              </a:rPr>
              <a:t>Aristotle, 384 BC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21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en-US" sz="3600" b="1" kern="0" dirty="0" smtClean="0">
              <a:solidFill>
                <a:srgbClr val="333399"/>
              </a:solidFill>
              <a:latin typeface="Arial"/>
            </a:endParaRPr>
          </a:p>
          <a:p>
            <a:pPr marL="0" indent="0" algn="ctr">
              <a:buNone/>
            </a:pPr>
            <a:r>
              <a:rPr lang="en-US" altLang="en-US" sz="4000" b="1" kern="0" dirty="0" smtClean="0">
                <a:solidFill>
                  <a:schemeClr val="tx2"/>
                </a:solidFill>
              </a:rPr>
              <a:t>“</a:t>
            </a:r>
            <a:r>
              <a:rPr lang="en-US" altLang="en-US" sz="4000" b="1" kern="0" dirty="0">
                <a:solidFill>
                  <a:schemeClr val="tx2"/>
                </a:solidFill>
              </a:rPr>
              <a:t>The measure of a great society is how it treats its most vulnerable </a:t>
            </a:r>
            <a:r>
              <a:rPr lang="en-US" altLang="en-US" sz="4000" b="1" kern="0" dirty="0" smtClean="0">
                <a:solidFill>
                  <a:schemeClr val="tx2"/>
                </a:solidFill>
              </a:rPr>
              <a:t>citizens.”</a:t>
            </a:r>
            <a:r>
              <a:rPr lang="en-US" altLang="en-US" sz="3600" b="1" kern="0" dirty="0">
                <a:solidFill>
                  <a:schemeClr val="tx2"/>
                </a:solidFill>
              </a:rPr>
              <a:t/>
            </a:r>
            <a:br>
              <a:rPr lang="en-US" altLang="en-US" sz="3600" b="1" kern="0" dirty="0">
                <a:solidFill>
                  <a:schemeClr val="tx2"/>
                </a:solidFill>
              </a:rPr>
            </a:br>
            <a:r>
              <a:rPr lang="en-US" altLang="en-US" sz="4000" kern="0" dirty="0">
                <a:solidFill>
                  <a:srgbClr val="333399"/>
                </a:solidFill>
              </a:rPr>
              <a:t/>
            </a:r>
            <a:br>
              <a:rPr lang="en-US" altLang="en-US" sz="4000" kern="0" dirty="0">
                <a:solidFill>
                  <a:srgbClr val="333399"/>
                </a:solidFill>
              </a:rPr>
            </a:br>
            <a:r>
              <a:rPr lang="en-US" altLang="en-US" kern="0" dirty="0">
                <a:solidFill>
                  <a:schemeClr val="tx2">
                    <a:lumMod val="50000"/>
                  </a:schemeClr>
                </a:solidFill>
              </a:rPr>
              <a:t>Hubert Humphrey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49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918" y="1733550"/>
            <a:ext cx="5704681" cy="4392613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36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“</a:t>
            </a:r>
            <a:r>
              <a:rPr lang="en-US" altLang="en-US" sz="4000" b="1" dirty="0">
                <a:solidFill>
                  <a:schemeClr val="tx2"/>
                </a:solidFill>
              </a:rPr>
              <a:t>What was I thinking when I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agreed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to </a:t>
            </a:r>
            <a:r>
              <a:rPr lang="en-US" altLang="en-US" sz="4000" b="1" dirty="0">
                <a:solidFill>
                  <a:schemeClr val="tx2"/>
                </a:solidFill>
              </a:rPr>
              <a:t>do </a:t>
            </a:r>
            <a:r>
              <a:rPr lang="en-US" altLang="en-US" sz="4000" b="1" dirty="0" smtClean="0">
                <a:solidFill>
                  <a:schemeClr val="tx2"/>
                </a:solidFill>
              </a:rPr>
              <a:t>this </a:t>
            </a:r>
            <a:r>
              <a:rPr lang="en-US" altLang="en-US" sz="4000" b="1" dirty="0">
                <a:solidFill>
                  <a:schemeClr val="tx2"/>
                </a:solidFill>
              </a:rPr>
              <a:t>presentation??”</a:t>
            </a:r>
            <a:r>
              <a:rPr lang="en-US" altLang="en-US" b="1" dirty="0">
                <a:solidFill>
                  <a:schemeClr val="accent2"/>
                </a:solidFill>
              </a:rPr>
              <a:t/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b="1" dirty="0">
                <a:solidFill>
                  <a:schemeClr val="accent2"/>
                </a:solidFill>
              </a:rPr>
              <a:t/>
            </a:r>
            <a:br>
              <a:rPr lang="en-US" altLang="en-US" b="1" dirty="0">
                <a:solidFill>
                  <a:schemeClr val="accent2"/>
                </a:solidFill>
              </a:rPr>
            </a:br>
            <a:r>
              <a:rPr lang="en-US" altLang="en-US" dirty="0"/>
              <a:t>Ron Honberg, 2013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" y="1600200"/>
            <a:ext cx="2640013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8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7489" y="186779"/>
            <a:ext cx="69278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The Context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are only talking about a small group of people.</a:t>
            </a:r>
            <a:endParaRPr lang="en-US" dirty="0"/>
          </a:p>
          <a:p>
            <a:r>
              <a:rPr lang="en-US" dirty="0" smtClean="0"/>
              <a:t>These are the individuals who are at most risk and who cost the system the most.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“</a:t>
            </a:r>
            <a:r>
              <a:rPr lang="en-US" dirty="0">
                <a:solidFill>
                  <a:schemeClr val="tx2"/>
                </a:solidFill>
              </a:rPr>
              <a:t>It cost us one million dollars not to do something about Murray</a:t>
            </a:r>
            <a:r>
              <a:rPr lang="en-US" dirty="0" smtClean="0">
                <a:solidFill>
                  <a:schemeClr val="tx2"/>
                </a:solidFill>
              </a:rPr>
              <a:t>.” </a:t>
            </a:r>
          </a:p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endParaRPr lang="en-US" sz="1100" kern="0" dirty="0">
              <a:solidFill>
                <a:srgbClr val="000000"/>
              </a:solidFill>
              <a:latin typeface="Arial"/>
            </a:endParaRPr>
          </a:p>
          <a:p>
            <a:pPr marL="0" lvl="0" indent="0" defTabSz="914400" eaLnBrk="0" fontAlgn="base" hangingPunct="0">
              <a:spcAft>
                <a:spcPct val="0"/>
              </a:spcAft>
              <a:buNone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Officer 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Patrick O’Bryan, Las Vegas P.D., quoted in Malcolm </a:t>
            </a:r>
            <a:r>
              <a:rPr lang="en-US" sz="2000" kern="0" dirty="0" err="1">
                <a:solidFill>
                  <a:srgbClr val="000000"/>
                </a:solidFill>
                <a:latin typeface="Arial"/>
              </a:rPr>
              <a:t>Gladwell’s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 “Million Dollar Murray,” </a:t>
            </a:r>
            <a:r>
              <a:rPr lang="en-US" sz="2000" u="sng" kern="0" dirty="0">
                <a:solidFill>
                  <a:srgbClr val="000000"/>
                </a:solidFill>
                <a:latin typeface="Arial"/>
              </a:rPr>
              <a:t>New Yorker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, Feb. 13, 2006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1604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76514" y="425363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It’s a Balance…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Less than half of all people with mental illnesses receive minimally adequate treatment.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Treatment is often not available.</a:t>
            </a:r>
          </a:p>
          <a:p>
            <a:pPr lvl="1"/>
            <a:r>
              <a:rPr lang="en-US" dirty="0" smtClean="0"/>
              <a:t>Treatment sometimes doesn’t work.</a:t>
            </a:r>
          </a:p>
          <a:p>
            <a:pPr lvl="1"/>
            <a:r>
              <a:rPr lang="en-US" dirty="0" smtClean="0"/>
              <a:t>Many have had bad experiences with the system.</a:t>
            </a:r>
          </a:p>
          <a:p>
            <a:pPr lvl="1"/>
            <a:r>
              <a:rPr lang="en-US" dirty="0" smtClean="0"/>
              <a:t>Some make informed choices not to participate.</a:t>
            </a:r>
          </a:p>
          <a:p>
            <a:pPr lvl="1"/>
            <a:r>
              <a:rPr lang="en-US" dirty="0" smtClean="0"/>
              <a:t>Others refuse help due to lack of insight (</a:t>
            </a:r>
            <a:r>
              <a:rPr lang="en-US" dirty="0" err="1" smtClean="0"/>
              <a:t>Anosognosia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963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158145"/>
            <a:ext cx="6927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Unawareness of Mental Disorder</a:t>
            </a:r>
          </a:p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(Xavier Amador, </a:t>
            </a:r>
            <a:r>
              <a:rPr lang="en-US" sz="3200" dirty="0" err="1" smtClean="0">
                <a:solidFill>
                  <a:schemeClr val="bg1"/>
                </a:solidFill>
              </a:rPr>
              <a:t>Ph.D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182793"/>
              </p:ext>
            </p:extLst>
          </p:nvPr>
        </p:nvGraphicFramePr>
        <p:xfrm>
          <a:off x="589303" y="1235363"/>
          <a:ext cx="7981269" cy="54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4" imgW="7334351" imgH="5019727" progId="MSGraph.Chart.8">
                  <p:embed followColorScheme="full"/>
                </p:oleObj>
              </mc:Choice>
              <mc:Fallback>
                <p:oleObj name="Chart" r:id="rId4" imgW="7334351" imgH="5019727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03" y="1235363"/>
                        <a:ext cx="7981269" cy="54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71700" y="1689170"/>
            <a:ext cx="434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</a:rPr>
              <a:t>N = 221, patients with schizophrenia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568" y="6125774"/>
            <a:ext cx="7029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dirty="0"/>
              <a:t>http://tacreports.org/storage/documents/no_room_at_the_inn-2012.pdf</a:t>
            </a:r>
          </a:p>
        </p:txBody>
      </p:sp>
    </p:spTree>
    <p:extLst>
      <p:ext uri="{BB962C8B-B14F-4D97-AF65-F5344CB8AC3E}">
        <p14:creationId xmlns:p14="http://schemas.microsoft.com/office/powerpoint/2010/main" val="357187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199132"/>
            <a:ext cx="69278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Limited Authority of States to Involuntarily Confine or Treat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 protect public safety</a:t>
            </a:r>
          </a:p>
          <a:p>
            <a:pPr lvl="1"/>
            <a:r>
              <a:rPr lang="en-US" dirty="0" smtClean="0"/>
              <a:t>Police power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help people unable to help themselves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Parens</a:t>
            </a:r>
            <a:r>
              <a:rPr lang="en-US" dirty="0" smtClean="0"/>
              <a:t> </a:t>
            </a:r>
            <a:r>
              <a:rPr lang="en-US" dirty="0" err="1" smtClean="0"/>
              <a:t>Patriae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451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9568" y="279112"/>
            <a:ext cx="6927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chemeClr val="bg1"/>
                </a:solidFill>
              </a:rPr>
              <a:t>Current NAMI Policy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965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Involuntary inpatient/outpatient commitment/court ordered treatment should be last resort.</a:t>
            </a:r>
          </a:p>
          <a:p>
            <a:r>
              <a:rPr lang="en-US" dirty="0" smtClean="0"/>
              <a:t>State standards should include:</a:t>
            </a:r>
          </a:p>
          <a:p>
            <a:pPr lvl="1"/>
            <a:r>
              <a:rPr lang="en-US" dirty="0" smtClean="0"/>
              <a:t>Gravely disabled (substantially unable to provide for basic needs).</a:t>
            </a:r>
          </a:p>
          <a:p>
            <a:pPr lvl="1"/>
            <a:r>
              <a:rPr lang="en-US" dirty="0" smtClean="0"/>
              <a:t>Likelihood of substantial deterioration if timely treatment is not provided.</a:t>
            </a:r>
          </a:p>
          <a:p>
            <a:pPr lvl="1"/>
            <a:r>
              <a:rPr lang="en-US" dirty="0" smtClean="0"/>
              <a:t>Lack of capacity.</a:t>
            </a:r>
          </a:p>
          <a:p>
            <a:r>
              <a:rPr lang="en-US" dirty="0" smtClean="0"/>
              <a:t>Past history should be considered.</a:t>
            </a:r>
          </a:p>
          <a:p>
            <a:r>
              <a:rPr lang="en-US" dirty="0" smtClean="0"/>
              <a:t>Court ordered outpatient treatment (assisted outpatient treatment or AOT) should be considered as less restrictive alternative.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94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817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Chart</vt:lpstr>
      <vt:lpstr>Picture</vt:lpstr>
      <vt:lpstr>   Overview of Court Ordered Treatment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 </vt:lpstr>
    </vt:vector>
  </TitlesOfParts>
  <Company>CS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Cindy Stone</dc:creator>
  <cp:lastModifiedBy>Kristin Opalacz</cp:lastModifiedBy>
  <cp:revision>27</cp:revision>
  <dcterms:created xsi:type="dcterms:W3CDTF">2013-05-28T20:56:38Z</dcterms:created>
  <dcterms:modified xsi:type="dcterms:W3CDTF">2013-11-11T16:34:20Z</dcterms:modified>
</cp:coreProperties>
</file>