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27" r:id="rId2"/>
    <p:sldId id="326" r:id="rId3"/>
    <p:sldId id="319" r:id="rId4"/>
    <p:sldId id="305" r:id="rId5"/>
    <p:sldId id="263" r:id="rId6"/>
    <p:sldId id="276" r:id="rId7"/>
    <p:sldId id="261" r:id="rId8"/>
    <p:sldId id="277" r:id="rId9"/>
    <p:sldId id="270" r:id="rId10"/>
    <p:sldId id="256" r:id="rId11"/>
    <p:sldId id="258" r:id="rId12"/>
    <p:sldId id="285" r:id="rId13"/>
    <p:sldId id="286" r:id="rId14"/>
    <p:sldId id="324" r:id="rId15"/>
    <p:sldId id="323" r:id="rId16"/>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1A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70894" autoAdjust="0"/>
  </p:normalViewPr>
  <p:slideViewPr>
    <p:cSldViewPr>
      <p:cViewPr varScale="1">
        <p:scale>
          <a:sx n="51" d="100"/>
          <a:sy n="51" d="100"/>
        </p:scale>
        <p:origin x="-19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152" y="-62"/>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0FC0C4-A34A-4631-8828-F415515CDFAA}" type="doc">
      <dgm:prSet loTypeId="urn:microsoft.com/office/officeart/2005/8/layout/cycle3" loCatId="cycle" qsTypeId="urn:microsoft.com/office/officeart/2005/8/quickstyle/simple1" qsCatId="simple" csTypeId="urn:microsoft.com/office/officeart/2005/8/colors/accent2_1" csCatId="accent2" phldr="1"/>
      <dgm:spPr/>
      <dgm:t>
        <a:bodyPr/>
        <a:lstStyle/>
        <a:p>
          <a:endParaRPr lang="en-US"/>
        </a:p>
      </dgm:t>
    </dgm:pt>
    <dgm:pt modelId="{D5F58315-F3BE-4B7A-93A7-41A9E5F6EBA9}">
      <dgm:prSet custT="1"/>
      <dgm:spPr/>
      <dgm:t>
        <a:bodyPr/>
        <a:lstStyle/>
        <a:p>
          <a:pPr rtl="0"/>
          <a:r>
            <a:rPr lang="en-US" sz="2000" dirty="0" smtClean="0"/>
            <a:t>Medical</a:t>
          </a:r>
          <a:endParaRPr lang="en-US" sz="2000" dirty="0"/>
        </a:p>
      </dgm:t>
    </dgm:pt>
    <dgm:pt modelId="{BB0D7707-CD85-412D-AB0F-8B69962EDAD8}" type="parTrans" cxnId="{D4968012-3D8F-401A-B02E-74688484C7F3}">
      <dgm:prSet/>
      <dgm:spPr/>
      <dgm:t>
        <a:bodyPr/>
        <a:lstStyle/>
        <a:p>
          <a:endParaRPr lang="en-US"/>
        </a:p>
      </dgm:t>
    </dgm:pt>
    <dgm:pt modelId="{2C41D3D0-F9B5-4D43-8F7B-B96EA9C465A0}" type="sibTrans" cxnId="{D4968012-3D8F-401A-B02E-74688484C7F3}">
      <dgm:prSet/>
      <dgm:spPr/>
      <dgm:t>
        <a:bodyPr/>
        <a:lstStyle/>
        <a:p>
          <a:endParaRPr lang="en-US"/>
        </a:p>
      </dgm:t>
    </dgm:pt>
    <dgm:pt modelId="{365591DB-1353-4B6E-94A9-6FAE23676BE9}">
      <dgm:prSet/>
      <dgm:spPr/>
      <dgm:t>
        <a:bodyPr/>
        <a:lstStyle/>
        <a:p>
          <a:pPr rtl="0"/>
          <a:r>
            <a:rPr lang="en-US" dirty="0" smtClean="0"/>
            <a:t>Behavioral</a:t>
          </a:r>
          <a:endParaRPr lang="en-US" dirty="0"/>
        </a:p>
      </dgm:t>
    </dgm:pt>
    <dgm:pt modelId="{34CCD0A3-3291-4AF5-81D8-56B8392498F4}" type="parTrans" cxnId="{9DB7BB59-8CF5-4AFF-8667-B1078030AFF8}">
      <dgm:prSet/>
      <dgm:spPr/>
      <dgm:t>
        <a:bodyPr/>
        <a:lstStyle/>
        <a:p>
          <a:endParaRPr lang="en-US"/>
        </a:p>
      </dgm:t>
    </dgm:pt>
    <dgm:pt modelId="{F99B5DA0-18A6-4605-84EB-76FA94AF7CE1}" type="sibTrans" cxnId="{9DB7BB59-8CF5-4AFF-8667-B1078030AFF8}">
      <dgm:prSet/>
      <dgm:spPr/>
      <dgm:t>
        <a:bodyPr/>
        <a:lstStyle/>
        <a:p>
          <a:endParaRPr lang="en-US"/>
        </a:p>
      </dgm:t>
    </dgm:pt>
    <dgm:pt modelId="{25764443-CDB0-4F7D-9C3A-0EE47EE88361}">
      <dgm:prSet/>
      <dgm:spPr/>
      <dgm:t>
        <a:bodyPr/>
        <a:lstStyle/>
        <a:p>
          <a:pPr rtl="0"/>
          <a:r>
            <a:rPr lang="en-US" dirty="0" smtClean="0"/>
            <a:t>Educational</a:t>
          </a:r>
          <a:endParaRPr lang="en-US" dirty="0"/>
        </a:p>
      </dgm:t>
    </dgm:pt>
    <dgm:pt modelId="{97CD86DD-C639-4C5A-A3B0-F86151477F21}" type="parTrans" cxnId="{728DED26-9A10-4A80-8674-D04D90E87916}">
      <dgm:prSet/>
      <dgm:spPr/>
      <dgm:t>
        <a:bodyPr/>
        <a:lstStyle/>
        <a:p>
          <a:endParaRPr lang="en-US"/>
        </a:p>
      </dgm:t>
    </dgm:pt>
    <dgm:pt modelId="{B4D62F69-58E6-49BB-A1CC-F6567D3F1227}" type="sibTrans" cxnId="{728DED26-9A10-4A80-8674-D04D90E87916}">
      <dgm:prSet/>
      <dgm:spPr/>
      <dgm:t>
        <a:bodyPr/>
        <a:lstStyle/>
        <a:p>
          <a:endParaRPr lang="en-US"/>
        </a:p>
      </dgm:t>
    </dgm:pt>
    <dgm:pt modelId="{424834BB-34A5-4EA8-AA22-E7A5ED32C1B0}">
      <dgm:prSet custT="1"/>
      <dgm:spPr/>
      <dgm:t>
        <a:bodyPr/>
        <a:lstStyle/>
        <a:p>
          <a:pPr rtl="0"/>
          <a:r>
            <a:rPr lang="en-US" sz="2000" dirty="0" smtClean="0"/>
            <a:t>Developmental</a:t>
          </a:r>
          <a:endParaRPr lang="en-US" sz="2000" dirty="0"/>
        </a:p>
      </dgm:t>
    </dgm:pt>
    <dgm:pt modelId="{F232EFFE-B24B-4FE3-A7E9-C69B73A20C8B}" type="parTrans" cxnId="{9B662530-AA61-4656-9AE9-B699F9D63963}">
      <dgm:prSet/>
      <dgm:spPr/>
      <dgm:t>
        <a:bodyPr/>
        <a:lstStyle/>
        <a:p>
          <a:endParaRPr lang="en-US"/>
        </a:p>
      </dgm:t>
    </dgm:pt>
    <dgm:pt modelId="{28E6A75C-CECA-43BC-9590-D36BEE8D700F}" type="sibTrans" cxnId="{9B662530-AA61-4656-9AE9-B699F9D63963}">
      <dgm:prSet/>
      <dgm:spPr/>
      <dgm:t>
        <a:bodyPr/>
        <a:lstStyle/>
        <a:p>
          <a:endParaRPr lang="en-US"/>
        </a:p>
      </dgm:t>
    </dgm:pt>
    <dgm:pt modelId="{2D4E3BAD-F2CB-4675-8140-1E9F3770CBB4}">
      <dgm:prSet custT="1"/>
      <dgm:spPr/>
      <dgm:t>
        <a:bodyPr/>
        <a:lstStyle/>
        <a:p>
          <a:pPr rtl="0"/>
          <a:r>
            <a:rPr lang="en-US" sz="2000" dirty="0" smtClean="0"/>
            <a:t>Insurers</a:t>
          </a:r>
          <a:endParaRPr lang="en-US" sz="2000" dirty="0"/>
        </a:p>
      </dgm:t>
    </dgm:pt>
    <dgm:pt modelId="{4FF0081E-F6DD-47B0-AB6D-0C4818EB842B}" type="parTrans" cxnId="{14209EFA-2061-4B04-B3E2-17655DE9A983}">
      <dgm:prSet/>
      <dgm:spPr/>
      <dgm:t>
        <a:bodyPr/>
        <a:lstStyle/>
        <a:p>
          <a:endParaRPr lang="en-US"/>
        </a:p>
      </dgm:t>
    </dgm:pt>
    <dgm:pt modelId="{746C9A22-2CBA-4CAB-9222-41C29973C56A}" type="sibTrans" cxnId="{14209EFA-2061-4B04-B3E2-17655DE9A983}">
      <dgm:prSet/>
      <dgm:spPr/>
      <dgm:t>
        <a:bodyPr/>
        <a:lstStyle/>
        <a:p>
          <a:endParaRPr lang="en-US"/>
        </a:p>
      </dgm:t>
    </dgm:pt>
    <dgm:pt modelId="{019370CA-4D3A-4634-98A3-EA0171F45945}">
      <dgm:prSet custT="1"/>
      <dgm:spPr/>
      <dgm:t>
        <a:bodyPr/>
        <a:lstStyle/>
        <a:p>
          <a:pPr rtl="0"/>
          <a:r>
            <a:rPr lang="en-US" sz="2000" dirty="0" smtClean="0"/>
            <a:t>Social Agencies</a:t>
          </a:r>
          <a:endParaRPr lang="en-US" sz="2000" dirty="0"/>
        </a:p>
      </dgm:t>
    </dgm:pt>
    <dgm:pt modelId="{2FD0BC12-7730-45E8-A457-31F524EECDCA}" type="parTrans" cxnId="{EF7FE56E-E596-4B37-B111-8B5DCC63D771}">
      <dgm:prSet/>
      <dgm:spPr/>
      <dgm:t>
        <a:bodyPr/>
        <a:lstStyle/>
        <a:p>
          <a:endParaRPr lang="en-US"/>
        </a:p>
      </dgm:t>
    </dgm:pt>
    <dgm:pt modelId="{7770AF80-AF29-4D58-8597-344C7464A61B}" type="sibTrans" cxnId="{EF7FE56E-E596-4B37-B111-8B5DCC63D771}">
      <dgm:prSet/>
      <dgm:spPr/>
      <dgm:t>
        <a:bodyPr/>
        <a:lstStyle/>
        <a:p>
          <a:endParaRPr lang="en-US"/>
        </a:p>
      </dgm:t>
    </dgm:pt>
    <dgm:pt modelId="{122662B8-C7B9-4169-AAFC-782AD747772C}">
      <dgm:prSet custT="1"/>
      <dgm:spPr/>
      <dgm:t>
        <a:bodyPr/>
        <a:lstStyle/>
        <a:p>
          <a:pPr rtl="0"/>
          <a:r>
            <a:rPr lang="en-US" sz="2000" dirty="0" smtClean="0"/>
            <a:t>Benefit personnel</a:t>
          </a:r>
          <a:endParaRPr lang="en-US" sz="2000" dirty="0"/>
        </a:p>
      </dgm:t>
    </dgm:pt>
    <dgm:pt modelId="{D5414EE5-A9C7-41E1-932A-99BD4127EB55}" type="parTrans" cxnId="{083BDE18-5B3F-402B-817A-943D86A04C9C}">
      <dgm:prSet/>
      <dgm:spPr/>
      <dgm:t>
        <a:bodyPr/>
        <a:lstStyle/>
        <a:p>
          <a:endParaRPr lang="en-US"/>
        </a:p>
      </dgm:t>
    </dgm:pt>
    <dgm:pt modelId="{4654BC66-058A-448A-9EF9-78824BD21DAC}" type="sibTrans" cxnId="{083BDE18-5B3F-402B-817A-943D86A04C9C}">
      <dgm:prSet/>
      <dgm:spPr/>
      <dgm:t>
        <a:bodyPr/>
        <a:lstStyle/>
        <a:p>
          <a:endParaRPr lang="en-US"/>
        </a:p>
      </dgm:t>
    </dgm:pt>
    <dgm:pt modelId="{4B1C1AAB-0158-4BA9-956E-0760AE10B51A}">
      <dgm:prSet custT="1"/>
      <dgm:spPr/>
      <dgm:t>
        <a:bodyPr/>
        <a:lstStyle/>
        <a:p>
          <a:pPr rtl="0"/>
          <a:r>
            <a:rPr lang="en-US" sz="2000" dirty="0" smtClean="0"/>
            <a:t>Support  staff</a:t>
          </a:r>
          <a:endParaRPr lang="en-US" sz="2000" dirty="0"/>
        </a:p>
      </dgm:t>
    </dgm:pt>
    <dgm:pt modelId="{67D0AF1F-D168-4B14-A169-30A1A3921257}" type="parTrans" cxnId="{D4056B4D-465F-44A2-8BE0-CF84C87B3338}">
      <dgm:prSet/>
      <dgm:spPr/>
      <dgm:t>
        <a:bodyPr/>
        <a:lstStyle/>
        <a:p>
          <a:endParaRPr lang="en-US"/>
        </a:p>
      </dgm:t>
    </dgm:pt>
    <dgm:pt modelId="{27B5A759-6B80-4D1E-B7DC-EA86685302B7}" type="sibTrans" cxnId="{D4056B4D-465F-44A2-8BE0-CF84C87B3338}">
      <dgm:prSet/>
      <dgm:spPr/>
      <dgm:t>
        <a:bodyPr/>
        <a:lstStyle/>
        <a:p>
          <a:endParaRPr lang="en-US"/>
        </a:p>
      </dgm:t>
    </dgm:pt>
    <dgm:pt modelId="{F57D5D51-4B02-482F-92C7-E5DF3BD6ABEA}">
      <dgm:prSet custT="1"/>
      <dgm:spPr/>
      <dgm:t>
        <a:bodyPr/>
        <a:lstStyle/>
        <a:p>
          <a:pPr rtl="0"/>
          <a:r>
            <a:rPr lang="en-US" sz="2000" dirty="0" smtClean="0"/>
            <a:t>YOU and your family</a:t>
          </a:r>
          <a:endParaRPr lang="en-US" sz="2000" dirty="0"/>
        </a:p>
      </dgm:t>
    </dgm:pt>
    <dgm:pt modelId="{53CB8AA9-8EFC-46B6-A6AA-CC6BECE7AD09}" type="parTrans" cxnId="{1B7006CD-A2BA-4180-8D03-C0A47A5EA7E1}">
      <dgm:prSet/>
      <dgm:spPr/>
      <dgm:t>
        <a:bodyPr/>
        <a:lstStyle/>
        <a:p>
          <a:endParaRPr lang="en-US"/>
        </a:p>
      </dgm:t>
    </dgm:pt>
    <dgm:pt modelId="{BFC27485-1F4E-4DC2-A79A-82F162C3B184}" type="sibTrans" cxnId="{1B7006CD-A2BA-4180-8D03-C0A47A5EA7E1}">
      <dgm:prSet/>
      <dgm:spPr/>
      <dgm:t>
        <a:bodyPr/>
        <a:lstStyle/>
        <a:p>
          <a:endParaRPr lang="en-US"/>
        </a:p>
      </dgm:t>
    </dgm:pt>
    <dgm:pt modelId="{0F482490-EB64-4860-920C-DEB8195CF9D8}" type="pres">
      <dgm:prSet presAssocID="{240FC0C4-A34A-4631-8828-F415515CDFAA}" presName="Name0" presStyleCnt="0">
        <dgm:presLayoutVars>
          <dgm:dir/>
          <dgm:resizeHandles val="exact"/>
        </dgm:presLayoutVars>
      </dgm:prSet>
      <dgm:spPr/>
      <dgm:t>
        <a:bodyPr/>
        <a:lstStyle/>
        <a:p>
          <a:endParaRPr lang="en-US"/>
        </a:p>
      </dgm:t>
    </dgm:pt>
    <dgm:pt modelId="{FA9A9852-1747-490A-8CDF-91187F10EF1D}" type="pres">
      <dgm:prSet presAssocID="{240FC0C4-A34A-4631-8828-F415515CDFAA}" presName="cycle" presStyleCnt="0"/>
      <dgm:spPr/>
      <dgm:t>
        <a:bodyPr/>
        <a:lstStyle/>
        <a:p>
          <a:endParaRPr lang="en-US"/>
        </a:p>
      </dgm:t>
    </dgm:pt>
    <dgm:pt modelId="{79512C5D-ED59-438B-AA59-9C3E9EADEBEA}" type="pres">
      <dgm:prSet presAssocID="{D5F58315-F3BE-4B7A-93A7-41A9E5F6EBA9}" presName="nodeFirstNode" presStyleLbl="node1" presStyleIdx="0" presStyleCnt="9">
        <dgm:presLayoutVars>
          <dgm:bulletEnabled val="1"/>
        </dgm:presLayoutVars>
      </dgm:prSet>
      <dgm:spPr/>
      <dgm:t>
        <a:bodyPr/>
        <a:lstStyle/>
        <a:p>
          <a:endParaRPr lang="en-US"/>
        </a:p>
      </dgm:t>
    </dgm:pt>
    <dgm:pt modelId="{F2182BD1-BEAB-4FA0-B10C-879A8744C054}" type="pres">
      <dgm:prSet presAssocID="{2C41D3D0-F9B5-4D43-8F7B-B96EA9C465A0}" presName="sibTransFirstNode" presStyleLbl="bgShp" presStyleIdx="0" presStyleCnt="1"/>
      <dgm:spPr/>
      <dgm:t>
        <a:bodyPr/>
        <a:lstStyle/>
        <a:p>
          <a:endParaRPr lang="en-US"/>
        </a:p>
      </dgm:t>
    </dgm:pt>
    <dgm:pt modelId="{E686BCBB-6E65-4171-AE11-7AEEDD8FCA83}" type="pres">
      <dgm:prSet presAssocID="{365591DB-1353-4B6E-94A9-6FAE23676BE9}" presName="nodeFollowingNodes" presStyleLbl="node1" presStyleIdx="1" presStyleCnt="9">
        <dgm:presLayoutVars>
          <dgm:bulletEnabled val="1"/>
        </dgm:presLayoutVars>
      </dgm:prSet>
      <dgm:spPr/>
      <dgm:t>
        <a:bodyPr/>
        <a:lstStyle/>
        <a:p>
          <a:endParaRPr lang="en-US"/>
        </a:p>
      </dgm:t>
    </dgm:pt>
    <dgm:pt modelId="{CE7BCD74-D5A4-4F4A-BC5F-B07A93AAE1CB}" type="pres">
      <dgm:prSet presAssocID="{25764443-CDB0-4F7D-9C3A-0EE47EE88361}" presName="nodeFollowingNodes" presStyleLbl="node1" presStyleIdx="2" presStyleCnt="9">
        <dgm:presLayoutVars>
          <dgm:bulletEnabled val="1"/>
        </dgm:presLayoutVars>
      </dgm:prSet>
      <dgm:spPr/>
      <dgm:t>
        <a:bodyPr/>
        <a:lstStyle/>
        <a:p>
          <a:endParaRPr lang="en-US"/>
        </a:p>
      </dgm:t>
    </dgm:pt>
    <dgm:pt modelId="{C9FD9DAA-FF25-4460-970D-5EED0EA38218}" type="pres">
      <dgm:prSet presAssocID="{424834BB-34A5-4EA8-AA22-E7A5ED32C1B0}" presName="nodeFollowingNodes" presStyleLbl="node1" presStyleIdx="3" presStyleCnt="9" custScaleX="127773" custScaleY="97430">
        <dgm:presLayoutVars>
          <dgm:bulletEnabled val="1"/>
        </dgm:presLayoutVars>
      </dgm:prSet>
      <dgm:spPr/>
      <dgm:t>
        <a:bodyPr/>
        <a:lstStyle/>
        <a:p>
          <a:endParaRPr lang="en-US"/>
        </a:p>
      </dgm:t>
    </dgm:pt>
    <dgm:pt modelId="{6320F125-E74E-42FB-AEFF-09A607C17E7C}" type="pres">
      <dgm:prSet presAssocID="{2D4E3BAD-F2CB-4675-8140-1E9F3770CBB4}" presName="nodeFollowingNodes" presStyleLbl="node1" presStyleIdx="4" presStyleCnt="9" custRadScaleRad="103104" custRadScaleInc="-7118">
        <dgm:presLayoutVars>
          <dgm:bulletEnabled val="1"/>
        </dgm:presLayoutVars>
      </dgm:prSet>
      <dgm:spPr/>
      <dgm:t>
        <a:bodyPr/>
        <a:lstStyle/>
        <a:p>
          <a:endParaRPr lang="en-US"/>
        </a:p>
      </dgm:t>
    </dgm:pt>
    <dgm:pt modelId="{5F89F387-46FE-42FF-8716-7506A40692FC}" type="pres">
      <dgm:prSet presAssocID="{019370CA-4D3A-4634-98A3-EA0171F45945}" presName="nodeFollowingNodes" presStyleLbl="node1" presStyleIdx="5" presStyleCnt="9" custRadScaleRad="102253" custRadScaleInc="3850">
        <dgm:presLayoutVars>
          <dgm:bulletEnabled val="1"/>
        </dgm:presLayoutVars>
      </dgm:prSet>
      <dgm:spPr/>
      <dgm:t>
        <a:bodyPr/>
        <a:lstStyle/>
        <a:p>
          <a:endParaRPr lang="en-US"/>
        </a:p>
      </dgm:t>
    </dgm:pt>
    <dgm:pt modelId="{758BEEF5-770D-4572-B545-A06C59131CD9}" type="pres">
      <dgm:prSet presAssocID="{122662B8-C7B9-4169-AAFC-782AD747772C}" presName="nodeFollowingNodes" presStyleLbl="node1" presStyleIdx="6" presStyleCnt="9">
        <dgm:presLayoutVars>
          <dgm:bulletEnabled val="1"/>
        </dgm:presLayoutVars>
      </dgm:prSet>
      <dgm:spPr/>
      <dgm:t>
        <a:bodyPr/>
        <a:lstStyle/>
        <a:p>
          <a:endParaRPr lang="en-US"/>
        </a:p>
      </dgm:t>
    </dgm:pt>
    <dgm:pt modelId="{85E7ED45-0C0E-44EF-AFC7-65CEFB7C137C}" type="pres">
      <dgm:prSet presAssocID="{4B1C1AAB-0158-4BA9-956E-0760AE10B51A}" presName="nodeFollowingNodes" presStyleLbl="node1" presStyleIdx="7" presStyleCnt="9" custRadScaleRad="99561" custRadScaleInc="-702">
        <dgm:presLayoutVars>
          <dgm:bulletEnabled val="1"/>
        </dgm:presLayoutVars>
      </dgm:prSet>
      <dgm:spPr/>
      <dgm:t>
        <a:bodyPr/>
        <a:lstStyle/>
        <a:p>
          <a:endParaRPr lang="en-US"/>
        </a:p>
      </dgm:t>
    </dgm:pt>
    <dgm:pt modelId="{42E42C35-9653-489A-9DCB-85B39BF5E9C1}" type="pres">
      <dgm:prSet presAssocID="{F57D5D51-4B02-482F-92C7-E5DF3BD6ABEA}" presName="nodeFollowingNodes" presStyleLbl="node1" presStyleIdx="8" presStyleCnt="9" custScaleY="150023">
        <dgm:presLayoutVars>
          <dgm:bulletEnabled val="1"/>
        </dgm:presLayoutVars>
      </dgm:prSet>
      <dgm:spPr/>
      <dgm:t>
        <a:bodyPr/>
        <a:lstStyle/>
        <a:p>
          <a:endParaRPr lang="en-US"/>
        </a:p>
      </dgm:t>
    </dgm:pt>
  </dgm:ptLst>
  <dgm:cxnLst>
    <dgm:cxn modelId="{514FA2D3-D5AC-49EB-A6F1-D488182F87D4}" type="presOf" srcId="{F57D5D51-4B02-482F-92C7-E5DF3BD6ABEA}" destId="{42E42C35-9653-489A-9DCB-85B39BF5E9C1}" srcOrd="0" destOrd="0" presId="urn:microsoft.com/office/officeart/2005/8/layout/cycle3"/>
    <dgm:cxn modelId="{E9F65DFC-E391-407A-B9EB-683342814734}" type="presOf" srcId="{25764443-CDB0-4F7D-9C3A-0EE47EE88361}" destId="{CE7BCD74-D5A4-4F4A-BC5F-B07A93AAE1CB}" srcOrd="0" destOrd="0" presId="urn:microsoft.com/office/officeart/2005/8/layout/cycle3"/>
    <dgm:cxn modelId="{9DB7BB59-8CF5-4AFF-8667-B1078030AFF8}" srcId="{240FC0C4-A34A-4631-8828-F415515CDFAA}" destId="{365591DB-1353-4B6E-94A9-6FAE23676BE9}" srcOrd="1" destOrd="0" parTransId="{34CCD0A3-3291-4AF5-81D8-56B8392498F4}" sibTransId="{F99B5DA0-18A6-4605-84EB-76FA94AF7CE1}"/>
    <dgm:cxn modelId="{9DB9091A-DF6C-40AF-8469-DD1B547F1492}" type="presOf" srcId="{365591DB-1353-4B6E-94A9-6FAE23676BE9}" destId="{E686BCBB-6E65-4171-AE11-7AEEDD8FCA83}" srcOrd="0" destOrd="0" presId="urn:microsoft.com/office/officeart/2005/8/layout/cycle3"/>
    <dgm:cxn modelId="{E6D28232-28EE-4CEC-AD18-2809124F04D2}" type="presOf" srcId="{2C41D3D0-F9B5-4D43-8F7B-B96EA9C465A0}" destId="{F2182BD1-BEAB-4FA0-B10C-879A8744C054}" srcOrd="0" destOrd="0" presId="urn:microsoft.com/office/officeart/2005/8/layout/cycle3"/>
    <dgm:cxn modelId="{2622FB56-9BB9-43C3-A90C-0319B2D98727}" type="presOf" srcId="{019370CA-4D3A-4634-98A3-EA0171F45945}" destId="{5F89F387-46FE-42FF-8716-7506A40692FC}" srcOrd="0" destOrd="0" presId="urn:microsoft.com/office/officeart/2005/8/layout/cycle3"/>
    <dgm:cxn modelId="{2B4485ED-5F3C-4E96-9623-58349F351196}" type="presOf" srcId="{424834BB-34A5-4EA8-AA22-E7A5ED32C1B0}" destId="{C9FD9DAA-FF25-4460-970D-5EED0EA38218}" srcOrd="0" destOrd="0" presId="urn:microsoft.com/office/officeart/2005/8/layout/cycle3"/>
    <dgm:cxn modelId="{0E7526F3-6817-404B-871C-42E86428B648}" type="presOf" srcId="{D5F58315-F3BE-4B7A-93A7-41A9E5F6EBA9}" destId="{79512C5D-ED59-438B-AA59-9C3E9EADEBEA}" srcOrd="0" destOrd="0" presId="urn:microsoft.com/office/officeart/2005/8/layout/cycle3"/>
    <dgm:cxn modelId="{9B662530-AA61-4656-9AE9-B699F9D63963}" srcId="{240FC0C4-A34A-4631-8828-F415515CDFAA}" destId="{424834BB-34A5-4EA8-AA22-E7A5ED32C1B0}" srcOrd="3" destOrd="0" parTransId="{F232EFFE-B24B-4FE3-A7E9-C69B73A20C8B}" sibTransId="{28E6A75C-CECA-43BC-9590-D36BEE8D700F}"/>
    <dgm:cxn modelId="{6C77F20E-9CAE-4952-8073-57836EE335C1}" type="presOf" srcId="{122662B8-C7B9-4169-AAFC-782AD747772C}" destId="{758BEEF5-770D-4572-B545-A06C59131CD9}" srcOrd="0" destOrd="0" presId="urn:microsoft.com/office/officeart/2005/8/layout/cycle3"/>
    <dgm:cxn modelId="{1B7006CD-A2BA-4180-8D03-C0A47A5EA7E1}" srcId="{240FC0C4-A34A-4631-8828-F415515CDFAA}" destId="{F57D5D51-4B02-482F-92C7-E5DF3BD6ABEA}" srcOrd="8" destOrd="0" parTransId="{53CB8AA9-8EFC-46B6-A6AA-CC6BECE7AD09}" sibTransId="{BFC27485-1F4E-4DC2-A79A-82F162C3B184}"/>
    <dgm:cxn modelId="{14209EFA-2061-4B04-B3E2-17655DE9A983}" srcId="{240FC0C4-A34A-4631-8828-F415515CDFAA}" destId="{2D4E3BAD-F2CB-4675-8140-1E9F3770CBB4}" srcOrd="4" destOrd="0" parTransId="{4FF0081E-F6DD-47B0-AB6D-0C4818EB842B}" sibTransId="{746C9A22-2CBA-4CAB-9222-41C29973C56A}"/>
    <dgm:cxn modelId="{8EA0D51E-298F-48A3-ABB8-EF93968B0DB0}" type="presOf" srcId="{4B1C1AAB-0158-4BA9-956E-0760AE10B51A}" destId="{85E7ED45-0C0E-44EF-AFC7-65CEFB7C137C}" srcOrd="0" destOrd="0" presId="urn:microsoft.com/office/officeart/2005/8/layout/cycle3"/>
    <dgm:cxn modelId="{D4968012-3D8F-401A-B02E-74688484C7F3}" srcId="{240FC0C4-A34A-4631-8828-F415515CDFAA}" destId="{D5F58315-F3BE-4B7A-93A7-41A9E5F6EBA9}" srcOrd="0" destOrd="0" parTransId="{BB0D7707-CD85-412D-AB0F-8B69962EDAD8}" sibTransId="{2C41D3D0-F9B5-4D43-8F7B-B96EA9C465A0}"/>
    <dgm:cxn modelId="{A0187BFF-FB05-476B-BD17-73B31602A45C}" type="presOf" srcId="{2D4E3BAD-F2CB-4675-8140-1E9F3770CBB4}" destId="{6320F125-E74E-42FB-AEFF-09A607C17E7C}" srcOrd="0" destOrd="0" presId="urn:microsoft.com/office/officeart/2005/8/layout/cycle3"/>
    <dgm:cxn modelId="{083BDE18-5B3F-402B-817A-943D86A04C9C}" srcId="{240FC0C4-A34A-4631-8828-F415515CDFAA}" destId="{122662B8-C7B9-4169-AAFC-782AD747772C}" srcOrd="6" destOrd="0" parTransId="{D5414EE5-A9C7-41E1-932A-99BD4127EB55}" sibTransId="{4654BC66-058A-448A-9EF9-78824BD21DAC}"/>
    <dgm:cxn modelId="{EF7FE56E-E596-4B37-B111-8B5DCC63D771}" srcId="{240FC0C4-A34A-4631-8828-F415515CDFAA}" destId="{019370CA-4D3A-4634-98A3-EA0171F45945}" srcOrd="5" destOrd="0" parTransId="{2FD0BC12-7730-45E8-A457-31F524EECDCA}" sibTransId="{7770AF80-AF29-4D58-8597-344C7464A61B}"/>
    <dgm:cxn modelId="{728DED26-9A10-4A80-8674-D04D90E87916}" srcId="{240FC0C4-A34A-4631-8828-F415515CDFAA}" destId="{25764443-CDB0-4F7D-9C3A-0EE47EE88361}" srcOrd="2" destOrd="0" parTransId="{97CD86DD-C639-4C5A-A3B0-F86151477F21}" sibTransId="{B4D62F69-58E6-49BB-A1CC-F6567D3F1227}"/>
    <dgm:cxn modelId="{D4056B4D-465F-44A2-8BE0-CF84C87B3338}" srcId="{240FC0C4-A34A-4631-8828-F415515CDFAA}" destId="{4B1C1AAB-0158-4BA9-956E-0760AE10B51A}" srcOrd="7" destOrd="0" parTransId="{67D0AF1F-D168-4B14-A169-30A1A3921257}" sibTransId="{27B5A759-6B80-4D1E-B7DC-EA86685302B7}"/>
    <dgm:cxn modelId="{011C18D5-6757-40DD-A1DA-B9FEF6A9FAB9}" type="presOf" srcId="{240FC0C4-A34A-4631-8828-F415515CDFAA}" destId="{0F482490-EB64-4860-920C-DEB8195CF9D8}" srcOrd="0" destOrd="0" presId="urn:microsoft.com/office/officeart/2005/8/layout/cycle3"/>
    <dgm:cxn modelId="{974BB51F-3470-480C-B2D0-CF6C969C1CE5}" type="presParOf" srcId="{0F482490-EB64-4860-920C-DEB8195CF9D8}" destId="{FA9A9852-1747-490A-8CDF-91187F10EF1D}" srcOrd="0" destOrd="0" presId="urn:microsoft.com/office/officeart/2005/8/layout/cycle3"/>
    <dgm:cxn modelId="{E7368FEE-DCEB-4B72-9EEC-18B52EF2B22E}" type="presParOf" srcId="{FA9A9852-1747-490A-8CDF-91187F10EF1D}" destId="{79512C5D-ED59-438B-AA59-9C3E9EADEBEA}" srcOrd="0" destOrd="0" presId="urn:microsoft.com/office/officeart/2005/8/layout/cycle3"/>
    <dgm:cxn modelId="{20C9C25C-7162-469D-B836-2567259E7F1E}" type="presParOf" srcId="{FA9A9852-1747-490A-8CDF-91187F10EF1D}" destId="{F2182BD1-BEAB-4FA0-B10C-879A8744C054}" srcOrd="1" destOrd="0" presId="urn:microsoft.com/office/officeart/2005/8/layout/cycle3"/>
    <dgm:cxn modelId="{8E736F9C-4177-4B83-8740-B3B06601AB3C}" type="presParOf" srcId="{FA9A9852-1747-490A-8CDF-91187F10EF1D}" destId="{E686BCBB-6E65-4171-AE11-7AEEDD8FCA83}" srcOrd="2" destOrd="0" presId="urn:microsoft.com/office/officeart/2005/8/layout/cycle3"/>
    <dgm:cxn modelId="{5C3BD86A-965F-4C0B-845F-F9E6C31496B7}" type="presParOf" srcId="{FA9A9852-1747-490A-8CDF-91187F10EF1D}" destId="{CE7BCD74-D5A4-4F4A-BC5F-B07A93AAE1CB}" srcOrd="3" destOrd="0" presId="urn:microsoft.com/office/officeart/2005/8/layout/cycle3"/>
    <dgm:cxn modelId="{271C1C71-9C66-4F7B-86E9-0DFC59D6900F}" type="presParOf" srcId="{FA9A9852-1747-490A-8CDF-91187F10EF1D}" destId="{C9FD9DAA-FF25-4460-970D-5EED0EA38218}" srcOrd="4" destOrd="0" presId="urn:microsoft.com/office/officeart/2005/8/layout/cycle3"/>
    <dgm:cxn modelId="{1EEEC17B-B48A-4908-9A2D-F4EB000C0841}" type="presParOf" srcId="{FA9A9852-1747-490A-8CDF-91187F10EF1D}" destId="{6320F125-E74E-42FB-AEFF-09A607C17E7C}" srcOrd="5" destOrd="0" presId="urn:microsoft.com/office/officeart/2005/8/layout/cycle3"/>
    <dgm:cxn modelId="{DAEE4420-31DA-4A1E-9733-46681869811C}" type="presParOf" srcId="{FA9A9852-1747-490A-8CDF-91187F10EF1D}" destId="{5F89F387-46FE-42FF-8716-7506A40692FC}" srcOrd="6" destOrd="0" presId="urn:microsoft.com/office/officeart/2005/8/layout/cycle3"/>
    <dgm:cxn modelId="{DF033B8A-4E74-4B5A-82A1-4D21F4323682}" type="presParOf" srcId="{FA9A9852-1747-490A-8CDF-91187F10EF1D}" destId="{758BEEF5-770D-4572-B545-A06C59131CD9}" srcOrd="7" destOrd="0" presId="urn:microsoft.com/office/officeart/2005/8/layout/cycle3"/>
    <dgm:cxn modelId="{BE3FAC02-9EE6-4A6C-BEC3-91C2949B0950}" type="presParOf" srcId="{FA9A9852-1747-490A-8CDF-91187F10EF1D}" destId="{85E7ED45-0C0E-44EF-AFC7-65CEFB7C137C}" srcOrd="8" destOrd="0" presId="urn:microsoft.com/office/officeart/2005/8/layout/cycle3"/>
    <dgm:cxn modelId="{B7C66F1C-FE31-4289-B231-C6ACDB02C0F2}" type="presParOf" srcId="{FA9A9852-1747-490A-8CDF-91187F10EF1D}" destId="{42E42C35-9653-489A-9DCB-85B39BF5E9C1}" srcOrd="9"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82BD1-BEAB-4FA0-B10C-879A8744C054}">
      <dsp:nvSpPr>
        <dsp:cNvPr id="0" name=""/>
        <dsp:cNvSpPr/>
      </dsp:nvSpPr>
      <dsp:spPr>
        <a:xfrm>
          <a:off x="714874" y="-61252"/>
          <a:ext cx="5580650" cy="5580650"/>
        </a:xfrm>
        <a:prstGeom prst="circularArrow">
          <a:avLst>
            <a:gd name="adj1" fmla="val 5544"/>
            <a:gd name="adj2" fmla="val 330680"/>
            <a:gd name="adj3" fmla="val 14765939"/>
            <a:gd name="adj4" fmla="val 16808311"/>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512C5D-ED59-438B-AA59-9C3E9EADEBEA}">
      <dsp:nvSpPr>
        <dsp:cNvPr id="0" name=""/>
        <dsp:cNvSpPr/>
      </dsp:nvSpPr>
      <dsp:spPr>
        <a:xfrm>
          <a:off x="2792350" y="2526"/>
          <a:ext cx="1425699" cy="71284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Medical</a:t>
          </a:r>
          <a:endParaRPr lang="en-US" sz="2000" kern="1200" dirty="0"/>
        </a:p>
      </dsp:txBody>
      <dsp:txXfrm>
        <a:off x="2827148" y="37324"/>
        <a:ext cx="1356103" cy="643253"/>
      </dsp:txXfrm>
    </dsp:sp>
    <dsp:sp modelId="{E686BCBB-6E65-4171-AE11-7AEEDD8FCA83}">
      <dsp:nvSpPr>
        <dsp:cNvPr id="0" name=""/>
        <dsp:cNvSpPr/>
      </dsp:nvSpPr>
      <dsp:spPr>
        <a:xfrm>
          <a:off x="4322061" y="559296"/>
          <a:ext cx="1425699" cy="71284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Behavioral</a:t>
          </a:r>
          <a:endParaRPr lang="en-US" sz="2000" kern="1200" dirty="0"/>
        </a:p>
      </dsp:txBody>
      <dsp:txXfrm>
        <a:off x="4356859" y="594094"/>
        <a:ext cx="1356103" cy="643253"/>
      </dsp:txXfrm>
    </dsp:sp>
    <dsp:sp modelId="{CE7BCD74-D5A4-4F4A-BC5F-B07A93AAE1CB}">
      <dsp:nvSpPr>
        <dsp:cNvPr id="0" name=""/>
        <dsp:cNvSpPr/>
      </dsp:nvSpPr>
      <dsp:spPr>
        <a:xfrm>
          <a:off x="5136004" y="1969085"/>
          <a:ext cx="1425699" cy="71284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Educational</a:t>
          </a:r>
          <a:endParaRPr lang="en-US" sz="2000" kern="1200" dirty="0"/>
        </a:p>
      </dsp:txBody>
      <dsp:txXfrm>
        <a:off x="5170802" y="2003883"/>
        <a:ext cx="1356103" cy="643253"/>
      </dsp:txXfrm>
    </dsp:sp>
    <dsp:sp modelId="{C9FD9DAA-FF25-4460-970D-5EED0EA38218}">
      <dsp:nvSpPr>
        <dsp:cNvPr id="0" name=""/>
        <dsp:cNvSpPr/>
      </dsp:nvSpPr>
      <dsp:spPr>
        <a:xfrm>
          <a:off x="4655345" y="3581399"/>
          <a:ext cx="1821658" cy="69452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Developmental</a:t>
          </a:r>
          <a:endParaRPr lang="en-US" sz="2000" kern="1200" dirty="0"/>
        </a:p>
      </dsp:txBody>
      <dsp:txXfrm>
        <a:off x="4689249" y="3615303"/>
        <a:ext cx="1753850" cy="626721"/>
      </dsp:txXfrm>
    </dsp:sp>
    <dsp:sp modelId="{6320F125-E74E-42FB-AEFF-09A607C17E7C}">
      <dsp:nvSpPr>
        <dsp:cNvPr id="0" name=""/>
        <dsp:cNvSpPr/>
      </dsp:nvSpPr>
      <dsp:spPr>
        <a:xfrm>
          <a:off x="3733803" y="4621150"/>
          <a:ext cx="1425699" cy="71284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Insurers</a:t>
          </a:r>
          <a:endParaRPr lang="en-US" sz="2000" kern="1200" dirty="0"/>
        </a:p>
      </dsp:txBody>
      <dsp:txXfrm>
        <a:off x="3768601" y="4655948"/>
        <a:ext cx="1356103" cy="643253"/>
      </dsp:txXfrm>
    </dsp:sp>
    <dsp:sp modelId="{5F89F387-46FE-42FF-8716-7506A40692FC}">
      <dsp:nvSpPr>
        <dsp:cNvPr id="0" name=""/>
        <dsp:cNvSpPr/>
      </dsp:nvSpPr>
      <dsp:spPr>
        <a:xfrm>
          <a:off x="1905003" y="4621150"/>
          <a:ext cx="1425699" cy="71284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Social Agencies</a:t>
          </a:r>
          <a:endParaRPr lang="en-US" sz="2000" kern="1200" dirty="0"/>
        </a:p>
      </dsp:txBody>
      <dsp:txXfrm>
        <a:off x="1939801" y="4655948"/>
        <a:ext cx="1356103" cy="643253"/>
      </dsp:txXfrm>
    </dsp:sp>
    <dsp:sp modelId="{758BEEF5-770D-4572-B545-A06C59131CD9}">
      <dsp:nvSpPr>
        <dsp:cNvPr id="0" name=""/>
        <dsp:cNvSpPr/>
      </dsp:nvSpPr>
      <dsp:spPr>
        <a:xfrm>
          <a:off x="731376" y="3572239"/>
          <a:ext cx="1425699" cy="71284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Benefit personnel</a:t>
          </a:r>
          <a:endParaRPr lang="en-US" sz="2000" kern="1200" dirty="0"/>
        </a:p>
      </dsp:txBody>
      <dsp:txXfrm>
        <a:off x="766174" y="3607037"/>
        <a:ext cx="1356103" cy="643253"/>
      </dsp:txXfrm>
    </dsp:sp>
    <dsp:sp modelId="{85E7ED45-0C0E-44EF-AFC7-65CEFB7C137C}">
      <dsp:nvSpPr>
        <dsp:cNvPr id="0" name=""/>
        <dsp:cNvSpPr/>
      </dsp:nvSpPr>
      <dsp:spPr>
        <a:xfrm>
          <a:off x="457193" y="1981196"/>
          <a:ext cx="1425699" cy="71284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Support  staff</a:t>
          </a:r>
          <a:endParaRPr lang="en-US" sz="2000" kern="1200" dirty="0"/>
        </a:p>
      </dsp:txBody>
      <dsp:txXfrm>
        <a:off x="491991" y="2015994"/>
        <a:ext cx="1356103" cy="643253"/>
      </dsp:txXfrm>
    </dsp:sp>
    <dsp:sp modelId="{42E42C35-9653-489A-9DCB-85B39BF5E9C1}">
      <dsp:nvSpPr>
        <dsp:cNvPr id="0" name=""/>
        <dsp:cNvSpPr/>
      </dsp:nvSpPr>
      <dsp:spPr>
        <a:xfrm>
          <a:off x="1262639" y="381001"/>
          <a:ext cx="1425699" cy="1069438"/>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YOU and your family</a:t>
          </a:r>
          <a:endParaRPr lang="en-US" sz="2000" kern="1200" dirty="0"/>
        </a:p>
      </dsp:txBody>
      <dsp:txXfrm>
        <a:off x="1314845" y="433207"/>
        <a:ext cx="1321287" cy="96502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31641" y="0"/>
            <a:ext cx="4002299" cy="350520"/>
          </a:xfrm>
          <a:prstGeom prst="rect">
            <a:avLst/>
          </a:prstGeom>
        </p:spPr>
        <p:txBody>
          <a:bodyPr vert="horz" lIns="91440" tIns="45720" rIns="91440" bIns="45720" rtlCol="0"/>
          <a:lstStyle>
            <a:lvl1pPr algn="r">
              <a:defRPr sz="1200"/>
            </a:lvl1pPr>
          </a:lstStyle>
          <a:p>
            <a:fld id="{304F0055-144F-4D55-AFB4-F24A61BB1A01}" type="datetimeFigureOut">
              <a:rPr lang="en-US" smtClean="0"/>
              <a:pPr/>
              <a:t>10/15/2013</a:t>
            </a:fld>
            <a:endParaRPr lang="en-US" dirty="0"/>
          </a:p>
        </p:txBody>
      </p:sp>
      <p:sp>
        <p:nvSpPr>
          <p:cNvPr id="4" name="Footer Placeholder 3"/>
          <p:cNvSpPr>
            <a:spLocks noGrp="1"/>
          </p:cNvSpPr>
          <p:nvPr>
            <p:ph type="ftr" sz="quarter" idx="2"/>
          </p:nvPr>
        </p:nvSpPr>
        <p:spPr>
          <a:xfrm>
            <a:off x="0" y="6658664"/>
            <a:ext cx="4002299" cy="3505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1641" y="6658664"/>
            <a:ext cx="4002299" cy="350520"/>
          </a:xfrm>
          <a:prstGeom prst="rect">
            <a:avLst/>
          </a:prstGeom>
        </p:spPr>
        <p:txBody>
          <a:bodyPr vert="horz" lIns="91440" tIns="45720" rIns="91440" bIns="45720" rtlCol="0" anchor="b"/>
          <a:lstStyle>
            <a:lvl1pPr algn="r">
              <a:defRPr sz="1200"/>
            </a:lvl1pPr>
          </a:lstStyle>
          <a:p>
            <a:fld id="{CD88295D-6C72-4BEA-AF0A-F31E6946773B}" type="slidenum">
              <a:rPr lang="en-US" smtClean="0"/>
              <a:pPr/>
              <a:t>‹#›</a:t>
            </a:fld>
            <a:endParaRPr lang="en-US" dirty="0"/>
          </a:p>
        </p:txBody>
      </p:sp>
    </p:spTree>
    <p:extLst>
      <p:ext uri="{BB962C8B-B14F-4D97-AF65-F5344CB8AC3E}">
        <p14:creationId xmlns:p14="http://schemas.microsoft.com/office/powerpoint/2010/main" val="3492103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31641" y="0"/>
            <a:ext cx="4002299" cy="350520"/>
          </a:xfrm>
          <a:prstGeom prst="rect">
            <a:avLst/>
          </a:prstGeom>
        </p:spPr>
        <p:txBody>
          <a:bodyPr vert="horz" lIns="91440" tIns="45720" rIns="91440" bIns="45720" rtlCol="0"/>
          <a:lstStyle>
            <a:lvl1pPr algn="r">
              <a:defRPr sz="1200"/>
            </a:lvl1pPr>
          </a:lstStyle>
          <a:p>
            <a:fld id="{A504C587-19C2-41A7-B7D2-D22128DF7CA4}" type="datetimeFigureOut">
              <a:rPr lang="en-US" smtClean="0"/>
              <a:pPr/>
              <a:t>10/15/2013</a:t>
            </a:fld>
            <a:endParaRPr lang="en-US" dirty="0"/>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02299" cy="3505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641" y="6658664"/>
            <a:ext cx="4002299" cy="350520"/>
          </a:xfrm>
          <a:prstGeom prst="rect">
            <a:avLst/>
          </a:prstGeom>
        </p:spPr>
        <p:txBody>
          <a:bodyPr vert="horz" lIns="91440" tIns="45720" rIns="91440" bIns="45720" rtlCol="0" anchor="b"/>
          <a:lstStyle>
            <a:lvl1pPr algn="r">
              <a:defRPr sz="1200"/>
            </a:lvl1pPr>
          </a:lstStyle>
          <a:p>
            <a:fld id="{29F3C036-8FB6-459B-821D-AF4B461DC3BE}" type="slidenum">
              <a:rPr lang="en-US" smtClean="0"/>
              <a:pPr/>
              <a:t>‹#›</a:t>
            </a:fld>
            <a:endParaRPr lang="en-US" dirty="0"/>
          </a:p>
        </p:txBody>
      </p:sp>
    </p:spTree>
    <p:extLst>
      <p:ext uri="{BB962C8B-B14F-4D97-AF65-F5344CB8AC3E}">
        <p14:creationId xmlns:p14="http://schemas.microsoft.com/office/powerpoint/2010/main" val="3151365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spcBef>
                <a:spcPct val="0"/>
              </a:spcBef>
            </a:pPr>
            <a:r>
              <a:rPr lang="en-US" sz="1100" dirty="0" smtClean="0"/>
              <a:t>My name is Wendy Besmann.</a:t>
            </a:r>
            <a:r>
              <a:rPr lang="en-US" sz="1100" baseline="0" dirty="0" smtClean="0"/>
              <a:t>  I’m the mother of a son with autism and bipolar disorder.  The Road Map training we’ll discuss today is based on my workbook </a:t>
            </a:r>
            <a:r>
              <a:rPr lang="en-US" sz="1100" b="1" i="1" baseline="0" dirty="0" smtClean="0"/>
              <a:t>Team Up for Your Child </a:t>
            </a:r>
            <a:r>
              <a:rPr lang="en-US" sz="1100" b="0" i="0" baseline="0" dirty="0" smtClean="0"/>
              <a:t>and is the first of two </a:t>
            </a:r>
            <a:r>
              <a:rPr lang="en-US" sz="1100" b="0" i="0" baseline="0" dirty="0" smtClean="0">
                <a:latin typeface="Cambria" pitchFamily="18" charset="0"/>
              </a:rPr>
              <a:t>ROAD MAP </a:t>
            </a:r>
            <a:r>
              <a:rPr lang="en-US" sz="1100" b="0" i="0" baseline="0" dirty="0" smtClean="0"/>
              <a:t>presentations. </a:t>
            </a:r>
            <a:r>
              <a:rPr lang="en-US" sz="1100" b="1" i="1" baseline="0" dirty="0" smtClean="0"/>
              <a:t> </a:t>
            </a:r>
            <a:r>
              <a:rPr lang="en-US" sz="1100" baseline="0" dirty="0" smtClean="0"/>
              <a:t>In longer workshops ROAD MAP uses excerpts from </a:t>
            </a:r>
            <a:r>
              <a:rPr lang="en-US" sz="1100" b="1" i="1" baseline="0" dirty="0" smtClean="0"/>
              <a:t>Team Up for Your Child </a:t>
            </a:r>
            <a:r>
              <a:rPr lang="en-US" sz="1100" baseline="0" dirty="0" smtClean="0"/>
              <a:t>as a textbook.  This training is all about finding simple, practical ways to get the services a child needs WITHOUT getting overwhelmed by a complicated health and education systems. </a:t>
            </a:r>
            <a:endParaRPr lang="en-US" sz="1100" dirty="0"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204C32-F521-4B4C-9FF0-411BDB1E26A7}" type="slidenum">
              <a:rPr lang="en-US"/>
              <a:pPr fontAlgn="base">
                <a:spcBef>
                  <a:spcPct val="0"/>
                </a:spcBef>
                <a:spcAft>
                  <a:spcPct val="0"/>
                </a:spcAft>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some way, adjusting</a:t>
            </a:r>
            <a:r>
              <a:rPr lang="en-US" sz="1200" kern="1200" baseline="0" dirty="0" smtClean="0">
                <a:solidFill>
                  <a:schemeClr val="tx1"/>
                </a:solidFill>
                <a:latin typeface="+mn-lt"/>
                <a:ea typeface="+mn-ea"/>
                <a:cs typeface="+mn-cs"/>
              </a:rPr>
              <a:t> to The New Normal is like moving to a foreign country.  You can navigate a lot better if you know the language.  Each system has important “key words” that describe the process of gathering information about a problem, making a plan, and providing services.  “Key words” also matter in determining who pays for services.  For example, insurers pay for behavioral health services that are determined to “medically necessary” to treat “symptoms of a disorder.”  So when it comes to insurance issues, those key words really open doors.   When you use the correct terms in speaking with providers, you tend to get more respect and  attention.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F3C036-8FB6-459B-821D-AF4B461DC3B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Most parents begin this journey with a very big question: “What’s wrong with our child?  What do we CALL it?”  We feel as if putting a label on this strange behavior will give us some power to find the magic cure. Unfortunately, it’s rarely that simple.  Mental health centers often have a series of steps for evaluating and treating mental health problems (We have already talked about the typical first step, called the” intake interview.”)  In many cases, you’ll see a number of different professionals and may not see the same people at your next appointment.   It’s easy to get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lost in this system. </a:t>
            </a:r>
            <a:r>
              <a:rPr lang="en-US" sz="1200" b="0" kern="1200" dirty="0" smtClean="0">
                <a:solidFill>
                  <a:schemeClr val="tx1"/>
                </a:solidFill>
                <a:latin typeface="+mn-lt"/>
                <a:ea typeface="+mn-ea"/>
                <a:cs typeface="+mn-cs"/>
              </a:rPr>
              <a:t>Sometimes providers are so familiar with their own systems that they use</a:t>
            </a:r>
            <a:r>
              <a:rPr lang="en-US" sz="1200" b="0" kern="1200" baseline="0" dirty="0" smtClean="0">
                <a:solidFill>
                  <a:schemeClr val="tx1"/>
                </a:solidFill>
                <a:latin typeface="+mn-lt"/>
                <a:ea typeface="+mn-ea"/>
                <a:cs typeface="+mn-cs"/>
              </a:rPr>
              <a:t> abbreviations without thinking about it, or forget to mention some of the routine steps in the process.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9F3C036-8FB6-459B-821D-AF4B461DC3B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member of your team can make mistakes (including all the unseen people who process your paperwork and make decisions about things such as eligibility for insurance</a:t>
            </a:r>
            <a:r>
              <a:rPr lang="en-US" baseline="0" dirty="0" smtClean="0"/>
              <a:t> coverage and social agency benefits).  In complicated service systems, the little mistakes made by people  (including parents) really cause headaches.  The referral for a service goes astray, so you have to wait extra long for an appointment…lab results don’t show up on time, so important decisions are put off until the </a:t>
            </a:r>
            <a:r>
              <a:rPr lang="en-US" b="1" i="1" baseline="0" dirty="0" smtClean="0"/>
              <a:t>next</a:t>
            </a:r>
            <a:r>
              <a:rPr lang="en-US" baseline="0" dirty="0" smtClean="0"/>
              <a:t> appointment…two numbers are reversed on an insurance code and your claim is rejected…you don’t quite understand the instructions for titrating (phasing in) a new medication and your child gets too much or too little</a:t>
            </a:r>
          </a:p>
          <a:p>
            <a:endParaRPr lang="en-US" baseline="0" dirty="0" smtClean="0"/>
          </a:p>
          <a:p>
            <a:pPr eaLnBrk="1" hangingPunct="1">
              <a:lnSpc>
                <a:spcPct val="80000"/>
              </a:lnSpc>
            </a:pPr>
            <a:r>
              <a:rPr lang="en-US" sz="1200" dirty="0" smtClean="0">
                <a:solidFill>
                  <a:srgbClr val="FF0000"/>
                </a:solidFill>
                <a:latin typeface="Calibri" pitchFamily="34" charset="0"/>
              </a:rPr>
              <a:t>ASK</a:t>
            </a:r>
            <a:r>
              <a:rPr lang="en-US" sz="1200" dirty="0" smtClean="0">
                <a:latin typeface="Calibri" pitchFamily="34" charset="0"/>
              </a:rPr>
              <a:t> for copies of all labs and reports</a:t>
            </a:r>
            <a:r>
              <a:rPr lang="en-US" sz="1200" i="1" dirty="0" smtClean="0">
                <a:latin typeface="Calibri" pitchFamily="34" charset="0"/>
              </a:rPr>
              <a:t>.  You have a right to get them.</a:t>
            </a:r>
          </a:p>
          <a:p>
            <a:pPr eaLnBrk="1" hangingPunct="1">
              <a:lnSpc>
                <a:spcPct val="80000"/>
              </a:lnSpc>
            </a:pPr>
            <a:r>
              <a:rPr lang="en-US" sz="1200" dirty="0" smtClean="0">
                <a:solidFill>
                  <a:srgbClr val="FF0000"/>
                </a:solidFill>
                <a:latin typeface="Calibri" pitchFamily="34" charset="0"/>
              </a:rPr>
              <a:t>CHECK</a:t>
            </a:r>
            <a:r>
              <a:rPr lang="en-US" sz="1200" dirty="0" smtClean="0">
                <a:latin typeface="Calibri" pitchFamily="34" charset="0"/>
              </a:rPr>
              <a:t> (by phone before the appointment) that referrals and labs were received. </a:t>
            </a:r>
          </a:p>
          <a:p>
            <a:pPr eaLnBrk="1" hangingPunct="1">
              <a:lnSpc>
                <a:spcPct val="80000"/>
              </a:lnSpc>
            </a:pPr>
            <a:r>
              <a:rPr lang="en-US" sz="1200" dirty="0" smtClean="0">
                <a:latin typeface="Calibri" pitchFamily="34" charset="0"/>
              </a:rPr>
              <a:t>READ all evaluations and reports carefully and ask to have any errors corrected.</a:t>
            </a:r>
            <a:r>
              <a:rPr lang="en-US" sz="1200" baseline="0" dirty="0" smtClean="0">
                <a:latin typeface="Calibri" pitchFamily="34" charset="0"/>
              </a:rPr>
              <a:t>  Errors become part of the record and are used in future evaluations.  </a:t>
            </a:r>
          </a:p>
          <a:p>
            <a:pPr eaLnBrk="1" hangingPunct="1">
              <a:lnSpc>
                <a:spcPct val="80000"/>
              </a:lnSpc>
            </a:pPr>
            <a:r>
              <a:rPr lang="en-US" sz="1200" baseline="0" dirty="0" smtClean="0">
                <a:latin typeface="Calibri" pitchFamily="34" charset="0"/>
              </a:rPr>
              <a:t>KEEP all evaluations in that year’s binder.  You may need the evaluation done at age 5 to apply for the benefits your child needs at age 18! </a:t>
            </a:r>
            <a:endParaRPr lang="en-US" sz="1200" dirty="0" smtClean="0">
              <a:latin typeface="Calibri" pitchFamily="34" charset="0"/>
            </a:endParaRPr>
          </a:p>
          <a:p>
            <a:pPr eaLnBrk="1" hangingPunct="1">
              <a:lnSpc>
                <a:spcPct val="80000"/>
              </a:lnSpc>
            </a:pPr>
            <a:r>
              <a:rPr lang="en-US" sz="1200" dirty="0" smtClean="0">
                <a:solidFill>
                  <a:srgbClr val="FF0000"/>
                </a:solidFill>
                <a:latin typeface="Calibri" pitchFamily="34" charset="0"/>
              </a:rPr>
              <a:t>HAND-CARRY</a:t>
            </a:r>
            <a:r>
              <a:rPr lang="en-US" sz="1200" dirty="0" smtClean="0">
                <a:latin typeface="Calibri" pitchFamily="34" charset="0"/>
              </a:rPr>
              <a:t> copies of labs and reports to appointments whenever possible.  Keep your own copy in your binder.</a:t>
            </a:r>
          </a:p>
          <a:p>
            <a:pPr eaLnBrk="1" hangingPunct="1">
              <a:lnSpc>
                <a:spcPct val="80000"/>
              </a:lnSpc>
            </a:pPr>
            <a:r>
              <a:rPr lang="en-US" sz="1200" dirty="0" smtClean="0">
                <a:solidFill>
                  <a:srgbClr val="FF0000"/>
                </a:solidFill>
                <a:latin typeface="Calibri" pitchFamily="34" charset="0"/>
              </a:rPr>
              <a:t>INCLUDE</a:t>
            </a:r>
            <a:r>
              <a:rPr lang="en-US" sz="1200" baseline="0" dirty="0" smtClean="0">
                <a:solidFill>
                  <a:srgbClr val="FF0000"/>
                </a:solidFill>
                <a:latin typeface="Calibri" pitchFamily="34" charset="0"/>
              </a:rPr>
              <a:t> and up-to-date contact list </a:t>
            </a:r>
            <a:r>
              <a:rPr lang="en-US" sz="1200" dirty="0" smtClean="0">
                <a:latin typeface="Calibri" pitchFamily="34" charset="0"/>
              </a:rPr>
              <a:t>in your binder so reports can be sent to other team members. If somebody has to look it up, it will end up on their “to do” pile and may be forgotten.  By checking</a:t>
            </a:r>
            <a:r>
              <a:rPr lang="en-US" sz="1200" baseline="0" dirty="0" smtClean="0">
                <a:latin typeface="Calibri" pitchFamily="34" charset="0"/>
              </a:rPr>
              <a:t> up you help your whole team become more efficient in serving your child.</a:t>
            </a:r>
            <a:endParaRPr lang="en-US" sz="1200" dirty="0" smtClean="0">
              <a:latin typeface="Calibri" pitchFamily="34" charset="0"/>
            </a:endParaRPr>
          </a:p>
          <a:p>
            <a:pPr eaLnBrk="1" hangingPunct="1">
              <a:lnSpc>
                <a:spcPct val="80000"/>
              </a:lnSpc>
            </a:pPr>
            <a:endParaRPr lang="en-US" sz="1200" dirty="0" smtClean="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29F3C036-8FB6-459B-821D-AF4B461DC3B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As  a  parent,  you  serve  as  the  eyes  and  ears  of  the  treatment team.  </a:t>
            </a:r>
            <a:r>
              <a:rPr lang="en-US" sz="1200" kern="1200" dirty="0" smtClean="0">
                <a:solidFill>
                  <a:schemeClr val="tx1"/>
                </a:solidFill>
                <a:latin typeface="+mn-lt"/>
                <a:ea typeface="+mn-ea"/>
                <a:cs typeface="+mn-cs"/>
              </a:rPr>
              <a:t>For a “medication management” visit, your child may spend as little as 15 minutes once every few weeks with a psychiatrist or nurse.  A therapy session will usually be less than an hour once or twice a week.  These professionals have a lot of knowledge about </a:t>
            </a:r>
            <a:r>
              <a:rPr lang="en-US" sz="1200" b="1" kern="1200" dirty="0" smtClean="0">
                <a:solidFill>
                  <a:schemeClr val="tx1"/>
                </a:solidFill>
                <a:latin typeface="+mn-lt"/>
                <a:ea typeface="+mn-ea"/>
                <a:cs typeface="+mn-cs"/>
              </a:rPr>
              <a:t>why </a:t>
            </a:r>
            <a:r>
              <a:rPr lang="en-US" sz="1200" kern="1200" dirty="0" smtClean="0">
                <a:solidFill>
                  <a:schemeClr val="tx1"/>
                </a:solidFill>
                <a:latin typeface="+mn-lt"/>
                <a:ea typeface="+mn-ea"/>
                <a:cs typeface="+mn-cs"/>
              </a:rPr>
              <a:t>children behave the way they do and </a:t>
            </a:r>
            <a:r>
              <a:rPr lang="en-US" sz="1200" b="1" kern="1200" dirty="0" smtClean="0">
                <a:solidFill>
                  <a:schemeClr val="tx1"/>
                </a:solidFill>
                <a:latin typeface="+mn-lt"/>
                <a:ea typeface="+mn-ea"/>
                <a:cs typeface="+mn-cs"/>
              </a:rPr>
              <a:t>how </a:t>
            </a:r>
            <a:r>
              <a:rPr lang="en-US" sz="1200" kern="1200" dirty="0" smtClean="0">
                <a:solidFill>
                  <a:schemeClr val="tx1"/>
                </a:solidFill>
                <a:latin typeface="+mn-lt"/>
                <a:ea typeface="+mn-ea"/>
                <a:cs typeface="+mn-cs"/>
              </a:rPr>
              <a:t>certain behaviors can change. You are the one who can tell </a:t>
            </a:r>
            <a:r>
              <a:rPr lang="en-US" sz="1200" b="1" kern="1200" dirty="0" smtClean="0">
                <a:solidFill>
                  <a:schemeClr val="tx1"/>
                </a:solidFill>
                <a:latin typeface="+mn-lt"/>
                <a:ea typeface="+mn-ea"/>
                <a:cs typeface="+mn-cs"/>
              </a:rPr>
              <a:t>what </a:t>
            </a:r>
            <a:r>
              <a:rPr lang="en-US" sz="1200" kern="1200" dirty="0" smtClean="0">
                <a:solidFill>
                  <a:schemeClr val="tx1"/>
                </a:solidFill>
                <a:latin typeface="+mn-lt"/>
                <a:ea typeface="+mn-ea"/>
                <a:cs typeface="+mn-cs"/>
              </a:rPr>
              <a:t>your child is doing most of the time. You are the best one to gather this information from other care- givers, such as your child’s teacher, other relatives, youth-group leader, or childcare staff.  Your job as the team’s parent professional is to:</a:t>
            </a:r>
          </a:p>
          <a:p>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Give medications in a safe, organized way.</a:t>
            </a:r>
          </a:p>
          <a:p>
            <a:pPr lvl="0">
              <a:buFont typeface="Arial" pitchFamily="34" charset="0"/>
              <a:buChar char="•"/>
            </a:pPr>
            <a:r>
              <a:rPr lang="en-US" sz="1200" kern="1200" dirty="0" smtClean="0">
                <a:solidFill>
                  <a:schemeClr val="tx1"/>
                </a:solidFill>
                <a:latin typeface="+mn-lt"/>
                <a:ea typeface="+mn-ea"/>
                <a:cs typeface="+mn-cs"/>
              </a:rPr>
              <a:t>Observe how the treatment affects your child’s behavior</a:t>
            </a:r>
          </a:p>
          <a:p>
            <a:r>
              <a:rPr lang="en-US" sz="1200" kern="1200" dirty="0" smtClean="0">
                <a:solidFill>
                  <a:schemeClr val="tx1"/>
                </a:solidFill>
                <a:latin typeface="+mn-lt"/>
                <a:ea typeface="+mn-ea"/>
                <a:cs typeface="+mn-cs"/>
              </a:rPr>
              <a:t>in everyday life.</a:t>
            </a:r>
          </a:p>
          <a:p>
            <a:pPr lvl="0">
              <a:buFont typeface="Arial" pitchFamily="34" charset="0"/>
              <a:buChar char="•"/>
            </a:pPr>
            <a:r>
              <a:rPr lang="en-US" sz="1200" kern="1200" dirty="0" smtClean="0">
                <a:solidFill>
                  <a:schemeClr val="tx1"/>
                </a:solidFill>
                <a:latin typeface="+mn-lt"/>
                <a:ea typeface="+mn-ea"/>
                <a:cs typeface="+mn-cs"/>
              </a:rPr>
              <a:t>Watch for any danger signs and take prompt action to get help.</a:t>
            </a:r>
          </a:p>
          <a:p>
            <a:pPr lvl="0">
              <a:buFont typeface="Arial" pitchFamily="34" charset="0"/>
              <a:buChar char="•"/>
            </a:pPr>
            <a:r>
              <a:rPr lang="en-US" sz="1200" kern="1200" dirty="0" smtClean="0">
                <a:solidFill>
                  <a:schemeClr val="tx1"/>
                </a:solidFill>
                <a:latin typeface="+mn-lt"/>
                <a:ea typeface="+mn-ea"/>
                <a:cs typeface="+mn-cs"/>
              </a:rPr>
              <a:t>Report facts clearly to the treatment team.</a:t>
            </a:r>
          </a:p>
          <a:p>
            <a:pPr lvl="0"/>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9F3C036-8FB6-459B-821D-AF4B461DC3B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F3C036-8FB6-459B-821D-AF4B461DC3BE}" type="slidenum">
              <a:rPr lang="en-US" smtClean="0"/>
              <a:pPr/>
              <a:t>14</a:t>
            </a:fld>
            <a:endParaRPr lang="en-US" dirty="0"/>
          </a:p>
        </p:txBody>
      </p:sp>
    </p:spTree>
    <p:extLst>
      <p:ext uri="{BB962C8B-B14F-4D97-AF65-F5344CB8AC3E}">
        <p14:creationId xmlns:p14="http://schemas.microsoft.com/office/powerpoint/2010/main" val="1600471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F3C036-8FB6-459B-821D-AF4B461DC3BE}" type="slidenum">
              <a:rPr lang="en-US" smtClean="0"/>
              <a:pPr/>
              <a:t>15</a:t>
            </a:fld>
            <a:endParaRPr lang="en-US" dirty="0"/>
          </a:p>
        </p:txBody>
      </p:sp>
    </p:spTree>
    <p:extLst>
      <p:ext uri="{BB962C8B-B14F-4D97-AF65-F5344CB8AC3E}">
        <p14:creationId xmlns:p14="http://schemas.microsoft.com/office/powerpoint/2010/main" val="124274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F3C036-8FB6-459B-821D-AF4B461DC3BE}" type="slidenum">
              <a:rPr lang="en-US" smtClean="0"/>
              <a:pPr/>
              <a:t>2</a:t>
            </a:fld>
            <a:endParaRPr lang="en-US" dirty="0"/>
          </a:p>
        </p:txBody>
      </p:sp>
    </p:spTree>
    <p:extLst>
      <p:ext uri="{BB962C8B-B14F-4D97-AF65-F5344CB8AC3E}">
        <p14:creationId xmlns:p14="http://schemas.microsoft.com/office/powerpoint/2010/main" val="3673395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What’s the</a:t>
            </a:r>
            <a:r>
              <a:rPr lang="en-US" baseline="0" dirty="0" smtClean="0"/>
              <a:t> ROAD MAP? It’s a navigation device that tells you how to find your way to better services for your child.  Suddenly we’ve landed in this strange, scary new world of dealing with a mental health or developmental disorder.  How do we, as parents and other family members, settle in for the long haul of solving problems and helping things get better?  The systems we have to deal with—from mental health centers to schools to insurance plans and social agencies--can have really confusing rules and processes.  To keep from getting lost, you need a plan for making sure the people you meet in this strange new world understand “The Big Picture” of your child’s strengths and needs.  You need them to  and work like an effective </a:t>
            </a:r>
            <a:r>
              <a:rPr lang="en-US" b="1" i="1" baseline="0" dirty="0" smtClean="0"/>
              <a:t>team</a:t>
            </a:r>
            <a:r>
              <a:rPr lang="en-US" baseline="0" dirty="0" smtClean="0"/>
              <a:t>  of service providers--and the plain fact is YOU, as the parent, are the only one who can make that happen.  </a:t>
            </a:r>
          </a:p>
          <a:p>
            <a:endParaRPr lang="en-US" baseline="0" dirty="0" smtClean="0"/>
          </a:p>
          <a:p>
            <a:r>
              <a:rPr lang="en-US" baseline="0" dirty="0" smtClean="0"/>
              <a:t>The ROAD MAP gives you five simple, practical “Routes” to working “smarter” with these professionals so they can do their best for your child.    </a:t>
            </a:r>
            <a:endParaRPr lang="en-US" dirty="0"/>
          </a:p>
        </p:txBody>
      </p:sp>
      <p:sp>
        <p:nvSpPr>
          <p:cNvPr id="4" name="Slide Number Placeholder 3"/>
          <p:cNvSpPr>
            <a:spLocks noGrp="1"/>
          </p:cNvSpPr>
          <p:nvPr>
            <p:ph type="sldNum" sz="quarter" idx="10"/>
          </p:nvPr>
        </p:nvSpPr>
        <p:spPr/>
        <p:txBody>
          <a:bodyPr/>
          <a:lstStyle/>
          <a:p>
            <a:fld id="{29F3C036-8FB6-459B-821D-AF4B461DC3B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031"/>
          <p:cNvSpPr txBox="1">
            <a:spLocks noGrp="1" noChangeArrowheads="1"/>
          </p:cNvSpPr>
          <p:nvPr/>
        </p:nvSpPr>
        <p:spPr bwMode="auto">
          <a:xfrm>
            <a:off x="5231641" y="6658664"/>
            <a:ext cx="4002299" cy="350520"/>
          </a:xfrm>
          <a:prstGeom prst="rect">
            <a:avLst/>
          </a:prstGeom>
          <a:noFill/>
          <a:ln>
            <a:miter lim="800000"/>
            <a:headEnd/>
            <a:tailEnd/>
          </a:ln>
        </p:spPr>
        <p:txBody>
          <a:bodyPr anchor="b"/>
          <a:lstStyle/>
          <a:p>
            <a:pPr algn="r">
              <a:defRPr/>
            </a:pPr>
            <a:fld id="{DEDE412E-82DE-48FF-B6CF-5BDD0245C4D4}" type="slidenum">
              <a:rPr lang="en-US" sz="1200">
                <a:latin typeface="+mn-lt"/>
                <a:cs typeface="+mn-cs"/>
              </a:rPr>
              <a:pPr algn="r">
                <a:defRPr/>
              </a:pPr>
              <a:t>4</a:t>
            </a:fld>
            <a:endParaRPr lang="en-US" sz="1200" dirty="0">
              <a:latin typeface="+mn-lt"/>
              <a:cs typeface="+mn-cs"/>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a:normAutofit fontScale="92500" lnSpcReduction="10000"/>
          </a:bodyPr>
          <a:lstStyle/>
          <a:p>
            <a:r>
              <a:rPr lang="en-US" sz="1200" b="0" kern="1200" dirty="0" smtClean="0">
                <a:solidFill>
                  <a:schemeClr val="tx1"/>
                </a:solidFill>
                <a:latin typeface="+mn-lt"/>
                <a:ea typeface="+mn-ea"/>
                <a:cs typeface="+mn-cs"/>
              </a:rPr>
              <a:t>When  a  child  has  serious  behavioral  issues,  the  parent’s world is turned upside down.   </a:t>
            </a:r>
            <a:r>
              <a:rPr lang="en-US" sz="1200" kern="1200" dirty="0" smtClean="0">
                <a:solidFill>
                  <a:schemeClr val="tx1"/>
                </a:solidFill>
                <a:latin typeface="+mn-lt"/>
                <a:ea typeface="+mn-ea"/>
                <a:cs typeface="+mn-cs"/>
              </a:rPr>
              <a:t>in this new world, most of the ordinary rules for raising kids don’t seem to work.  Something’s wrong, but you don’t know why or what to do.  You’re stressed out, angry, confused, and scared.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first, you might hope the problem will just go away. You think:</a:t>
            </a:r>
          </a:p>
          <a:p>
            <a:r>
              <a:rPr lang="en-US" sz="1200" i="1" kern="1200" dirty="0" smtClean="0">
                <a:solidFill>
                  <a:schemeClr val="tx1"/>
                </a:solidFill>
                <a:latin typeface="+mn-lt"/>
                <a:ea typeface="+mn-ea"/>
                <a:cs typeface="+mn-cs"/>
              </a:rPr>
              <a:t>Maybe there’s not enough discipline in this house.  Maybe it’s a phase. Maybe it’s because we moved...got divorced...had a big change in our lives. Maybe it’s the teacher.  Or those kids down the block.  Maybe everything will be okay if . . . </a:t>
            </a:r>
            <a:r>
              <a:rPr lang="en-US" sz="1200" kern="1200" dirty="0" smtClean="0">
                <a:solidFill>
                  <a:schemeClr val="tx1"/>
                </a:solidFill>
                <a:latin typeface="+mn-lt"/>
                <a:ea typeface="+mn-ea"/>
                <a:cs typeface="+mn-cs"/>
              </a:rPr>
              <a:t>( fill in the blank).</a:t>
            </a:r>
          </a:p>
          <a:p>
            <a:r>
              <a:rPr lang="en-US" sz="1200" kern="1200" dirty="0" smtClean="0">
                <a:solidFill>
                  <a:schemeClr val="tx1"/>
                </a:solidFill>
                <a:latin typeface="+mn-lt"/>
                <a:ea typeface="+mn-ea"/>
                <a:cs typeface="+mn-cs"/>
              </a:rPr>
              <a:t>Still, the tension is always there.   Who knows what will set off the next crisis?   You worry about what will happen in the future.   You worry about all the simple, fun things your child is missing.   As time goes on, you start to feel cut off from that other world of “normal” families whose kids seem to act in ways that other people understand.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age three our son was diagnosed with autism and bipolar disorder.  For the next dozen years, life in our house was tough.  Day after day, we coped with a child who would suddenly explode in a fit of scratching, kicking, and biting.  He couldn’t hold a real conversation, couldn’t have friends.  He spent a week in a psychiatric hospital.  We jumped every time the phone rang on a school day, because it usually meant bad news.  And like most such families, we grieved for the “normal” life we couldn’t have.</a:t>
            </a:r>
          </a:p>
          <a:p>
            <a:r>
              <a:rPr lang="en-US" sz="1200" kern="1200" dirty="0" smtClean="0">
                <a:solidFill>
                  <a:schemeClr val="tx1"/>
                </a:solidFill>
                <a:latin typeface="+mn-lt"/>
                <a:ea typeface="+mn-ea"/>
                <a:cs typeface="+mn-cs"/>
              </a:rPr>
              <a:t>Little by little, something changed.   We learned to reach out for help.   With good treatment, our son’s behavior improved.   We learned ways to enjoy ourselves, and to make the hard parts a lot easier.   Like so many families who share this struggle, we learned that our job was to build a </a:t>
            </a:r>
            <a:r>
              <a:rPr lang="en-US" sz="1200" i="1" kern="1200" dirty="0" smtClean="0">
                <a:solidFill>
                  <a:schemeClr val="tx1"/>
                </a:solidFill>
                <a:latin typeface="+mn-lt"/>
                <a:ea typeface="+mn-ea"/>
                <a:cs typeface="+mn-cs"/>
              </a:rPr>
              <a:t>new kind of normal  </a:t>
            </a:r>
            <a:r>
              <a:rPr lang="en-US" sz="1200" kern="1200" dirty="0" smtClean="0">
                <a:solidFill>
                  <a:schemeClr val="tx1"/>
                </a:solidFill>
                <a:latin typeface="+mn-lt"/>
                <a:ea typeface="+mn-ea"/>
                <a:cs typeface="+mn-cs"/>
              </a:rPr>
              <a:t>that makes sense for the life we live.  Finding the New Normal means mobilizing all the strength and support you are going to need.  It</a:t>
            </a:r>
            <a:r>
              <a:rPr lang="en-US" sz="1200" kern="1200" baseline="0" dirty="0" smtClean="0">
                <a:solidFill>
                  <a:schemeClr val="tx1"/>
                </a:solidFill>
                <a:latin typeface="+mn-lt"/>
                <a:ea typeface="+mn-ea"/>
                <a:cs typeface="+mn-cs"/>
              </a:rPr>
              <a:t> takes work, but it doesn’t have to be overwhelming, I promise!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kern="1200" dirty="0" smtClean="0">
              <a:solidFill>
                <a:schemeClr val="tx1"/>
              </a:solidFill>
              <a:latin typeface="+mn-lt"/>
              <a:ea typeface="+mn-ea"/>
              <a:cs typeface="+mn-cs"/>
            </a:endParaRPr>
          </a:p>
          <a:p>
            <a:pPr eaLnBrk="1" hangingPunct="1">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31"/>
          <p:cNvSpPr txBox="1">
            <a:spLocks noGrp="1" noChangeArrowheads="1"/>
          </p:cNvSpPr>
          <p:nvPr/>
        </p:nvSpPr>
        <p:spPr bwMode="auto">
          <a:xfrm>
            <a:off x="5231641" y="6658664"/>
            <a:ext cx="4002299" cy="350520"/>
          </a:xfrm>
          <a:prstGeom prst="rect">
            <a:avLst/>
          </a:prstGeom>
          <a:noFill/>
          <a:ln>
            <a:miter lim="800000"/>
            <a:headEnd/>
            <a:tailEnd/>
          </a:ln>
        </p:spPr>
        <p:txBody>
          <a:bodyPr anchor="b"/>
          <a:lstStyle/>
          <a:p>
            <a:pPr algn="r">
              <a:defRPr/>
            </a:pPr>
            <a:fld id="{AB8392FD-9B08-43CD-B710-27C756378BAF}" type="slidenum">
              <a:rPr lang="en-US" sz="1200">
                <a:latin typeface="+mn-lt"/>
                <a:cs typeface="+mn-cs"/>
              </a:rPr>
              <a:pPr algn="r">
                <a:defRPr/>
              </a:pPr>
              <a:t>5</a:t>
            </a:fld>
            <a:endParaRPr lang="en-US" sz="1200" dirty="0">
              <a:latin typeface="+mn-lt"/>
              <a:cs typeface="+mn-cs"/>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a:normAutofit lnSpcReduction="10000"/>
          </a:bodyPr>
          <a:lstStyle/>
          <a:p>
            <a:r>
              <a:rPr lang="en-US" sz="1200" kern="1200" dirty="0" smtClean="0">
                <a:solidFill>
                  <a:schemeClr val="tx1"/>
                </a:solidFill>
                <a:latin typeface="+mn-lt"/>
                <a:ea typeface="+mn-ea"/>
                <a:cs typeface="+mn-cs"/>
              </a:rPr>
              <a:t>A</a:t>
            </a:r>
            <a:r>
              <a:rPr lang="en-US" sz="1200" kern="1200" baseline="0" dirty="0" smtClean="0">
                <a:solidFill>
                  <a:schemeClr val="tx1"/>
                </a:solidFill>
                <a:latin typeface="+mn-lt"/>
                <a:ea typeface="+mn-ea"/>
                <a:cs typeface="+mn-cs"/>
              </a:rPr>
              <a:t> huge part of “Finding the New Normal” is coping with a child’s need for behavioral health services.  </a:t>
            </a:r>
            <a:r>
              <a:rPr lang="en-US" sz="1200" kern="1200" dirty="0" smtClean="0">
                <a:solidFill>
                  <a:schemeClr val="tx1"/>
                </a:solidFill>
                <a:latin typeface="+mn-lt"/>
                <a:ea typeface="+mn-ea"/>
                <a:cs typeface="+mn-cs"/>
              </a:rPr>
              <a:t>“Behavioral health”—also called “mental health”--” is a way to describe a person’s emotions, actions, and ability to manage everyday activities.  A behavioral health problem—which may also relate to a developmental disorder such as autism--can of course affect your child at home, in school, or in many other parts of life.  That’s why your child’s team may have a lot of members. These may include doctors and therapists, teachers, health workers, or a case manager.  Other members of the team may work for government agencies, the school system, or an insurance program.  You might deal with some of these people only a few times and deal with others for many years—but</a:t>
            </a:r>
            <a:r>
              <a:rPr lang="en-US" sz="1200" kern="1200" baseline="0" dirty="0" smtClean="0">
                <a:solidFill>
                  <a:schemeClr val="tx1"/>
                </a:solidFill>
                <a:latin typeface="+mn-lt"/>
                <a:ea typeface="+mn-ea"/>
                <a:cs typeface="+mn-cs"/>
              </a:rPr>
              <a:t> the main point is, each one only sees part of your child’s life and behavior.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That is why--No matter what titles these professionals wear, the real manager of this team is YOU, the parent.   </a:t>
            </a:r>
            <a:r>
              <a:rPr lang="en-US" sz="1200" kern="1200" dirty="0" smtClean="0">
                <a:solidFill>
                  <a:schemeClr val="tx1"/>
                </a:solidFill>
                <a:latin typeface="+mn-lt"/>
                <a:ea typeface="+mn-ea"/>
                <a:cs typeface="+mn-cs"/>
              </a:rPr>
              <a:t>Our health and educational system can be so disconnected that the other members need YOU to make sure they work together</a:t>
            </a:r>
            <a:r>
              <a:rPr lang="en-US" sz="1200" kern="1200" baseline="0" dirty="0" smtClean="0">
                <a:solidFill>
                  <a:schemeClr val="tx1"/>
                </a:solidFill>
                <a:latin typeface="+mn-lt"/>
                <a:ea typeface="+mn-ea"/>
                <a:cs typeface="+mn-cs"/>
              </a:rPr>
              <a:t> and understand “The Big Picture” of your child’s strengths and needs.  </a:t>
            </a:r>
            <a:r>
              <a:rPr lang="en-US" sz="1200" kern="1200" dirty="0" smtClean="0">
                <a:solidFill>
                  <a:schemeClr val="tx1"/>
                </a:solidFill>
                <a:latin typeface="+mn-lt"/>
                <a:ea typeface="+mn-ea"/>
                <a:cs typeface="+mn-cs"/>
              </a:rPr>
              <a:t> Each professional helps with different parts of your child’s situation. Quite often they aren’t able to talk with each other very easily. YOU are the only one who takes care of the whole child. That doesn’t mean you have to run everything or know everything. You can’t be an expert on every part of your child’s treatment or education. Your job is to keep track of The Big Picture – and make sure everybody else sees it, too.</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Most children don’t improve very much unless their families take an active role.  in fact, the best way to get through this strange new world is by learning how to work with your team.   All you really need to start are the right pathways and the will to keep going.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xfrm>
            <a:off x="923608" y="3329940"/>
            <a:ext cx="7388860" cy="3335686"/>
          </a:xfrm>
          <a:noFill/>
        </p:spPr>
        <p:txBody>
          <a:bodyPr>
            <a:normAutofit fontScale="925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System providers—whether</a:t>
            </a:r>
            <a:r>
              <a:rPr lang="en-US" sz="1200" kern="1200" baseline="0" dirty="0" smtClean="0">
                <a:solidFill>
                  <a:schemeClr val="tx1"/>
                </a:solidFill>
                <a:latin typeface="+mn-lt"/>
                <a:ea typeface="+mn-ea"/>
                <a:cs typeface="+mn-cs"/>
              </a:rPr>
              <a:t> they are doctors or case managers or teachers or just a voice on the customer service line—take home their paychecks because they are trained to </a:t>
            </a:r>
            <a:r>
              <a:rPr lang="en-US" sz="1200" b="1" kern="1200" baseline="0" dirty="0" smtClean="0">
                <a:solidFill>
                  <a:schemeClr val="tx1"/>
                </a:solidFill>
                <a:latin typeface="+mn-lt"/>
                <a:ea typeface="+mn-ea"/>
                <a:cs typeface="+mn-cs"/>
              </a:rPr>
              <a:t>do a job and be experts about something.  </a:t>
            </a:r>
            <a:r>
              <a:rPr lang="en-US" sz="1200" kern="1200" dirty="0" smtClean="0">
                <a:solidFill>
                  <a:schemeClr val="tx1"/>
                </a:solidFill>
                <a:latin typeface="+mn-lt"/>
                <a:ea typeface="+mn-ea"/>
                <a:cs typeface="+mn-cs"/>
              </a:rPr>
              <a:t>They</a:t>
            </a:r>
            <a:r>
              <a:rPr lang="en-US" sz="1200" kern="1200" baseline="0" dirty="0" smtClean="0">
                <a:solidFill>
                  <a:schemeClr val="tx1"/>
                </a:solidFill>
                <a:latin typeface="+mn-lt"/>
                <a:ea typeface="+mn-ea"/>
                <a:cs typeface="+mn-cs"/>
              </a:rPr>
              <a:t> may know a lot about their systems, their services, and how they can help your child.  You really want that help!  However, only </a:t>
            </a:r>
            <a:r>
              <a:rPr lang="en-US" sz="1200" b="1" kern="1200" baseline="0" dirty="0" smtClean="0">
                <a:solidFill>
                  <a:schemeClr val="tx1"/>
                </a:solidFill>
                <a:latin typeface="+mn-lt"/>
                <a:ea typeface="+mn-ea"/>
                <a:cs typeface="+mn-cs"/>
              </a:rPr>
              <a:t>YOU,</a:t>
            </a:r>
            <a:r>
              <a:rPr lang="en-US" sz="1200" kern="1200" baseline="0" dirty="0" smtClean="0">
                <a:solidFill>
                  <a:schemeClr val="tx1"/>
                </a:solidFill>
                <a:latin typeface="+mn-lt"/>
                <a:ea typeface="+mn-ea"/>
                <a:cs typeface="+mn-cs"/>
              </a:rPr>
              <a:t> the parent, sees that child in different places, on different occasions, and at different time periods in that child’s life. </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baseline="0" dirty="0" smtClean="0">
                <a:solidFill>
                  <a:schemeClr val="tx1"/>
                </a:solidFill>
                <a:latin typeface="+mn-lt"/>
                <a:ea typeface="+mn-ea"/>
                <a:cs typeface="+mn-cs"/>
              </a:rPr>
              <a:t>At one point, I used to take my son to the psychiatrist every few weeks in the late afternoon.  As soon as he sunk down into the doctor’s big soft leather couch, he would go right to sleep.  The doctor might well have thought “This kid is highly overmedicated—we need to cut way back.”  However, the doctor and I had developed a good working relationship, and so he took my word for it that thirty seconds after we got back in the car, my child would be bouncing off the walls and demanding a snack. I really helped that I could share “The Big Picture.”  I could tell that doctor, or the teacher, or some other professional what my son was like as a baby, how he tended to act under heavy stress or at a birthday party or with a sitter, what made him melt down and what motivated him to do his best. Doctors, therapists, and teachers really rely on this information in order to make decisions that affect your child!</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baseline="0" dirty="0" smtClean="0">
                <a:solidFill>
                  <a:schemeClr val="tx1"/>
                </a:solidFill>
                <a:latin typeface="+mn-lt"/>
                <a:ea typeface="+mn-ea"/>
                <a:cs typeface="+mn-cs"/>
              </a:rPr>
              <a:t>As my son got older, we developed a Big Picture for his young adult life.  This included an independent apartment in a safe neighborhood where he could walk to shopping and take the bus to a part-time job.  Time and again, I had to remind people on the team, “How does this (therapy, or plan, or goal or whatever) help my son get to The Big Picture?”  This helped us focus on the skills and supports he needed to make that picture of young adult life a reality.</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8CF525-8B92-4031-9CBB-5606D7FECB3A}" type="slidenum">
              <a:rPr lang="en-US"/>
              <a:pPr fontAlgn="base">
                <a:spcBef>
                  <a:spcPct val="0"/>
                </a:spcBef>
                <a:spcAft>
                  <a:spcPct val="0"/>
                </a:spcAft>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child’s “treatment</a:t>
            </a:r>
            <a:r>
              <a:rPr lang="en-US" baseline="0" dirty="0" smtClean="0"/>
              <a:t> team” can include anyone—from the primary care doctor to the cafeteria lady--who plays a role in helping your child recover or begin to function well at school, at home, or in the community.  It helps to start thinking of them as team members who all need to move toward a goal (“The Big Picture—or even this year’s Big Picture”)-- instead of just a disconnected bunch of service providers and assorted paper-pushers who pop in and out of your life.  And when we start thinking of it as a team, we can keep in mind that we are also team members—with rights and responsibilities for getting things done.  YOU </a:t>
            </a:r>
            <a:r>
              <a:rPr lang="en-US" b="1" i="1" baseline="0" dirty="0" smtClean="0"/>
              <a:t>and</a:t>
            </a:r>
            <a:r>
              <a:rPr lang="en-US" baseline="0" dirty="0" smtClean="0"/>
              <a:t> your child are also part of the team—because not much will get done if the child isn’t willing!  The older children get, the more they have to be directly involved in planning and implementing that Big Picture.  Watching their parents act as equal partners with professionals is the way our children learn an essential skill they will need for the lifelong maintenance of a chronic mental health condition.  For them, it is also the New Normal—and we can model how to handle it!</a:t>
            </a:r>
          </a:p>
          <a:p>
            <a:endParaRPr lang="en-US" baseline="0" dirty="0" smtClean="0"/>
          </a:p>
          <a:p>
            <a:r>
              <a:rPr lang="en-US" baseline="0" dirty="0" smtClean="0"/>
              <a:t>(Refer to “Medical, behavioral, and developmental health specialists,</a:t>
            </a:r>
            <a:r>
              <a:rPr lang="en-US" dirty="0" smtClean="0"/>
              <a:t> pp. 13-14.; “Choosing Someone to Evaluate Your Child, pp. 27-28.)</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9F3C036-8FB6-459B-821D-AF4B461DC3B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848D30-5A05-4443-AA65-721DAE02ED17}" type="slidenum">
              <a:rPr lang="en-US"/>
              <a:pPr fontAlgn="base">
                <a:spcBef>
                  <a:spcPct val="0"/>
                </a:spcBef>
                <a:spcAft>
                  <a:spcPct val="0"/>
                </a:spcAft>
                <a:defRPr/>
              </a:pPr>
              <a:t>8</a:t>
            </a:fld>
            <a:endParaRPr lang="en-US" dirty="0"/>
          </a:p>
        </p:txBody>
      </p:sp>
      <p:sp>
        <p:nvSpPr>
          <p:cNvPr id="501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dirty="0" smtClean="0"/>
              <a:t>OKAY—we are hunkering down to life in </a:t>
            </a:r>
            <a:r>
              <a:rPr lang="en-US" b="1" i="1" dirty="0" smtClean="0"/>
              <a:t>The New Normal</a:t>
            </a:r>
            <a:r>
              <a:rPr lang="en-US" dirty="0" smtClean="0"/>
              <a:t>, and we know our job is the share </a:t>
            </a:r>
            <a:r>
              <a:rPr lang="en-US" b="1" i="1" dirty="0" smtClean="0"/>
              <a:t>The Big Picture</a:t>
            </a:r>
            <a:r>
              <a:rPr lang="en-US" dirty="0" smtClean="0"/>
              <a:t>.  How do</a:t>
            </a:r>
            <a:r>
              <a:rPr lang="en-US" baseline="0" dirty="0" smtClean="0"/>
              <a:t> we cut this job down to size?  That’s where the Five Routes of the Road Map come in.  These are five simple, practical skills—more like habits, really—that do wonders for Getting It All Together without getting totally—here’s that word again—overwhelmed! Let’s look at the Five Routes </a:t>
            </a:r>
            <a:r>
              <a:rPr lang="en-US" dirty="0" smtClean="0"/>
              <a:t>[</a:t>
            </a:r>
            <a:r>
              <a:rPr lang="en-US" baseline="0" dirty="0" smtClean="0"/>
              <a:t>READ LIST]. You may have noticed that none of this is rocket science.  It’s just common sense.  That’s what makes it work.</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117BB8-24D1-4E14-AA9D-0F5A2FEAA02E}" type="slidenum">
              <a:rPr lang="en-US"/>
              <a:pPr fontAlgn="base">
                <a:spcBef>
                  <a:spcPct val="0"/>
                </a:spcBef>
                <a:spcAft>
                  <a:spcPct val="0"/>
                </a:spcAft>
                <a:defRPr/>
              </a:pPr>
              <a:t>9</a:t>
            </a:fld>
            <a:endParaRPr lang="en-US" dirty="0"/>
          </a:p>
        </p:txBody>
      </p:sp>
      <p:sp>
        <p:nvSpPr>
          <p:cNvPr id="542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275" name="Rectangle 3"/>
          <p:cNvSpPr>
            <a:spLocks noGrp="1" noChangeArrowheads="1"/>
          </p:cNvSpPr>
          <p:nvPr>
            <p:ph type="body" idx="1"/>
          </p:nvPr>
        </p:nvSpPr>
        <p:spPr bwMode="auto">
          <a:solidFill>
            <a:srgbClr val="FFFFFF"/>
          </a:solidFill>
          <a:ln>
            <a:solidFill>
              <a:srgbClr val="000000"/>
            </a:solidFill>
            <a:miter lim="800000"/>
            <a:headEnd/>
            <a:tailEnd/>
          </a:ln>
        </p:spPr>
        <p:txBody>
          <a:bodyPr>
            <a:normAutofit fontScale="92500" lnSpcReduction="10000"/>
          </a:bodyPr>
          <a:lstStyle/>
          <a:p>
            <a:r>
              <a:rPr lang="en-US" sz="1200" b="0" kern="1200" dirty="0" smtClean="0">
                <a:solidFill>
                  <a:schemeClr val="tx1"/>
                </a:solidFill>
                <a:latin typeface="+mn-lt"/>
                <a:ea typeface="+mn-ea"/>
                <a:cs typeface="+mn-cs"/>
              </a:rPr>
              <a:t>When</a:t>
            </a:r>
            <a:r>
              <a:rPr lang="en-US" sz="1200" b="0" kern="1200" baseline="0" dirty="0" smtClean="0">
                <a:solidFill>
                  <a:schemeClr val="tx1"/>
                </a:solidFill>
                <a:latin typeface="+mn-lt"/>
                <a:ea typeface="+mn-ea"/>
                <a:cs typeface="+mn-cs"/>
              </a:rPr>
              <a:t> you get services, you get paperwork.  LOTS of paperwork.  </a:t>
            </a:r>
            <a:r>
              <a:rPr lang="en-US" sz="1200" b="0" kern="1200" dirty="0" smtClean="0">
                <a:solidFill>
                  <a:schemeClr val="tx1"/>
                </a:solidFill>
                <a:latin typeface="+mn-lt"/>
                <a:ea typeface="+mn-ea"/>
                <a:cs typeface="+mn-cs"/>
              </a:rPr>
              <a:t>A  2-inch,  3-ring  binder  is  the  best  way  to  keep  it all together  and  available  when  you  go  to  appointments  or  make phone calls to providers.   Consider</a:t>
            </a:r>
            <a:r>
              <a:rPr lang="en-US" sz="1200" b="0" kern="1200" baseline="0" dirty="0" smtClean="0">
                <a:solidFill>
                  <a:schemeClr val="tx1"/>
                </a:solidFill>
                <a:latin typeface="+mn-lt"/>
                <a:ea typeface="+mn-ea"/>
                <a:cs typeface="+mn-cs"/>
              </a:rPr>
              <a:t> putting a </a:t>
            </a:r>
            <a:r>
              <a:rPr lang="en-US" sz="1200" b="0" kern="1200" dirty="0" smtClean="0">
                <a:solidFill>
                  <a:schemeClr val="tx1"/>
                </a:solidFill>
                <a:latin typeface="+mn-lt"/>
                <a:ea typeface="+mn-ea"/>
                <a:cs typeface="+mn-cs"/>
              </a:rPr>
              <a:t>cheap, three-hole- punched calendar (often available at supermarkets and pharmacies) in the front to record appointments and keep</a:t>
            </a:r>
            <a:r>
              <a:rPr lang="en-US" sz="1200" b="0" kern="1200" baseline="0" dirty="0" smtClean="0">
                <a:solidFill>
                  <a:schemeClr val="tx1"/>
                </a:solidFill>
                <a:latin typeface="+mn-lt"/>
                <a:ea typeface="+mn-ea"/>
                <a:cs typeface="+mn-cs"/>
              </a:rPr>
              <a:t> track of medication doses when they are being “titrated” (slowly built up to an effective dose for your child.)  Maybe you’d like a zipper pouch to keep appointment cards, pens, change for the parking meter.  Here’s my system:  I label </a:t>
            </a:r>
            <a:r>
              <a:rPr lang="en-US" sz="1200" b="0" kern="1200" dirty="0" smtClean="0">
                <a:solidFill>
                  <a:schemeClr val="tx1"/>
                </a:solidFill>
                <a:latin typeface="+mn-lt"/>
                <a:ea typeface="+mn-ea"/>
                <a:cs typeface="+mn-cs"/>
              </a:rPr>
              <a:t>the binder with the month and year it was started.</a:t>
            </a:r>
            <a:r>
              <a:rPr lang="en-US" sz="1200" b="0" kern="1200" baseline="0" dirty="0" smtClean="0">
                <a:solidFill>
                  <a:schemeClr val="tx1"/>
                </a:solidFill>
                <a:latin typeface="+mn-lt"/>
                <a:ea typeface="+mn-ea"/>
                <a:cs typeface="+mn-cs"/>
              </a:rPr>
              <a:t> Then I a</a:t>
            </a:r>
            <a:r>
              <a:rPr lang="en-US" sz="1200" b="0" kern="1200" dirty="0" smtClean="0">
                <a:solidFill>
                  <a:schemeClr val="tx1"/>
                </a:solidFill>
                <a:latin typeface="+mn-lt"/>
                <a:ea typeface="+mn-ea"/>
                <a:cs typeface="+mn-cs"/>
              </a:rPr>
              <a:t>dd  five  tabbed  dividers  labeled  “personal  data,”  “doctor visits,”  “medications,”  “evaluations,”  “school,”  and  “insurance and social agencies.”  In the personal data section, I have a copy of my child’s insurance card and Social Security card,</a:t>
            </a:r>
            <a:r>
              <a:rPr lang="en-US" sz="1200" b="0" kern="1200" baseline="0" dirty="0" smtClean="0">
                <a:solidFill>
                  <a:schemeClr val="tx1"/>
                </a:solidFill>
                <a:latin typeface="+mn-lt"/>
                <a:ea typeface="+mn-ea"/>
                <a:cs typeface="+mn-cs"/>
              </a:rPr>
              <a:t> plus a standard Health History that includes all the basic information  for those forms they make you fill out every time the child goes to a new provider.</a:t>
            </a:r>
            <a:r>
              <a:rPr lang="en-US" sz="1200" b="0" kern="1200" dirty="0" smtClean="0">
                <a:solidFill>
                  <a:schemeClr val="tx1"/>
                </a:solidFill>
                <a:latin typeface="+mn-lt"/>
                <a:ea typeface="+mn-ea"/>
                <a:cs typeface="+mn-cs"/>
              </a:rPr>
              <a:t> Add a few sheets of filler paper to each section in case you need to make notes.   Some parents like to put the child’s photo on the inside front  cover.  I always tell parents to use a happy photo—because service providers may not always see your child with that face.  It can help them--and</a:t>
            </a:r>
            <a:r>
              <a:rPr lang="en-US" sz="1200" b="0" kern="1200" baseline="0" dirty="0" smtClean="0">
                <a:solidFill>
                  <a:schemeClr val="tx1"/>
                </a:solidFill>
                <a:latin typeface="+mn-lt"/>
                <a:ea typeface="+mn-ea"/>
                <a:cs typeface="+mn-cs"/>
              </a:rPr>
              <a:t> YOU remember “The Big Picture” when times get tough!</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You may think of other categories and different ways to organize your binder.  DO IT YOUR WAY and you’ll be more likely to keep using it.   It’s best to use this binder for a year, file it away on the shelf, and then start a new notebook.  That way, you’ll have a convenient record of what occurred</a:t>
            </a:r>
            <a:r>
              <a:rPr lang="en-US" sz="1200" b="0" kern="1200" baseline="0" dirty="0" smtClean="0">
                <a:solidFill>
                  <a:schemeClr val="tx1"/>
                </a:solidFill>
                <a:latin typeface="+mn-lt"/>
                <a:ea typeface="+mn-ea"/>
                <a:cs typeface="+mn-cs"/>
              </a:rPr>
              <a:t> during that year.  After 20 years of ever-changing medications and therapies—I was pretty glad to have a record.</a:t>
            </a:r>
          </a:p>
          <a:p>
            <a:endParaRPr lang="en-US" sz="1200" b="0" kern="1200" baseline="0" dirty="0" smtClean="0">
              <a:solidFill>
                <a:schemeClr val="tx1"/>
              </a:solidFill>
              <a:latin typeface="+mn-lt"/>
              <a:ea typeface="+mn-ea"/>
              <a:cs typeface="+mn-cs"/>
            </a:endParaRPr>
          </a:p>
          <a:p>
            <a:r>
              <a:rPr lang="en-US" i="1" dirty="0" smtClean="0"/>
              <a:t>(Refer to Health History Form pp. 22-25, Important Professional Contacts, p.41. Your Child’s Medication Log, page 51.)</a:t>
            </a:r>
            <a:endParaRPr lang="en-US" sz="1200" b="0" i="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 </a:t>
            </a:r>
          </a:p>
          <a:p>
            <a:pPr eaLnBrk="1" hangingPunct="1">
              <a:spcBef>
                <a:spcPct val="0"/>
              </a:spcBef>
            </a:pPr>
            <a:endParaRPr lang="en-US" b="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8F414B-96BC-4E03-9E99-D95D13BAAD3A}" type="datetimeFigureOut">
              <a:rPr lang="en-US" smtClean="0"/>
              <a:pPr/>
              <a:t>10/15/2013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5D5EBA-785B-49EB-8E2F-AC47B62C94A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F414B-96BC-4E03-9E99-D95D13BAAD3A}" type="datetimeFigureOut">
              <a:rPr lang="en-US" smtClean="0"/>
              <a:pPr/>
              <a:t>10/15/2013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5D5EBA-785B-49EB-8E2F-AC47B62C94A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F414B-96BC-4E03-9E99-D95D13BAAD3A}" type="datetimeFigureOut">
              <a:rPr lang="en-US" smtClean="0"/>
              <a:pPr/>
              <a:t>10/15/2013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5D5EBA-785B-49EB-8E2F-AC47B62C94A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F414B-96BC-4E03-9E99-D95D13BAAD3A}" type="datetimeFigureOut">
              <a:rPr lang="en-US" smtClean="0"/>
              <a:pPr/>
              <a:t>10/15/2013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5D5EBA-785B-49EB-8E2F-AC47B62C94A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8F414B-96BC-4E03-9E99-D95D13BAAD3A}" type="datetimeFigureOut">
              <a:rPr lang="en-US" smtClean="0"/>
              <a:pPr/>
              <a:t>10/15/2013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5D5EBA-785B-49EB-8E2F-AC47B62C94A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8F414B-96BC-4E03-9E99-D95D13BAAD3A}" type="datetimeFigureOut">
              <a:rPr lang="en-US" smtClean="0"/>
              <a:pPr/>
              <a:t>10/15/2013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5D5EBA-785B-49EB-8E2F-AC47B62C94A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8F414B-96BC-4E03-9E99-D95D13BAAD3A}" type="datetimeFigureOut">
              <a:rPr lang="en-US" smtClean="0"/>
              <a:pPr/>
              <a:t>10/15/2013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5D5EBA-785B-49EB-8E2F-AC47B62C94A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8F414B-96BC-4E03-9E99-D95D13BAAD3A}" type="datetimeFigureOut">
              <a:rPr lang="en-US" smtClean="0"/>
              <a:pPr/>
              <a:t>10/15/2013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5D5EBA-785B-49EB-8E2F-AC47B62C94A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F414B-96BC-4E03-9E99-D95D13BAAD3A}" type="datetimeFigureOut">
              <a:rPr lang="en-US" smtClean="0"/>
              <a:pPr/>
              <a:t>10/15/2013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5D5EBA-785B-49EB-8E2F-AC47B62C94A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8F414B-96BC-4E03-9E99-D95D13BAAD3A}" type="datetimeFigureOut">
              <a:rPr lang="en-US" smtClean="0"/>
              <a:pPr/>
              <a:t>10/15/2013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5D5EBA-785B-49EB-8E2F-AC47B62C94A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8F414B-96BC-4E03-9E99-D95D13BAAD3A}" type="datetimeFigureOut">
              <a:rPr lang="en-US" smtClean="0"/>
              <a:pPr/>
              <a:t>10/15/2013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5D5EBA-785B-49EB-8E2F-AC47B62C94A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F414B-96BC-4E03-9E99-D95D13BAAD3A}" type="datetimeFigureOut">
              <a:rPr lang="en-US" smtClean="0"/>
              <a:pPr/>
              <a:t>10/15/2013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D5EBA-785B-49EB-8E2F-AC47B62C94A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9.jpeg"/><Relationship Id="rId5" Type="http://schemas.openxmlformats.org/officeDocument/2006/relationships/image" Target="../media/image27.wmf"/><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2.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audio3.wav"/><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media/audio4.wav"/><Relationship Id="rId1" Type="http://schemas.openxmlformats.org/officeDocument/2006/relationships/tags" Target="../tags/tag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6.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audio" Target="../media/audio5.wav"/><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audio" Target="../media/audio6.wav"/><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9.jpeg"/><Relationship Id="rId4" Type="http://schemas.openxmlformats.org/officeDocument/2006/relationships/diagramData" Target="../diagrams/data1.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7.wav"/><Relationship Id="rId1" Type="http://schemas.openxmlformats.org/officeDocument/2006/relationships/tags" Target="../tags/tag4.xml"/><Relationship Id="rId6" Type="http://schemas.openxmlformats.org/officeDocument/2006/relationships/image" Target="../media/image9.jpeg"/><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audio" Target="../media/audio8.wav"/><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8.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48200" y="2362200"/>
            <a:ext cx="3886200" cy="1446550"/>
          </a:xfrm>
          <a:prstGeom prst="rect">
            <a:avLst/>
          </a:prstGeom>
          <a:noFill/>
        </p:spPr>
        <p:txBody>
          <a:bodyPr wrap="square" rtlCol="0">
            <a:spAutoFit/>
          </a:bodyPr>
          <a:lstStyle/>
          <a:p>
            <a:pPr algn="ctr"/>
            <a:r>
              <a:rPr lang="en-US" sz="2200" b="1" i="1" dirty="0" smtClean="0"/>
              <a:t>Presented by:</a:t>
            </a:r>
          </a:p>
          <a:p>
            <a:pPr algn="ctr"/>
            <a:r>
              <a:rPr lang="en-US" sz="2200" b="1" i="1" dirty="0" smtClean="0"/>
              <a:t> Wendy Lowe Besmann</a:t>
            </a:r>
          </a:p>
          <a:p>
            <a:pPr algn="ctr"/>
            <a:r>
              <a:rPr lang="en-US" sz="2200" b="1" i="1" dirty="0" smtClean="0"/>
              <a:t>October 19, 2013</a:t>
            </a:r>
          </a:p>
          <a:p>
            <a:pPr algn="ctr"/>
            <a:r>
              <a:rPr lang="en-US" sz="2200" b="1" i="1" dirty="0" smtClean="0"/>
              <a:t>NAMI Maryland Conference</a:t>
            </a:r>
          </a:p>
        </p:txBody>
      </p:sp>
      <p:pic>
        <p:nvPicPr>
          <p:cNvPr id="15" name="~PP3693.WAV">
            <a:hlinkClick r:id="" action="ppaction://media"/>
          </p:cNvPr>
          <p:cNvPicPr>
            <a:picLocks noRot="1" noChangeAspect="1"/>
          </p:cNvPicPr>
          <p:nvPr>
            <a:wavAudioFile r:embed="rId2" name="~PP3693.WAV"/>
          </p:nvPr>
        </p:nvPicPr>
        <p:blipFill>
          <a:blip r:embed="rId5" cstate="print"/>
          <a:stretch>
            <a:fillRect/>
          </a:stretch>
        </p:blipFill>
        <p:spPr>
          <a:xfrm>
            <a:off x="8767763" y="6481763"/>
            <a:ext cx="244475" cy="244475"/>
          </a:xfrm>
          <a:prstGeom prst="rect">
            <a:avLst/>
          </a:prstGeom>
        </p:spPr>
      </p:pic>
      <p:pic>
        <p:nvPicPr>
          <p:cNvPr id="13" name="Picture 12" descr="RoadMapLogoBLK.jpg"/>
          <p:cNvPicPr>
            <a:picLocks noChangeAspect="1"/>
          </p:cNvPicPr>
          <p:nvPr/>
        </p:nvPicPr>
        <p:blipFill>
          <a:blip r:embed="rId6" cstate="print"/>
          <a:stretch>
            <a:fillRect/>
          </a:stretch>
        </p:blipFill>
        <p:spPr>
          <a:xfrm>
            <a:off x="609600" y="762000"/>
            <a:ext cx="3962400" cy="5283200"/>
          </a:xfrm>
          <a:prstGeom prst="rect">
            <a:avLst/>
          </a:prstGeom>
        </p:spPr>
      </p:pic>
    </p:spTree>
    <p:custDataLst>
      <p:tags r:id="rId1"/>
    </p:custDataLst>
  </p:cSld>
  <p:clrMapOvr>
    <a:masterClrMapping/>
  </p:clrMapOvr>
  <p:transition advTm="56076">
    <p:fade/>
  </p:transition>
  <p:timing>
    <p:tnLst>
      <p:par>
        <p:cTn id="1" dur="indefinite" restart="never" nodeType="tmRoot">
          <p:childTnLst>
            <p:audio isNarration="1">
              <p:cMediaNode showWhenStopped="0">
                <p:cTn id="2"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533400"/>
            <a:ext cx="6629400" cy="1143000"/>
          </a:xfrm>
          <a:solidFill>
            <a:schemeClr val="bg2">
              <a:lumMod val="90000"/>
            </a:schemeClr>
          </a:solidFill>
          <a:ln>
            <a:solidFill>
              <a:srgbClr val="FF0000"/>
            </a:solidFill>
          </a:ln>
        </p:spPr>
        <p:txBody>
          <a:bodyPr>
            <a:normAutofit fontScale="90000"/>
          </a:bodyPr>
          <a:lstStyle/>
          <a:p>
            <a:r>
              <a:rPr lang="en-US" sz="3600" b="1" i="1" dirty="0" smtClean="0"/>
              <a:t/>
            </a:r>
            <a:br>
              <a:rPr lang="en-US" sz="3600" b="1" i="1" dirty="0" smtClean="0"/>
            </a:br>
            <a:r>
              <a:rPr lang="en-US" sz="3600" b="1" i="1" dirty="0" smtClean="0"/>
              <a:t>  2.  Learn key words that open doors--and tell a clear “Symptom Story.”</a:t>
            </a:r>
            <a:br>
              <a:rPr lang="en-US" sz="3600" b="1" i="1" dirty="0" smtClean="0"/>
            </a:br>
            <a:endParaRPr lang="en-US" sz="3600" dirty="0"/>
          </a:p>
        </p:txBody>
      </p:sp>
      <p:pic>
        <p:nvPicPr>
          <p:cNvPr id="8" name="Picture 2" descr="C:\Users\Wendy\AppData\Local\Microsoft\Windows\Temporary Internet Files\Content.IE5\J3R0ZLNF\MP900448670[1].jpg"/>
          <p:cNvPicPr>
            <a:picLocks noChangeAspect="1" noChangeArrowheads="1"/>
          </p:cNvPicPr>
          <p:nvPr/>
        </p:nvPicPr>
        <p:blipFill>
          <a:blip r:embed="rId4" cstate="print"/>
          <a:srcRect/>
          <a:stretch>
            <a:fillRect/>
          </a:stretch>
        </p:blipFill>
        <p:spPr bwMode="auto">
          <a:xfrm>
            <a:off x="533400" y="381000"/>
            <a:ext cx="1447801" cy="1023714"/>
          </a:xfrm>
          <a:prstGeom prst="rect">
            <a:avLst/>
          </a:prstGeom>
          <a:noFill/>
          <a:ln>
            <a:solidFill>
              <a:srgbClr val="FB1A09"/>
            </a:solidFill>
          </a:ln>
        </p:spPr>
      </p:pic>
      <p:sp>
        <p:nvSpPr>
          <p:cNvPr id="12" name="Right Arrow 11"/>
          <p:cNvSpPr/>
          <p:nvPr/>
        </p:nvSpPr>
        <p:spPr>
          <a:xfrm>
            <a:off x="457200" y="1828800"/>
            <a:ext cx="3657600" cy="319277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Insurance  pays for behavioral health care that is considered </a:t>
            </a:r>
            <a:r>
              <a:rPr lang="en-US" sz="2000" b="1" i="1" dirty="0" smtClean="0">
                <a:solidFill>
                  <a:schemeClr val="tx1"/>
                </a:solidFill>
              </a:rPr>
              <a:t>medically necessary </a:t>
            </a:r>
            <a:r>
              <a:rPr lang="en-US" sz="2000" dirty="0" smtClean="0">
                <a:solidFill>
                  <a:schemeClr val="tx1"/>
                </a:solidFill>
              </a:rPr>
              <a:t>to treat </a:t>
            </a:r>
            <a:r>
              <a:rPr lang="en-US" sz="2000" b="1" i="1" dirty="0" smtClean="0">
                <a:solidFill>
                  <a:schemeClr val="tx1"/>
                </a:solidFill>
              </a:rPr>
              <a:t>symptoms.</a:t>
            </a:r>
            <a:endParaRPr lang="en-US" sz="2000" b="1" i="1" dirty="0">
              <a:solidFill>
                <a:schemeClr val="tx1"/>
              </a:solidFill>
            </a:endParaRPr>
          </a:p>
        </p:txBody>
      </p:sp>
      <p:pic>
        <p:nvPicPr>
          <p:cNvPr id="4099" name="Picture 3" descr="C:\Users\Wendy\AppData\Local\Microsoft\Windows\Temporary Internet Files\Content.IE5\RKU0I2F9\MC900228831[1].wmf"/>
          <p:cNvPicPr>
            <a:picLocks noChangeAspect="1" noChangeArrowheads="1"/>
          </p:cNvPicPr>
          <p:nvPr/>
        </p:nvPicPr>
        <p:blipFill>
          <a:blip r:embed="rId5" cstate="print"/>
          <a:srcRect/>
          <a:stretch>
            <a:fillRect/>
          </a:stretch>
        </p:blipFill>
        <p:spPr bwMode="auto">
          <a:xfrm>
            <a:off x="6553200" y="5105400"/>
            <a:ext cx="2187736" cy="1357312"/>
          </a:xfrm>
          <a:prstGeom prst="rect">
            <a:avLst/>
          </a:prstGeom>
          <a:noFill/>
        </p:spPr>
      </p:pic>
      <p:sp>
        <p:nvSpPr>
          <p:cNvPr id="14" name="Rounded Rectangular Callout 13"/>
          <p:cNvSpPr/>
          <p:nvPr/>
        </p:nvSpPr>
        <p:spPr>
          <a:xfrm>
            <a:off x="3429000" y="4800600"/>
            <a:ext cx="2667000" cy="1828800"/>
          </a:xfrm>
          <a:prstGeom prst="wedgeRoundRectCallout">
            <a:avLst>
              <a:gd name="adj1" fmla="val -92859"/>
              <a:gd name="adj2" fmla="val -1756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Amazing But True:  Busy providers pay more attention when you pull out a WRITTEN list! </a:t>
            </a:r>
          </a:p>
        </p:txBody>
      </p:sp>
      <p:sp>
        <p:nvSpPr>
          <p:cNvPr id="9" name="Oval Callout 8"/>
          <p:cNvSpPr/>
          <p:nvPr/>
        </p:nvSpPr>
        <p:spPr>
          <a:xfrm>
            <a:off x="4191000" y="1752600"/>
            <a:ext cx="4800600" cy="2971800"/>
          </a:xfrm>
          <a:prstGeom prst="wedgeEllipseCallout">
            <a:avLst>
              <a:gd name="adj1" fmla="val 18168"/>
              <a:gd name="adj2" fmla="val 950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ctr"/>
            <a:r>
              <a:rPr lang="en-US" sz="2000" dirty="0" smtClean="0">
                <a:solidFill>
                  <a:schemeClr val="tx1"/>
                </a:solidFill>
              </a:rPr>
              <a:t>A </a:t>
            </a:r>
            <a:r>
              <a:rPr lang="en-US" sz="2000" b="1" i="1" dirty="0" smtClean="0">
                <a:solidFill>
                  <a:schemeClr val="tx1"/>
                </a:solidFill>
              </a:rPr>
              <a:t>“Symptom Story” </a:t>
            </a:r>
            <a:r>
              <a:rPr lang="en-US" sz="2000" dirty="0" smtClean="0">
                <a:solidFill>
                  <a:schemeClr val="tx1"/>
                </a:solidFill>
              </a:rPr>
              <a:t>is a list of the top 1-5 things that concern you about your family member’s health, behavior or development.  It can help you and the provider decide where to focus first!</a:t>
            </a:r>
            <a:endParaRPr lang="en-US" sz="2000" dirty="0">
              <a:solidFill>
                <a:schemeClr val="tx1"/>
              </a:solidFill>
            </a:endParaRPr>
          </a:p>
        </p:txBody>
      </p:sp>
      <p:pic>
        <p:nvPicPr>
          <p:cNvPr id="5" name="Picture 3" descr="C:\Users\Wendy\AppData\Local\Microsoft\Windows\Temporary Internet Files\Content.IE5\MQ0TYNA1\MC900433903[1].png"/>
          <p:cNvPicPr>
            <a:picLocks noChangeAspect="1" noChangeArrowheads="1"/>
          </p:cNvPicPr>
          <p:nvPr/>
        </p:nvPicPr>
        <p:blipFill>
          <a:blip r:embed="rId6" cstate="print"/>
          <a:srcRect/>
          <a:stretch>
            <a:fillRect/>
          </a:stretch>
        </p:blipFill>
        <p:spPr bwMode="auto">
          <a:xfrm>
            <a:off x="304800" y="4724400"/>
            <a:ext cx="1927819" cy="1927819"/>
          </a:xfrm>
          <a:prstGeom prst="rect">
            <a:avLst/>
          </a:prstGeom>
          <a:noFill/>
        </p:spPr>
      </p:pic>
    </p:spTree>
    <p:custDataLst>
      <p:tags r:id="rId1"/>
    </p:custDataLst>
  </p:cSld>
  <p:clrMapOvr>
    <a:masterClrMapping/>
  </p:clrMapOvr>
  <p:transition advTm="1470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5"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Users\Wendy\AppData\Local\Microsoft\Windows\Temporary Internet Files\Content.IE5\6CS3KAHE\MC900442072[1].wmf"/>
          <p:cNvPicPr>
            <a:picLocks noChangeAspect="1" noChangeArrowheads="1"/>
          </p:cNvPicPr>
          <p:nvPr/>
        </p:nvPicPr>
        <p:blipFill>
          <a:blip r:embed="rId4" cstate="print"/>
          <a:srcRect/>
          <a:stretch>
            <a:fillRect/>
          </a:stretch>
        </p:blipFill>
        <p:spPr bwMode="auto">
          <a:xfrm>
            <a:off x="457200" y="2514600"/>
            <a:ext cx="1930400" cy="1377950"/>
          </a:xfrm>
          <a:prstGeom prst="rect">
            <a:avLst/>
          </a:prstGeom>
          <a:noFill/>
        </p:spPr>
      </p:pic>
      <p:sp>
        <p:nvSpPr>
          <p:cNvPr id="7" name="Title 3"/>
          <p:cNvSpPr>
            <a:spLocks noGrp="1"/>
          </p:cNvSpPr>
          <p:nvPr>
            <p:ph type="title"/>
          </p:nvPr>
        </p:nvSpPr>
        <p:spPr>
          <a:xfrm>
            <a:off x="2286000" y="609600"/>
            <a:ext cx="6096000" cy="1295400"/>
          </a:xfrm>
          <a:noFill/>
          <a:ln>
            <a:solidFill>
              <a:srgbClr val="FF0000"/>
            </a:solidFill>
          </a:ln>
        </p:spPr>
        <p:txBody>
          <a:bodyPr>
            <a:noAutofit/>
          </a:bodyPr>
          <a:lstStyle/>
          <a:p>
            <a:pPr eaLnBrk="1" hangingPunct="1"/>
            <a:r>
              <a:rPr lang="en-US" sz="3200" b="1" i="1" dirty="0" smtClean="0"/>
              <a:t>  3.  Ask questions that are likely to produce the most useful answers.</a:t>
            </a:r>
            <a:endParaRPr lang="en-US" sz="3200" dirty="0" smtClean="0"/>
          </a:p>
        </p:txBody>
      </p:sp>
      <p:pic>
        <p:nvPicPr>
          <p:cNvPr id="2050" name="Picture 2" descr="C:\Users\Wendy\AppData\Local\Microsoft\Windows\Temporary Internet Files\Content.IE5\TZ390KG1\MC900383958[1].wmf"/>
          <p:cNvPicPr>
            <a:picLocks noChangeAspect="1" noChangeArrowheads="1"/>
          </p:cNvPicPr>
          <p:nvPr/>
        </p:nvPicPr>
        <p:blipFill>
          <a:blip r:embed="rId5" cstate="print"/>
          <a:srcRect/>
          <a:stretch>
            <a:fillRect/>
          </a:stretch>
        </p:blipFill>
        <p:spPr bwMode="auto">
          <a:xfrm>
            <a:off x="3124200" y="4267200"/>
            <a:ext cx="2514600" cy="2040392"/>
          </a:xfrm>
          <a:prstGeom prst="rect">
            <a:avLst/>
          </a:prstGeom>
          <a:noFill/>
        </p:spPr>
      </p:pic>
      <p:pic>
        <p:nvPicPr>
          <p:cNvPr id="2051" name="Picture 3" descr="C:\Users\Wendy\AppData\Local\Microsoft\Windows\Temporary Internet Files\Content.IE5\RKU0I2F9\MC900389266[1].wmf"/>
          <p:cNvPicPr>
            <a:picLocks noChangeAspect="1" noChangeArrowheads="1"/>
          </p:cNvPicPr>
          <p:nvPr/>
        </p:nvPicPr>
        <p:blipFill>
          <a:blip r:embed="rId6" cstate="print"/>
          <a:srcRect/>
          <a:stretch>
            <a:fillRect/>
          </a:stretch>
        </p:blipFill>
        <p:spPr bwMode="auto">
          <a:xfrm>
            <a:off x="6096000" y="4724400"/>
            <a:ext cx="1139342" cy="1823314"/>
          </a:xfrm>
          <a:prstGeom prst="rect">
            <a:avLst/>
          </a:prstGeom>
          <a:noFill/>
        </p:spPr>
      </p:pic>
      <p:sp>
        <p:nvSpPr>
          <p:cNvPr id="13" name="Rounded Rectangular Callout 12"/>
          <p:cNvSpPr/>
          <p:nvPr/>
        </p:nvSpPr>
        <p:spPr>
          <a:xfrm>
            <a:off x="7315200" y="3886200"/>
            <a:ext cx="1490833" cy="1530575"/>
          </a:xfrm>
          <a:prstGeom prst="wedgeRoundRectCallout">
            <a:avLst>
              <a:gd name="adj1" fmla="val -58297"/>
              <a:gd name="adj2" fmla="val 6325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Remember to ask about NEXT STEPS!</a:t>
            </a:r>
            <a:endParaRPr lang="en-US" sz="2000" dirty="0">
              <a:solidFill>
                <a:srgbClr val="002060"/>
              </a:solidFill>
            </a:endParaRPr>
          </a:p>
        </p:txBody>
      </p:sp>
      <p:sp>
        <p:nvSpPr>
          <p:cNvPr id="16" name="Oval Callout 15"/>
          <p:cNvSpPr/>
          <p:nvPr/>
        </p:nvSpPr>
        <p:spPr>
          <a:xfrm>
            <a:off x="2590800" y="2286000"/>
            <a:ext cx="5029200" cy="1600200"/>
          </a:xfrm>
          <a:prstGeom prst="wedgeEllipseCallout">
            <a:avLst>
              <a:gd name="adj1" fmla="val -12064"/>
              <a:gd name="adj2" fmla="val 99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Who..What…When…Where…Why…Can you please explain?</a:t>
            </a:r>
            <a:endParaRPr lang="en-US" sz="2200" dirty="0">
              <a:solidFill>
                <a:schemeClr val="tx1"/>
              </a:solidFill>
            </a:endParaRPr>
          </a:p>
        </p:txBody>
      </p:sp>
      <p:sp>
        <p:nvSpPr>
          <p:cNvPr id="17" name="Cloud Callout 16"/>
          <p:cNvSpPr/>
          <p:nvPr/>
        </p:nvSpPr>
        <p:spPr>
          <a:xfrm>
            <a:off x="762000" y="4648200"/>
            <a:ext cx="2057400" cy="1298448"/>
          </a:xfrm>
          <a:prstGeom prst="cloudCallout">
            <a:avLst>
              <a:gd name="adj1" fmla="val -17092"/>
              <a:gd name="adj2" fmla="val -1190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Better  write it down!</a:t>
            </a:r>
            <a:endParaRPr lang="en-US" sz="2000" dirty="0">
              <a:solidFill>
                <a:schemeClr val="tx1"/>
              </a:solidFill>
            </a:endParaRPr>
          </a:p>
        </p:txBody>
      </p:sp>
      <p:pic>
        <p:nvPicPr>
          <p:cNvPr id="10" name="Picture 9" descr="RoadMapLogoBLK.jpg"/>
          <p:cNvPicPr>
            <a:picLocks noChangeAspect="1"/>
          </p:cNvPicPr>
          <p:nvPr/>
        </p:nvPicPr>
        <p:blipFill>
          <a:blip r:embed="rId7" cstate="print"/>
          <a:stretch>
            <a:fillRect/>
          </a:stretch>
        </p:blipFill>
        <p:spPr>
          <a:xfrm>
            <a:off x="381000" y="228600"/>
            <a:ext cx="1066800" cy="1422400"/>
          </a:xfrm>
          <a:prstGeom prst="rect">
            <a:avLst/>
          </a:prstGeom>
        </p:spPr>
      </p:pic>
    </p:spTree>
    <p:custDataLst>
      <p:tags r:id="rId1"/>
    </p:custDataLst>
    <p:extLst>
      <p:ext uri="{BB962C8B-B14F-4D97-AF65-F5344CB8AC3E}">
        <p14:creationId xmlns:p14="http://schemas.microsoft.com/office/powerpoint/2010/main" val="55999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7400" y="533400"/>
            <a:ext cx="6781800" cy="1089529"/>
          </a:xfrm>
          <a:prstGeom prst="rect">
            <a:avLst/>
          </a:prstGeom>
          <a:noFill/>
          <a:ln>
            <a:solidFill>
              <a:srgbClr val="FB1A09"/>
            </a:solidFill>
          </a:ln>
        </p:spPr>
        <p:txBody>
          <a:bodyPr wrap="square">
            <a:spAutoFit/>
          </a:bodyPr>
          <a:lstStyle/>
          <a:p>
            <a:pPr marL="514350" indent="-514350">
              <a:lnSpc>
                <a:spcPct val="90000"/>
              </a:lnSpc>
            </a:pPr>
            <a:r>
              <a:rPr lang="en-US" sz="3600" b="1" dirty="0" smtClean="0"/>
              <a:t> 4. Stay alert for common mistakes made by people and systems.</a:t>
            </a:r>
          </a:p>
        </p:txBody>
      </p:sp>
      <p:sp>
        <p:nvSpPr>
          <p:cNvPr id="7" name="Cloud Callout 6"/>
          <p:cNvSpPr/>
          <p:nvPr/>
        </p:nvSpPr>
        <p:spPr>
          <a:xfrm>
            <a:off x="4419600" y="1828800"/>
            <a:ext cx="4191000" cy="2590799"/>
          </a:xfrm>
          <a:prstGeom prst="cloudCallout">
            <a:avLst>
              <a:gd name="adj1" fmla="val -92774"/>
              <a:gd name="adj2" fmla="val 418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Make life easier by CHECKING parts of the system where stuff often gets stuck!</a:t>
            </a:r>
            <a:endParaRPr lang="en-US" sz="2400" dirty="0">
              <a:solidFill>
                <a:schemeClr val="tx1"/>
              </a:solidFill>
            </a:endParaRPr>
          </a:p>
        </p:txBody>
      </p:sp>
      <p:pic>
        <p:nvPicPr>
          <p:cNvPr id="3074" name="Picture 2" descr="C:\Users\Wendy\AppData\Local\Microsoft\Windows\Temporary Internet Files\Content.IE5\QV3EGN6D\MC900078714[1].wmf"/>
          <p:cNvPicPr>
            <a:picLocks noChangeAspect="1" noChangeArrowheads="1"/>
          </p:cNvPicPr>
          <p:nvPr/>
        </p:nvPicPr>
        <p:blipFill>
          <a:blip r:embed="rId3" cstate="print"/>
          <a:srcRect/>
          <a:stretch>
            <a:fillRect/>
          </a:stretch>
        </p:blipFill>
        <p:spPr bwMode="auto">
          <a:xfrm rot="21089307">
            <a:off x="713278" y="2790041"/>
            <a:ext cx="1859098" cy="3494598"/>
          </a:xfrm>
          <a:prstGeom prst="rect">
            <a:avLst/>
          </a:prstGeom>
          <a:noFill/>
        </p:spPr>
      </p:pic>
      <p:pic>
        <p:nvPicPr>
          <p:cNvPr id="6" name="Picture 2" descr="C:\Users\Wendy\AppData\Local\Microsoft\Windows\Temporary Internet Files\Content.IE5\MHDFRJ2C\MP900442430[1].jpg"/>
          <p:cNvPicPr>
            <a:picLocks noChangeAspect="1" noChangeArrowheads="1"/>
          </p:cNvPicPr>
          <p:nvPr/>
        </p:nvPicPr>
        <p:blipFill>
          <a:blip r:embed="rId4" cstate="print"/>
          <a:srcRect/>
          <a:stretch>
            <a:fillRect/>
          </a:stretch>
        </p:blipFill>
        <p:spPr bwMode="auto">
          <a:xfrm rot="20852491">
            <a:off x="5579073" y="4396717"/>
            <a:ext cx="2818050" cy="1873174"/>
          </a:xfrm>
          <a:prstGeom prst="rect">
            <a:avLst/>
          </a:prstGeom>
          <a:noFill/>
        </p:spPr>
      </p:pic>
      <p:sp>
        <p:nvSpPr>
          <p:cNvPr id="8" name="Oval Callout 7"/>
          <p:cNvSpPr/>
          <p:nvPr/>
        </p:nvSpPr>
        <p:spPr>
          <a:xfrm>
            <a:off x="1676400" y="1828800"/>
            <a:ext cx="2743200" cy="1219200"/>
          </a:xfrm>
          <a:prstGeom prst="wedgeEllipseCallout">
            <a:avLst>
              <a:gd name="adj1" fmla="val -37906"/>
              <a:gd name="adj2" fmla="val 1191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Do you need me to sign a release form for that?</a:t>
            </a:r>
            <a:r>
              <a:rPr lang="en-US" sz="2000" dirty="0" smtClean="0"/>
              <a:t>  </a:t>
            </a:r>
            <a:endParaRPr lang="en-US" sz="2000" dirty="0"/>
          </a:p>
        </p:txBody>
      </p:sp>
      <p:pic>
        <p:nvPicPr>
          <p:cNvPr id="10" name="Picture 9" descr="RoadMapLogoBLK.jpg"/>
          <p:cNvPicPr>
            <a:picLocks noChangeAspect="1"/>
          </p:cNvPicPr>
          <p:nvPr/>
        </p:nvPicPr>
        <p:blipFill>
          <a:blip r:embed="rId5" cstate="print"/>
          <a:stretch>
            <a:fillRect/>
          </a:stretch>
        </p:blipFill>
        <p:spPr>
          <a:xfrm>
            <a:off x="381000" y="228600"/>
            <a:ext cx="1066800" cy="142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 fill="hold"/>
                                        <p:tgtEl>
                                          <p:spTgt spid="307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Wendy\AppData\Local\Microsoft\Windows\Temporary Internet Files\Content.IE5\MHDFRJ2C\MP900400353[1].jpg"/>
          <p:cNvPicPr>
            <a:picLocks noChangeAspect="1" noChangeArrowheads="1"/>
          </p:cNvPicPr>
          <p:nvPr/>
        </p:nvPicPr>
        <p:blipFill>
          <a:blip r:embed="rId4" cstate="print"/>
          <a:srcRect/>
          <a:stretch>
            <a:fillRect/>
          </a:stretch>
        </p:blipFill>
        <p:spPr bwMode="auto">
          <a:xfrm>
            <a:off x="5105400" y="609600"/>
            <a:ext cx="3418380" cy="1736700"/>
          </a:xfrm>
          <a:prstGeom prst="rect">
            <a:avLst/>
          </a:prstGeom>
          <a:noFill/>
          <a:ln>
            <a:solidFill>
              <a:srgbClr val="FF0000"/>
            </a:solidFill>
          </a:ln>
        </p:spPr>
      </p:pic>
      <p:pic>
        <p:nvPicPr>
          <p:cNvPr id="12292" name="Picture 4" descr="C:\Users\Wendy\AppData\Local\Microsoft\Windows\Temporary Internet Files\Content.IE5\MQ0TYNA1\MC900078626[1].wmf"/>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282881" y="2438400"/>
            <a:ext cx="1914544" cy="2687638"/>
          </a:xfrm>
          <a:prstGeom prst="rect">
            <a:avLst/>
          </a:prstGeom>
          <a:noFill/>
        </p:spPr>
      </p:pic>
      <p:sp>
        <p:nvSpPr>
          <p:cNvPr id="6" name="Rectangle 5"/>
          <p:cNvSpPr/>
          <p:nvPr/>
        </p:nvSpPr>
        <p:spPr>
          <a:xfrm>
            <a:off x="2819400" y="2590800"/>
            <a:ext cx="5943600" cy="1865126"/>
          </a:xfrm>
          <a:prstGeom prst="rect">
            <a:avLst/>
          </a:prstGeom>
          <a:noFill/>
          <a:ln>
            <a:solidFill>
              <a:srgbClr val="FB1A09"/>
            </a:solidFill>
          </a:ln>
        </p:spPr>
        <p:txBody>
          <a:bodyPr wrap="square">
            <a:spAutoFit/>
          </a:bodyPr>
          <a:lstStyle/>
          <a:p>
            <a:pPr marL="514350" indent="-514350">
              <a:lnSpc>
                <a:spcPct val="90000"/>
              </a:lnSpc>
            </a:pPr>
            <a:r>
              <a:rPr lang="en-US" sz="3200" b="1" dirty="0" smtClean="0"/>
              <a:t>5.  Help all professionals who serve your family stay informed about treatment progress and life changes. </a:t>
            </a:r>
            <a:endParaRPr lang="en-US" sz="3200" dirty="0" smtClean="0"/>
          </a:p>
        </p:txBody>
      </p:sp>
      <p:sp>
        <p:nvSpPr>
          <p:cNvPr id="7" name="Oval Callout 6"/>
          <p:cNvSpPr/>
          <p:nvPr/>
        </p:nvSpPr>
        <p:spPr>
          <a:xfrm>
            <a:off x="1905000" y="1143000"/>
            <a:ext cx="2819400" cy="1219200"/>
          </a:xfrm>
          <a:prstGeom prst="wedgeEllipseCallout">
            <a:avLst>
              <a:gd name="adj1" fmla="val -37005"/>
              <a:gd name="adj2" fmla="val 6844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How should I contact you if….</a:t>
            </a:r>
            <a:endParaRPr lang="en-US" sz="2200" dirty="0"/>
          </a:p>
        </p:txBody>
      </p:sp>
      <p:sp>
        <p:nvSpPr>
          <p:cNvPr id="9" name="Oval Callout 8"/>
          <p:cNvSpPr/>
          <p:nvPr/>
        </p:nvSpPr>
        <p:spPr>
          <a:xfrm>
            <a:off x="2895600" y="4648200"/>
            <a:ext cx="5486400" cy="1828800"/>
          </a:xfrm>
          <a:prstGeom prst="wedgeEllipseCallout">
            <a:avLst>
              <a:gd name="adj1" fmla="val -75452"/>
              <a:gd name="adj2" fmla="val -901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….Something happened at school last week….The primary doctor prescribed….the youth group leader said….</a:t>
            </a:r>
            <a:endParaRPr lang="en-US" sz="2200" dirty="0">
              <a:solidFill>
                <a:schemeClr val="tx1"/>
              </a:solidFill>
            </a:endParaRPr>
          </a:p>
        </p:txBody>
      </p:sp>
      <p:pic>
        <p:nvPicPr>
          <p:cNvPr id="8" name="Picture 7" descr="RoadMapLogoBLK.jpg"/>
          <p:cNvPicPr>
            <a:picLocks noChangeAspect="1"/>
          </p:cNvPicPr>
          <p:nvPr/>
        </p:nvPicPr>
        <p:blipFill>
          <a:blip r:embed="rId6" cstate="print"/>
          <a:stretch>
            <a:fillRect/>
          </a:stretch>
        </p:blipFill>
        <p:spPr>
          <a:xfrm>
            <a:off x="381000" y="228600"/>
            <a:ext cx="1066800" cy="1422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Wendy\AppData\Local\Microsoft\Windows\Temporary Internet Files\Content.IE5\4RBM4UJI\MP900405652[1].jpg"/>
          <p:cNvPicPr>
            <a:picLocks noChangeAspect="1" noChangeArrowheads="1"/>
          </p:cNvPicPr>
          <p:nvPr/>
        </p:nvPicPr>
        <p:blipFill>
          <a:blip r:embed="rId3" cstate="print"/>
          <a:srcRect/>
          <a:stretch>
            <a:fillRect/>
          </a:stretch>
        </p:blipFill>
        <p:spPr bwMode="auto">
          <a:xfrm>
            <a:off x="6705600" y="3962400"/>
            <a:ext cx="2286001" cy="2202428"/>
          </a:xfrm>
          <a:prstGeom prst="rect">
            <a:avLst/>
          </a:prstGeom>
          <a:solidFill>
            <a:schemeClr val="accent1">
              <a:lumMod val="20000"/>
              <a:lumOff val="80000"/>
            </a:schemeClr>
          </a:solidFill>
          <a:ln w="57150">
            <a:noFill/>
          </a:ln>
        </p:spPr>
      </p:pic>
      <p:sp>
        <p:nvSpPr>
          <p:cNvPr id="2" name="TextBox 1"/>
          <p:cNvSpPr txBox="1"/>
          <p:nvPr/>
        </p:nvSpPr>
        <p:spPr>
          <a:xfrm>
            <a:off x="1371600" y="304800"/>
            <a:ext cx="5181600" cy="584775"/>
          </a:xfrm>
          <a:prstGeom prst="rect">
            <a:avLst/>
          </a:prstGeom>
          <a:noFill/>
          <a:ln>
            <a:solidFill>
              <a:srgbClr val="FF0000"/>
            </a:solidFill>
          </a:ln>
        </p:spPr>
        <p:txBody>
          <a:bodyPr wrap="square" rtlCol="0">
            <a:spAutoFit/>
          </a:bodyPr>
          <a:lstStyle/>
          <a:p>
            <a:pPr algn="ctr"/>
            <a:r>
              <a:rPr lang="en-US" sz="3200" b="1" i="1" dirty="0" smtClean="0"/>
              <a:t>Road Map 1:  Review</a:t>
            </a:r>
            <a:endParaRPr lang="en-US" sz="2800" b="1" i="1" dirty="0" smtClean="0"/>
          </a:p>
        </p:txBody>
      </p:sp>
      <p:sp>
        <p:nvSpPr>
          <p:cNvPr id="12" name="TextBox 11"/>
          <p:cNvSpPr txBox="1"/>
          <p:nvPr/>
        </p:nvSpPr>
        <p:spPr>
          <a:xfrm>
            <a:off x="228600" y="762001"/>
            <a:ext cx="7162800" cy="5170646"/>
          </a:xfrm>
          <a:prstGeom prst="rect">
            <a:avLst/>
          </a:prstGeom>
          <a:noFill/>
        </p:spPr>
        <p:txBody>
          <a:bodyPr wrap="square" rtlCol="0">
            <a:spAutoFit/>
          </a:bodyPr>
          <a:lstStyle/>
          <a:p>
            <a:pPr>
              <a:buFont typeface="Wingdings" pitchFamily="2" charset="2"/>
              <a:buChar char="Ø"/>
            </a:pPr>
            <a:endParaRPr lang="en-US" sz="2800" b="1" i="1" dirty="0" smtClean="0">
              <a:latin typeface="Cambria" pitchFamily="18" charset="0"/>
            </a:endParaRPr>
          </a:p>
          <a:p>
            <a:pPr>
              <a:buFont typeface="Wingdings" pitchFamily="2" charset="2"/>
              <a:buChar char="Ø"/>
            </a:pPr>
            <a:endParaRPr lang="en-US" sz="2800" b="1" i="1" dirty="0" smtClean="0">
              <a:latin typeface="Cambria" pitchFamily="18" charset="0"/>
            </a:endParaRPr>
          </a:p>
          <a:p>
            <a:pPr>
              <a:buFont typeface="Wingdings" pitchFamily="2" charset="2"/>
              <a:buChar char="Ø"/>
            </a:pPr>
            <a:endParaRPr lang="en-US" sz="2800" dirty="0" smtClean="0"/>
          </a:p>
          <a:p>
            <a:pPr>
              <a:buFont typeface="Wingdings" pitchFamily="2" charset="2"/>
              <a:buChar char="Ø"/>
            </a:pPr>
            <a:r>
              <a:rPr lang="en-US" sz="2800" b="1" i="1" dirty="0" smtClean="0">
                <a:latin typeface="Cambria" pitchFamily="18" charset="0"/>
              </a:rPr>
              <a:t>THE “FIVE ROUTES” TO BETTER SERVICES</a:t>
            </a:r>
          </a:p>
          <a:p>
            <a:pPr lvl="1">
              <a:buFont typeface="Wingdings" pitchFamily="2" charset="2"/>
              <a:buChar char="Ø"/>
            </a:pPr>
            <a:r>
              <a:rPr lang="en-US" sz="2500" dirty="0" smtClean="0"/>
              <a:t>Keep good records—but use shortcuts.</a:t>
            </a:r>
          </a:p>
          <a:p>
            <a:pPr lvl="1">
              <a:buFont typeface="Wingdings" pitchFamily="2" charset="2"/>
              <a:buChar char="Ø"/>
            </a:pPr>
            <a:r>
              <a:rPr lang="en-US" sz="2500" dirty="0" smtClean="0"/>
              <a:t>Learn key words and tell a clear Symptom Story.</a:t>
            </a:r>
          </a:p>
          <a:p>
            <a:pPr lvl="1">
              <a:buFont typeface="Wingdings" pitchFamily="2" charset="2"/>
              <a:buChar char="Ø"/>
            </a:pPr>
            <a:r>
              <a:rPr lang="en-US" sz="2500" dirty="0" smtClean="0"/>
              <a:t>Ask questions that produce the most useful answers.</a:t>
            </a:r>
          </a:p>
          <a:p>
            <a:pPr lvl="1">
              <a:buFont typeface="Wingdings" pitchFamily="2" charset="2"/>
              <a:buChar char="Ø"/>
            </a:pPr>
            <a:r>
              <a:rPr lang="en-US" sz="2500" dirty="0" smtClean="0"/>
              <a:t>Stay alert for mistakes made by people and systems.</a:t>
            </a:r>
          </a:p>
          <a:p>
            <a:pPr lvl="1">
              <a:buFont typeface="Wingdings" pitchFamily="2" charset="2"/>
              <a:buChar char="Ø"/>
            </a:pPr>
            <a:r>
              <a:rPr lang="en-US" sz="2500" dirty="0" smtClean="0"/>
              <a:t>Help everyone stay informed about progress and life changes.</a:t>
            </a:r>
          </a:p>
          <a:p>
            <a:pPr>
              <a:buFont typeface="Wingdings" pitchFamily="2" charset="2"/>
              <a:buChar char="Ø"/>
            </a:pPr>
            <a:endParaRPr lang="en-US" dirty="0"/>
          </a:p>
        </p:txBody>
      </p:sp>
      <p:sp>
        <p:nvSpPr>
          <p:cNvPr id="8" name="Rounded Rectangular Callout 7"/>
          <p:cNvSpPr/>
          <p:nvPr/>
        </p:nvSpPr>
        <p:spPr>
          <a:xfrm>
            <a:off x="5704115" y="737176"/>
            <a:ext cx="3200400" cy="1174073"/>
          </a:xfrm>
          <a:prstGeom prst="wedgeRoundRectCallout">
            <a:avLst>
              <a:gd name="adj1" fmla="val 26012"/>
              <a:gd name="adj2" fmla="val 234292"/>
              <a:gd name="adj3" fmla="val 16667"/>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latin typeface="Cambria" pitchFamily="18" charset="0"/>
              </a:rPr>
              <a:t>YOU CAN DO IT!!</a:t>
            </a:r>
            <a:endParaRPr lang="en-US" sz="3200" b="1" i="1" dirty="0">
              <a:solidFill>
                <a:schemeClr val="tx1"/>
              </a:solidFill>
              <a:latin typeface="Cambria" pitchFamily="18" charset="0"/>
            </a:endParaRPr>
          </a:p>
        </p:txBody>
      </p:sp>
      <p:pic>
        <p:nvPicPr>
          <p:cNvPr id="7" name="Picture 6" descr="RoadMapLogoBLK.jpg"/>
          <p:cNvPicPr>
            <a:picLocks noChangeAspect="1"/>
          </p:cNvPicPr>
          <p:nvPr/>
        </p:nvPicPr>
        <p:blipFill>
          <a:blip r:embed="rId4" cstate="print"/>
          <a:stretch>
            <a:fillRect/>
          </a:stretch>
        </p:blipFill>
        <p:spPr>
          <a:xfrm>
            <a:off x="381000" y="228600"/>
            <a:ext cx="990600" cy="1320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67000" y="457200"/>
            <a:ext cx="5410200" cy="1077218"/>
          </a:xfrm>
          <a:prstGeom prst="rect">
            <a:avLst/>
          </a:prstGeom>
          <a:noFill/>
          <a:ln>
            <a:solidFill>
              <a:srgbClr val="FB1A09"/>
            </a:solidFill>
          </a:ln>
        </p:spPr>
        <p:txBody>
          <a:bodyPr wrap="square">
            <a:spAutoFit/>
          </a:bodyPr>
          <a:lstStyle/>
          <a:p>
            <a:pPr algn="ctr"/>
            <a:r>
              <a:rPr lang="en-US" sz="3200" b="1" i="1" dirty="0" smtClean="0"/>
              <a:t>Families can learn a lot from other families!  </a:t>
            </a:r>
            <a:endParaRPr lang="en-US" sz="3200" b="1" i="1" dirty="0">
              <a:solidFill>
                <a:srgbClr val="FF0000"/>
              </a:solidFill>
            </a:endParaRPr>
          </a:p>
        </p:txBody>
      </p:sp>
      <p:pic>
        <p:nvPicPr>
          <p:cNvPr id="10" name="Picture 2" descr="C:\Users\Wendy\AppData\Local\Microsoft\Windows\Temporary Internet Files\Content.IE5\4RBM4UJI\MP900405652[1].jpg"/>
          <p:cNvPicPr>
            <a:picLocks noChangeAspect="1" noChangeArrowheads="1"/>
          </p:cNvPicPr>
          <p:nvPr/>
        </p:nvPicPr>
        <p:blipFill>
          <a:blip r:embed="rId3" cstate="print"/>
          <a:srcRect/>
          <a:stretch>
            <a:fillRect/>
          </a:stretch>
        </p:blipFill>
        <p:spPr bwMode="auto">
          <a:xfrm>
            <a:off x="6553200" y="4191000"/>
            <a:ext cx="2365092" cy="2278628"/>
          </a:xfrm>
          <a:prstGeom prst="rect">
            <a:avLst/>
          </a:prstGeom>
          <a:solidFill>
            <a:schemeClr val="accent1">
              <a:lumMod val="20000"/>
              <a:lumOff val="80000"/>
            </a:schemeClr>
          </a:solidFill>
          <a:ln w="57150">
            <a:noFill/>
          </a:ln>
        </p:spPr>
      </p:pic>
      <p:pic>
        <p:nvPicPr>
          <p:cNvPr id="12" name="Picture 11" descr="Spanish cover SMALL 396x598.jpg"/>
          <p:cNvPicPr>
            <a:picLocks noChangeAspect="1"/>
          </p:cNvPicPr>
          <p:nvPr/>
        </p:nvPicPr>
        <p:blipFill>
          <a:blip r:embed="rId4" cstate="print"/>
          <a:stretch>
            <a:fillRect/>
          </a:stretch>
        </p:blipFill>
        <p:spPr>
          <a:xfrm rot="20351897">
            <a:off x="2003723" y="3263011"/>
            <a:ext cx="1603232" cy="2137643"/>
          </a:xfrm>
          <a:prstGeom prst="rect">
            <a:avLst/>
          </a:prstGeom>
        </p:spPr>
      </p:pic>
      <p:sp>
        <p:nvSpPr>
          <p:cNvPr id="14" name="Cloud Callout 13"/>
          <p:cNvSpPr/>
          <p:nvPr/>
        </p:nvSpPr>
        <p:spPr>
          <a:xfrm>
            <a:off x="4191000" y="1600200"/>
            <a:ext cx="4724400" cy="1981200"/>
          </a:xfrm>
          <a:prstGeom prst="cloudCallout">
            <a:avLst>
              <a:gd name="adj1" fmla="val 28261"/>
              <a:gd name="adj2" fmla="val 950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Contact Wendy Besmann at wendy@meltonhillmedia.com</a:t>
            </a:r>
            <a:endParaRPr lang="en-US" dirty="0">
              <a:solidFill>
                <a:schemeClr val="tx1"/>
              </a:solidFill>
            </a:endParaRPr>
          </a:p>
        </p:txBody>
      </p:sp>
      <p:sp>
        <p:nvSpPr>
          <p:cNvPr id="15" name="Rectangle 14"/>
          <p:cNvSpPr/>
          <p:nvPr/>
        </p:nvSpPr>
        <p:spPr>
          <a:xfrm>
            <a:off x="533400" y="6019800"/>
            <a:ext cx="6061981" cy="461665"/>
          </a:xfrm>
          <a:prstGeom prst="rect">
            <a:avLst/>
          </a:prstGeom>
          <a:solidFill>
            <a:schemeClr val="tx2">
              <a:lumMod val="20000"/>
              <a:lumOff val="80000"/>
            </a:schemeClr>
          </a:solidFill>
          <a:ln>
            <a:solidFill>
              <a:srgbClr val="FB1A09"/>
            </a:solidFill>
          </a:ln>
        </p:spPr>
        <p:txBody>
          <a:bodyPr wrap="none">
            <a:spAutoFit/>
          </a:bodyPr>
          <a:lstStyle/>
          <a:p>
            <a:r>
              <a:rPr lang="en-US" sz="2400" dirty="0" smtClean="0"/>
              <a:t>Learn more at </a:t>
            </a:r>
            <a:r>
              <a:rPr lang="en-US" sz="2400" b="1" dirty="0" smtClean="0">
                <a:solidFill>
                  <a:srgbClr val="FF0000"/>
                </a:solidFill>
              </a:rPr>
              <a:t>http://teamupforyourchild.com</a:t>
            </a:r>
            <a:endParaRPr lang="en-US" sz="2400" dirty="0"/>
          </a:p>
        </p:txBody>
      </p:sp>
      <p:pic>
        <p:nvPicPr>
          <p:cNvPr id="11" name="Picture 10" descr="TeamUp-ENG (2).jpg"/>
          <p:cNvPicPr>
            <a:picLocks noChangeAspect="1"/>
          </p:cNvPicPr>
          <p:nvPr/>
        </p:nvPicPr>
        <p:blipFill>
          <a:blip r:embed="rId5" cstate="print"/>
          <a:stretch>
            <a:fillRect/>
          </a:stretch>
        </p:blipFill>
        <p:spPr>
          <a:xfrm rot="20451141">
            <a:off x="2923109" y="3340802"/>
            <a:ext cx="1711166" cy="2314863"/>
          </a:xfrm>
          <a:prstGeom prst="rect">
            <a:avLst/>
          </a:prstGeom>
        </p:spPr>
      </p:pic>
      <p:pic>
        <p:nvPicPr>
          <p:cNvPr id="9" name="Picture 8" descr="RoadMapLogoBLK.jpg"/>
          <p:cNvPicPr>
            <a:picLocks noChangeAspect="1"/>
          </p:cNvPicPr>
          <p:nvPr/>
        </p:nvPicPr>
        <p:blipFill>
          <a:blip r:embed="rId6" cstate="print"/>
          <a:stretch>
            <a:fillRect/>
          </a:stretch>
        </p:blipFill>
        <p:spPr>
          <a:xfrm>
            <a:off x="381000" y="304800"/>
            <a:ext cx="2057400" cy="2743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410200"/>
            <a:ext cx="8686800" cy="1071062"/>
          </a:xfrm>
          <a:prstGeom prst="rect">
            <a:avLst/>
          </a:prstGeom>
          <a:solidFill>
            <a:schemeClr val="bg2"/>
          </a:solidFill>
          <a:ln>
            <a:solidFill>
              <a:srgbClr val="FB1A09"/>
            </a:solidFill>
          </a:ln>
        </p:spPr>
        <p:txBody>
          <a:bodyPr wrap="square" rtlCol="0">
            <a:spAutoFit/>
          </a:bodyPr>
          <a:lstStyle/>
          <a:p>
            <a:pPr algn="ctr"/>
            <a:r>
              <a:rPr lang="en-US" sz="1590" b="1" dirty="0" smtClean="0">
                <a:latin typeface="Cambria" pitchFamily="18" charset="0"/>
              </a:rPr>
              <a:t>ROAD MAP </a:t>
            </a:r>
            <a:r>
              <a:rPr lang="en-US" sz="1590" dirty="0" smtClean="0"/>
              <a:t>training is based on the workbook </a:t>
            </a:r>
          </a:p>
          <a:p>
            <a:pPr algn="ctr"/>
            <a:r>
              <a:rPr lang="en-US" sz="1590" b="1" i="1" dirty="0" smtClean="0"/>
              <a:t>Team Up for Your Child:  A Step-By-Step Guide to Working Smarter with Doctors, Schools, Insurers, and Agencies </a:t>
            </a:r>
            <a:r>
              <a:rPr lang="en-US" sz="1590" i="1" dirty="0" smtClean="0"/>
              <a:t>(by Wendy Lowe Besmann, Melton Hill Media, 2008,2012)  Available in Spanish as </a:t>
            </a:r>
            <a:r>
              <a:rPr lang="es-ES" sz="1590" b="1" i="1" dirty="0" smtClean="0"/>
              <a:t>Colaboración: Lo mejor para su hijo </a:t>
            </a:r>
            <a:r>
              <a:rPr lang="es-ES" sz="1590" i="1" dirty="0" smtClean="0"/>
              <a:t>(2013).</a:t>
            </a:r>
            <a:endParaRPr lang="en-US" sz="1590" b="1" i="1" dirty="0"/>
          </a:p>
        </p:txBody>
      </p:sp>
      <p:pic>
        <p:nvPicPr>
          <p:cNvPr id="4" name="Picture 3" descr="Spanish cover SMALL 396x598.jpg"/>
          <p:cNvPicPr>
            <a:picLocks noChangeAspect="1"/>
          </p:cNvPicPr>
          <p:nvPr/>
        </p:nvPicPr>
        <p:blipFill>
          <a:blip r:embed="rId3" cstate="print"/>
          <a:stretch>
            <a:fillRect/>
          </a:stretch>
        </p:blipFill>
        <p:spPr>
          <a:xfrm rot="20351897">
            <a:off x="1919503" y="740904"/>
            <a:ext cx="2683639" cy="3578187"/>
          </a:xfrm>
          <a:prstGeom prst="rect">
            <a:avLst/>
          </a:prstGeom>
          <a:ln w="19050">
            <a:solidFill>
              <a:srgbClr val="FF0000"/>
            </a:solidFill>
          </a:ln>
        </p:spPr>
      </p:pic>
      <p:pic>
        <p:nvPicPr>
          <p:cNvPr id="3" name="Picture 2" descr="TeamUp-ENG (2).jpg"/>
          <p:cNvPicPr>
            <a:picLocks noChangeAspect="1"/>
          </p:cNvPicPr>
          <p:nvPr/>
        </p:nvPicPr>
        <p:blipFill>
          <a:blip r:embed="rId4" cstate="print"/>
          <a:stretch>
            <a:fillRect/>
          </a:stretch>
        </p:blipFill>
        <p:spPr>
          <a:xfrm rot="20451141">
            <a:off x="3706629" y="1396764"/>
            <a:ext cx="2606744" cy="3526399"/>
          </a:xfrm>
          <a:prstGeom prst="rect">
            <a:avLst/>
          </a:prstGeom>
          <a:ln w="19050">
            <a:solidFill>
              <a:srgbClr val="FB1A09"/>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7010400" cy="762000"/>
          </a:xfrm>
          <a:noFill/>
          <a:ln>
            <a:solidFill>
              <a:srgbClr val="FB1A09"/>
            </a:solidFill>
          </a:ln>
        </p:spPr>
        <p:txBody>
          <a:bodyPr>
            <a:normAutofit/>
          </a:bodyPr>
          <a:lstStyle/>
          <a:p>
            <a:r>
              <a:rPr lang="en-US" sz="3600" b="1" i="1" dirty="0" smtClean="0">
                <a:latin typeface="Cambria" pitchFamily="18" charset="0"/>
              </a:rPr>
              <a:t>ROAD MAP </a:t>
            </a:r>
            <a:r>
              <a:rPr lang="en-US" sz="3600" b="1" i="1" dirty="0" smtClean="0"/>
              <a:t>can help you….</a:t>
            </a:r>
          </a:p>
        </p:txBody>
      </p:sp>
      <p:sp>
        <p:nvSpPr>
          <p:cNvPr id="9" name="TextBox 8"/>
          <p:cNvSpPr txBox="1"/>
          <p:nvPr/>
        </p:nvSpPr>
        <p:spPr>
          <a:xfrm>
            <a:off x="533400" y="2209800"/>
            <a:ext cx="8305800" cy="4216539"/>
          </a:xfrm>
          <a:prstGeom prst="rect">
            <a:avLst/>
          </a:prstGeom>
          <a:noFill/>
        </p:spPr>
        <p:txBody>
          <a:bodyPr wrap="square" rtlCol="0">
            <a:spAutoFit/>
          </a:bodyPr>
          <a:lstStyle/>
          <a:p>
            <a:pPr lvl="0">
              <a:buFont typeface="Wingdings" pitchFamily="2" charset="2"/>
              <a:buChar char="Ø"/>
            </a:pPr>
            <a:r>
              <a:rPr lang="en-US" sz="3200" dirty="0" smtClean="0"/>
              <a:t>Find your way through confusing systems to get the help your </a:t>
            </a:r>
            <a:r>
              <a:rPr lang="en-US" sz="3200" dirty="0"/>
              <a:t> </a:t>
            </a:r>
            <a:r>
              <a:rPr lang="en-US" sz="3200" dirty="0" smtClean="0"/>
              <a:t>family member</a:t>
            </a:r>
            <a:r>
              <a:rPr lang="en-US" sz="3200" dirty="0" smtClean="0"/>
              <a:t> </a:t>
            </a:r>
            <a:r>
              <a:rPr lang="en-US" sz="3200" dirty="0" smtClean="0"/>
              <a:t>needs.</a:t>
            </a:r>
          </a:p>
          <a:p>
            <a:pPr lvl="0"/>
            <a:endParaRPr lang="en-US" sz="3200" dirty="0" smtClean="0"/>
          </a:p>
          <a:p>
            <a:pPr lvl="0">
              <a:buFont typeface="Wingdings" pitchFamily="2" charset="2"/>
              <a:buChar char="Ø"/>
            </a:pPr>
            <a:r>
              <a:rPr lang="en-US" sz="3200" dirty="0" smtClean="0"/>
              <a:t>Get the respect, attention, and efficiency your family deserves.</a:t>
            </a:r>
          </a:p>
          <a:p>
            <a:pPr lvl="0"/>
            <a:endParaRPr lang="en-US" sz="2800" dirty="0" smtClean="0"/>
          </a:p>
          <a:p>
            <a:pPr algn="ctr"/>
            <a:r>
              <a:rPr lang="en-US" sz="3100" b="1" i="1" dirty="0" smtClean="0">
                <a:latin typeface="Cambria" pitchFamily="18" charset="0"/>
              </a:rPr>
              <a:t>ROAD MAP </a:t>
            </a:r>
            <a:r>
              <a:rPr lang="en-US" sz="3100" b="1" i="1" dirty="0" smtClean="0"/>
              <a:t>is all about helping</a:t>
            </a:r>
          </a:p>
          <a:p>
            <a:pPr algn="ctr"/>
            <a:r>
              <a:rPr lang="en-US" sz="3100" b="1" i="1" dirty="0" smtClean="0"/>
              <a:t>others to help you and your family</a:t>
            </a:r>
          </a:p>
          <a:p>
            <a:endParaRPr lang="en-US" dirty="0"/>
          </a:p>
        </p:txBody>
      </p:sp>
      <p:pic>
        <p:nvPicPr>
          <p:cNvPr id="10" name="~PP600.WAV">
            <a:hlinkClick r:id="" action="ppaction://media"/>
          </p:cNvPr>
          <p:cNvPicPr>
            <a:picLocks noRot="1" noChangeAspect="1"/>
          </p:cNvPicPr>
          <p:nvPr>
            <a:wavAudioFile r:embed="rId1" name="~PP600.WAV"/>
          </p:nvPr>
        </p:nvPicPr>
        <p:blipFill>
          <a:blip r:embed="rId4" cstate="print"/>
          <a:stretch>
            <a:fillRect/>
          </a:stretch>
        </p:blipFill>
        <p:spPr>
          <a:xfrm>
            <a:off x="8767763" y="6481763"/>
            <a:ext cx="244475" cy="244475"/>
          </a:xfrm>
          <a:prstGeom prst="rect">
            <a:avLst/>
          </a:prstGeom>
        </p:spPr>
      </p:pic>
      <p:pic>
        <p:nvPicPr>
          <p:cNvPr id="8" name="Picture 7" descr="RoadMapLogoBLK.jpg"/>
          <p:cNvPicPr>
            <a:picLocks noChangeAspect="1"/>
          </p:cNvPicPr>
          <p:nvPr/>
        </p:nvPicPr>
        <p:blipFill>
          <a:blip r:embed="rId5" cstate="print"/>
          <a:stretch>
            <a:fillRect/>
          </a:stretch>
        </p:blipFill>
        <p:spPr>
          <a:xfrm>
            <a:off x="685800" y="304800"/>
            <a:ext cx="1219200" cy="1625600"/>
          </a:xfrm>
          <a:prstGeom prst="rect">
            <a:avLst/>
          </a:prstGeom>
        </p:spPr>
      </p:pic>
    </p:spTree>
  </p:cSld>
  <p:clrMapOvr>
    <a:masterClrMapping/>
  </p:clrMapOvr>
  <p:transition advTm="7872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blinds(horizontal)">
                                      <p:cBhvr>
                                        <p:cTn id="7" dur="500"/>
                                        <p:tgtEl>
                                          <p:spTgt spid="9">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5" end="5"/>
                                            </p:txEl>
                                          </p:spTgt>
                                        </p:tgtEl>
                                        <p:attrNameLst>
                                          <p:attrName>style.visibility</p:attrName>
                                        </p:attrNameLst>
                                      </p:cBhvr>
                                      <p:to>
                                        <p:strVal val="visible"/>
                                      </p:to>
                                    </p:set>
                                    <p:animEffect transition="in" filter="blinds(horizontal)">
                                      <p:cBhvr>
                                        <p:cTn id="1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Wendy\AppData\Local\Microsoft\Windows\Temporary Internet Files\Content.IE5\4RBM4UJI\MP900405652[1].jpg"/>
          <p:cNvPicPr>
            <a:picLocks noChangeAspect="1" noChangeArrowheads="1"/>
          </p:cNvPicPr>
          <p:nvPr/>
        </p:nvPicPr>
        <p:blipFill>
          <a:blip r:embed="rId5" cstate="print"/>
          <a:srcRect/>
          <a:stretch>
            <a:fillRect/>
          </a:stretch>
        </p:blipFill>
        <p:spPr bwMode="auto">
          <a:xfrm>
            <a:off x="6553200" y="4267200"/>
            <a:ext cx="2286001" cy="2202428"/>
          </a:xfrm>
          <a:prstGeom prst="rect">
            <a:avLst/>
          </a:prstGeom>
          <a:solidFill>
            <a:schemeClr val="accent1">
              <a:lumMod val="20000"/>
              <a:lumOff val="80000"/>
            </a:schemeClr>
          </a:solidFill>
          <a:ln w="57150">
            <a:noFill/>
          </a:ln>
        </p:spPr>
      </p:pic>
      <p:sp>
        <p:nvSpPr>
          <p:cNvPr id="35841" name="Text Box 4"/>
          <p:cNvSpPr txBox="1">
            <a:spLocks noChangeArrowheads="1"/>
          </p:cNvSpPr>
          <p:nvPr/>
        </p:nvSpPr>
        <p:spPr bwMode="auto">
          <a:xfrm>
            <a:off x="2438400" y="1752600"/>
            <a:ext cx="5029200" cy="762000"/>
          </a:xfrm>
          <a:prstGeom prst="rect">
            <a:avLst/>
          </a:prstGeom>
          <a:noFill/>
          <a:ln w="9525">
            <a:noFill/>
            <a:miter lim="800000"/>
            <a:headEnd/>
            <a:tailEnd/>
          </a:ln>
        </p:spPr>
        <p:txBody>
          <a:bodyPr>
            <a:spAutoFit/>
          </a:bodyPr>
          <a:lstStyle/>
          <a:p>
            <a:pPr>
              <a:spcBef>
                <a:spcPct val="50000"/>
              </a:spcBef>
            </a:pPr>
            <a:endParaRPr lang="en-US" dirty="0">
              <a:latin typeface="Calibri" pitchFamily="34" charset="0"/>
            </a:endParaRPr>
          </a:p>
        </p:txBody>
      </p:sp>
      <p:sp>
        <p:nvSpPr>
          <p:cNvPr id="35842" name="Rectangle 8"/>
          <p:cNvSpPr>
            <a:spLocks noGrp="1" noChangeArrowheads="1"/>
          </p:cNvSpPr>
          <p:nvPr>
            <p:ph type="title" idx="4294967295"/>
          </p:nvPr>
        </p:nvSpPr>
        <p:spPr>
          <a:xfrm>
            <a:off x="1295400" y="609600"/>
            <a:ext cx="7467600" cy="762001"/>
          </a:xfrm>
          <a:noFill/>
          <a:ln>
            <a:solidFill>
              <a:srgbClr val="FF0000"/>
            </a:solidFill>
          </a:ln>
        </p:spPr>
        <p:txBody>
          <a:bodyPr>
            <a:noAutofit/>
          </a:bodyPr>
          <a:lstStyle/>
          <a:p>
            <a:pPr eaLnBrk="1" hangingPunct="1"/>
            <a:r>
              <a:rPr lang="en-US" sz="3600" b="1" dirty="0" smtClean="0"/>
              <a:t>Finding the New Normal</a:t>
            </a:r>
          </a:p>
        </p:txBody>
      </p:sp>
      <p:sp>
        <p:nvSpPr>
          <p:cNvPr id="4105" name="Rectangle 9"/>
          <p:cNvSpPr>
            <a:spLocks noGrp="1" noChangeArrowheads="1"/>
          </p:cNvSpPr>
          <p:nvPr>
            <p:ph idx="4294967295"/>
          </p:nvPr>
        </p:nvSpPr>
        <p:spPr>
          <a:xfrm>
            <a:off x="2971800" y="1524000"/>
            <a:ext cx="5638800" cy="2590800"/>
          </a:xfrm>
        </p:spPr>
        <p:txBody>
          <a:bodyPr>
            <a:normAutofit fontScale="92500" lnSpcReduction="10000"/>
          </a:bodyPr>
          <a:lstStyle/>
          <a:p>
            <a:pPr>
              <a:buNone/>
            </a:pPr>
            <a:r>
              <a:rPr lang="en-US" b="1" dirty="0" smtClean="0"/>
              <a:t>When a Family member has Problems </a:t>
            </a:r>
            <a:r>
              <a:rPr lang="en-US" dirty="0" smtClean="0"/>
              <a:t>Parents/caregivers  can feel stressed out, angry, confused, scared…</a:t>
            </a:r>
            <a:r>
              <a:rPr lang="en-US" b="1" i="1" dirty="0" smtClean="0"/>
              <a:t>and sometimes we feel absolutely OVERWHELMED.</a:t>
            </a:r>
          </a:p>
          <a:p>
            <a:pPr eaLnBrk="1" hangingPunct="1"/>
            <a:endParaRPr lang="en-US" b="1" i="1" dirty="0" smtClean="0"/>
          </a:p>
        </p:txBody>
      </p:sp>
      <p:pic>
        <p:nvPicPr>
          <p:cNvPr id="1026" name="Picture 2" descr="C:\Users\Wendy\AppData\Local\Microsoft\Windows\Temporary Internet Files\Content.IE5\MHDFRJ2C\MP900448580[1].jpg"/>
          <p:cNvPicPr>
            <a:picLocks noChangeAspect="1" noChangeArrowheads="1"/>
          </p:cNvPicPr>
          <p:nvPr/>
        </p:nvPicPr>
        <p:blipFill>
          <a:blip r:embed="rId6" cstate="print"/>
          <a:srcRect/>
          <a:stretch>
            <a:fillRect/>
          </a:stretch>
        </p:blipFill>
        <p:spPr bwMode="auto">
          <a:xfrm>
            <a:off x="304800" y="2209800"/>
            <a:ext cx="3124200" cy="2082800"/>
          </a:xfrm>
          <a:prstGeom prst="rect">
            <a:avLst/>
          </a:prstGeom>
          <a:noFill/>
          <a:ln w="38100">
            <a:noFill/>
            <a:prstDash val="sysDash"/>
          </a:ln>
          <a:effectLst>
            <a:glow rad="101600">
              <a:srgbClr val="FFFF00">
                <a:alpha val="60000"/>
              </a:srgbClr>
            </a:glow>
          </a:effectLst>
          <a:scene3d>
            <a:camera prst="perspectiveContrastingRightFacing"/>
            <a:lightRig rig="threePt" dir="t"/>
          </a:scene3d>
        </p:spPr>
      </p:pic>
      <p:sp>
        <p:nvSpPr>
          <p:cNvPr id="9" name="Rounded Rectangular Callout 8"/>
          <p:cNvSpPr/>
          <p:nvPr/>
        </p:nvSpPr>
        <p:spPr>
          <a:xfrm>
            <a:off x="2514600" y="4419600"/>
            <a:ext cx="3886200" cy="1981200"/>
          </a:xfrm>
          <a:prstGeom prst="wedgeRoundRectCallout">
            <a:avLst>
              <a:gd name="adj1" fmla="val 89220"/>
              <a:gd name="adj2" fmla="val -574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 </a:t>
            </a:r>
            <a:r>
              <a:rPr lang="en-US" sz="2000" b="1" dirty="0" smtClean="0">
                <a:solidFill>
                  <a:schemeClr val="tx1"/>
                </a:solidFill>
              </a:rPr>
              <a:t>Finding the New Normal </a:t>
            </a:r>
            <a:r>
              <a:rPr lang="en-US" sz="2000" dirty="0" smtClean="0">
                <a:solidFill>
                  <a:schemeClr val="tx1"/>
                </a:solidFill>
              </a:rPr>
              <a:t>for your family</a:t>
            </a:r>
            <a:r>
              <a:rPr lang="en-US" sz="2000" b="1" dirty="0" smtClean="0">
                <a:solidFill>
                  <a:schemeClr val="tx1"/>
                </a:solidFill>
              </a:rPr>
              <a:t> </a:t>
            </a:r>
            <a:r>
              <a:rPr lang="en-US" sz="2000" dirty="0" smtClean="0">
                <a:solidFill>
                  <a:schemeClr val="tx1"/>
                </a:solidFill>
              </a:rPr>
              <a:t>is  all about mobilizing the STRENGTH and SUPPORT you need to get help WITHOUT getting overwhelmed.  </a:t>
            </a:r>
          </a:p>
          <a:p>
            <a:pPr algn="ctr"/>
            <a:r>
              <a:rPr lang="en-US" sz="2000" dirty="0" smtClean="0">
                <a:solidFill>
                  <a:schemeClr val="tx1"/>
                </a:solidFill>
              </a:rPr>
              <a:t>YOU CAN DO IT!  </a:t>
            </a:r>
            <a:endParaRPr lang="en-US" sz="2000" dirty="0">
              <a:solidFill>
                <a:schemeClr val="tx1"/>
              </a:solidFill>
            </a:endParaRPr>
          </a:p>
        </p:txBody>
      </p:sp>
      <p:pic>
        <p:nvPicPr>
          <p:cNvPr id="13" name="~PP2022.WAV">
            <a:hlinkClick r:id="" action="ppaction://media"/>
          </p:cNvPr>
          <p:cNvPicPr>
            <a:picLocks noRot="1" noChangeAspect="1"/>
          </p:cNvPicPr>
          <p:nvPr>
            <a:wavAudioFile r:embed="rId2" name="~PP2022.WAV"/>
          </p:nvPr>
        </p:nvPicPr>
        <p:blipFill>
          <a:blip r:embed="rId7" cstate="print"/>
          <a:stretch>
            <a:fillRect/>
          </a:stretch>
        </p:blipFill>
        <p:spPr>
          <a:xfrm>
            <a:off x="8767763" y="6481763"/>
            <a:ext cx="244475" cy="244475"/>
          </a:xfrm>
          <a:prstGeom prst="rect">
            <a:avLst/>
          </a:prstGeom>
        </p:spPr>
      </p:pic>
      <p:pic>
        <p:nvPicPr>
          <p:cNvPr id="11" name="Picture 10" descr="RoadMapLogoBLK.jpg"/>
          <p:cNvPicPr>
            <a:picLocks noChangeAspect="1"/>
          </p:cNvPicPr>
          <p:nvPr/>
        </p:nvPicPr>
        <p:blipFill>
          <a:blip r:embed="rId8" cstate="print"/>
          <a:stretch>
            <a:fillRect/>
          </a:stretch>
        </p:blipFill>
        <p:spPr>
          <a:xfrm>
            <a:off x="228600" y="228600"/>
            <a:ext cx="1066800" cy="1422400"/>
          </a:xfrm>
          <a:prstGeom prst="rect">
            <a:avLst/>
          </a:prstGeom>
        </p:spPr>
      </p:pic>
    </p:spTree>
    <p:custDataLst>
      <p:tags r:id="rId1"/>
    </p:custDataLst>
  </p:cSld>
  <p:clrMapOvr>
    <a:masterClrMapping/>
  </p:clrMapOvr>
  <p:transition advTm="149425">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 fill="hold"/>
                                        <p:tgtEl>
                                          <p:spTgt spid="102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2" fill="hold" display="0">
                  <p:stCondLst>
                    <p:cond delay="indefinite"/>
                  </p:stCondLst>
                  <p:endCondLst>
                    <p:cond evt="onPrev" delay="0">
                      <p:tgtEl>
                        <p:sldTgt/>
                      </p:tgtEl>
                    </p:cond>
                    <p:cond evt="onStopAudio" delay="0">
                      <p:tgtEl>
                        <p:sldTgt/>
                      </p:tgtEl>
                    </p:cond>
                  </p:endCondLst>
                </p:cTn>
                <p:tgtEl>
                  <p:spTgt spid="13"/>
                </p:tgtEl>
              </p:cMediaNode>
            </p:audio>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5"/>
          <p:cNvSpPr>
            <a:spLocks noGrp="1"/>
          </p:cNvSpPr>
          <p:nvPr>
            <p:ph type="title" idx="4294967295"/>
          </p:nvPr>
        </p:nvSpPr>
        <p:spPr>
          <a:xfrm>
            <a:off x="1219200" y="457200"/>
            <a:ext cx="7239000" cy="838200"/>
          </a:xfrm>
          <a:noFill/>
          <a:ln>
            <a:solidFill>
              <a:srgbClr val="FB1A09"/>
            </a:solidFill>
          </a:ln>
        </p:spPr>
        <p:txBody>
          <a:bodyPr>
            <a:noAutofit/>
          </a:bodyPr>
          <a:lstStyle/>
          <a:p>
            <a:pPr eaLnBrk="1" hangingPunct="1"/>
            <a:r>
              <a:rPr lang="en-US" sz="3600" b="1" dirty="0" smtClean="0"/>
              <a:t>Finding the New Normal</a:t>
            </a:r>
          </a:p>
        </p:txBody>
      </p:sp>
      <p:pic>
        <p:nvPicPr>
          <p:cNvPr id="2053" name="Picture 5" descr="C:\Users\Wendy\AppData\Local\Microsoft\Windows\Temporary Internet Files\Content.IE5\MHDFRJ2C\MP900442268[1].jpg"/>
          <p:cNvPicPr>
            <a:picLocks noChangeAspect="1" noChangeArrowheads="1"/>
          </p:cNvPicPr>
          <p:nvPr/>
        </p:nvPicPr>
        <p:blipFill>
          <a:blip r:embed="rId5" cstate="print"/>
          <a:srcRect/>
          <a:stretch>
            <a:fillRect/>
          </a:stretch>
        </p:blipFill>
        <p:spPr bwMode="auto">
          <a:xfrm>
            <a:off x="6172200" y="3429000"/>
            <a:ext cx="1973580" cy="2819400"/>
          </a:xfrm>
          <a:prstGeom prst="rect">
            <a:avLst/>
          </a:prstGeom>
          <a:noFill/>
        </p:spPr>
      </p:pic>
      <p:pic>
        <p:nvPicPr>
          <p:cNvPr id="2061" name="Picture 13" descr="C:\Users\Wendy\AppData\Local\Microsoft\Windows\Temporary Internet Files\Content.IE5\MQ0TYNA1\MP900442211[1].jpg"/>
          <p:cNvPicPr>
            <a:picLocks noChangeAspect="1" noChangeArrowheads="1"/>
          </p:cNvPicPr>
          <p:nvPr/>
        </p:nvPicPr>
        <p:blipFill>
          <a:blip r:embed="rId6" cstate="print"/>
          <a:srcRect/>
          <a:stretch>
            <a:fillRect/>
          </a:stretch>
        </p:blipFill>
        <p:spPr bwMode="auto">
          <a:xfrm>
            <a:off x="2590800" y="3886200"/>
            <a:ext cx="1295400" cy="2249905"/>
          </a:xfrm>
          <a:prstGeom prst="rect">
            <a:avLst/>
          </a:prstGeom>
          <a:noFill/>
        </p:spPr>
      </p:pic>
      <p:sp>
        <p:nvSpPr>
          <p:cNvPr id="6" name="TextBox 5"/>
          <p:cNvSpPr txBox="1"/>
          <p:nvPr/>
        </p:nvSpPr>
        <p:spPr>
          <a:xfrm>
            <a:off x="381000" y="1524000"/>
            <a:ext cx="8001000" cy="2062103"/>
          </a:xfrm>
          <a:prstGeom prst="rect">
            <a:avLst/>
          </a:prstGeom>
          <a:noFill/>
        </p:spPr>
        <p:txBody>
          <a:bodyPr wrap="square" rtlCol="0">
            <a:spAutoFit/>
          </a:bodyPr>
          <a:lstStyle/>
          <a:p>
            <a:r>
              <a:rPr lang="en-US" sz="3200" dirty="0" smtClean="0"/>
              <a:t>…Can mean learning to work with a team of professionals  and systems that may not see </a:t>
            </a:r>
            <a:r>
              <a:rPr lang="en-US" sz="3200" i="1" dirty="0" smtClean="0"/>
              <a:t>“</a:t>
            </a:r>
            <a:r>
              <a:rPr lang="en-US" sz="3200" b="1" i="1" dirty="0" smtClean="0"/>
              <a:t>The Big Picture” </a:t>
            </a:r>
            <a:r>
              <a:rPr lang="en-US" sz="3200" dirty="0" smtClean="0"/>
              <a:t>of your family member’s strengths and needs.</a:t>
            </a:r>
            <a:endParaRPr lang="en-US" sz="3200" dirty="0"/>
          </a:p>
        </p:txBody>
      </p:sp>
      <p:sp>
        <p:nvSpPr>
          <p:cNvPr id="8" name="Oval Callout 7"/>
          <p:cNvSpPr/>
          <p:nvPr/>
        </p:nvSpPr>
        <p:spPr>
          <a:xfrm>
            <a:off x="1219200" y="3810000"/>
            <a:ext cx="3962400" cy="2590800"/>
          </a:xfrm>
          <a:prstGeom prst="wedgeEllipseCallout">
            <a:avLst>
              <a:gd name="adj1" fmla="val 88693"/>
              <a:gd name="adj2" fmla="val -120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 only see your family member during a short appointment at my office—maybe during a crisis.  Pretty limited view from here!</a:t>
            </a:r>
            <a:endParaRPr lang="en-US" sz="2000" dirty="0">
              <a:solidFill>
                <a:schemeClr val="tx1"/>
              </a:solidFill>
            </a:endParaRPr>
          </a:p>
        </p:txBody>
      </p:sp>
      <p:pic>
        <p:nvPicPr>
          <p:cNvPr id="11" name="~PP706.WAV">
            <a:hlinkClick r:id="" action="ppaction://media"/>
          </p:cNvPr>
          <p:cNvPicPr>
            <a:picLocks noRot="1" noChangeAspect="1"/>
          </p:cNvPicPr>
          <p:nvPr>
            <a:wavAudioFile r:embed="rId2" name="~PP706.WAV"/>
          </p:nvPr>
        </p:nvPicPr>
        <p:blipFill>
          <a:blip r:embed="rId7" cstate="print"/>
          <a:stretch>
            <a:fillRect/>
          </a:stretch>
        </p:blipFill>
        <p:spPr>
          <a:xfrm>
            <a:off x="8767763" y="6481763"/>
            <a:ext cx="244475" cy="244475"/>
          </a:xfrm>
          <a:prstGeom prst="rect">
            <a:avLst/>
          </a:prstGeom>
        </p:spPr>
      </p:pic>
      <p:pic>
        <p:nvPicPr>
          <p:cNvPr id="10" name="Picture 9" descr="RoadMapLogoBLK.jpg"/>
          <p:cNvPicPr>
            <a:picLocks noChangeAspect="1"/>
          </p:cNvPicPr>
          <p:nvPr/>
        </p:nvPicPr>
        <p:blipFill>
          <a:blip r:embed="rId8" cstate="print"/>
          <a:stretch>
            <a:fillRect/>
          </a:stretch>
        </p:blipFill>
        <p:spPr>
          <a:xfrm>
            <a:off x="381000" y="228600"/>
            <a:ext cx="1066800" cy="1422400"/>
          </a:xfrm>
          <a:prstGeom prst="rect">
            <a:avLst/>
          </a:prstGeom>
        </p:spPr>
      </p:pic>
    </p:spTree>
    <p:custDataLst>
      <p:tags r:id="rId1"/>
    </p:custDataLst>
  </p:cSld>
  <p:clrMapOvr>
    <a:masterClrMapping/>
  </p:clrMapOvr>
  <p:transition advTm="103437">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8" fill="hold" display="0">
                  <p:stCondLst>
                    <p:cond delay="indefinite"/>
                  </p:stCondLst>
                  <p:endCondLst>
                    <p:cond evt="onPrev" delay="0">
                      <p:tgtEl>
                        <p:sldTgt/>
                      </p:tgtEl>
                    </p:cond>
                    <p:cond evt="onStopAudio" delay="0">
                      <p:tgtEl>
                        <p:sldTgt/>
                      </p:tgtEl>
                    </p:cond>
                  </p:endCondLst>
                </p:cTn>
                <p:tgtEl>
                  <p:spTgt spid="11"/>
                </p:tgtEl>
              </p:cMediaNode>
            </p:audio>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a:xfrm>
            <a:off x="1905000" y="304800"/>
            <a:ext cx="7010400" cy="990600"/>
          </a:xfrm>
          <a:solidFill>
            <a:schemeClr val="bg2">
              <a:lumMod val="90000"/>
            </a:schemeClr>
          </a:solidFill>
          <a:ln>
            <a:solidFill>
              <a:srgbClr val="FF0000"/>
            </a:solidFill>
          </a:ln>
        </p:spPr>
        <p:txBody>
          <a:bodyPr>
            <a:normAutofit/>
          </a:bodyPr>
          <a:lstStyle/>
          <a:p>
            <a:pPr eaLnBrk="1" hangingPunct="1"/>
            <a:r>
              <a:rPr lang="en-US" sz="3400" b="1" dirty="0" smtClean="0"/>
              <a:t>Sharing “The Big Picture”</a:t>
            </a:r>
          </a:p>
        </p:txBody>
      </p:sp>
      <p:pic>
        <p:nvPicPr>
          <p:cNvPr id="1026" name="Picture 2" descr="C:\Users\Wendy\AppData\Local\Microsoft\Windows\Temporary Internet Files\Content.IE5\J3R0ZLNF\MP900448670[1].jpg"/>
          <p:cNvPicPr>
            <a:picLocks noChangeAspect="1" noChangeArrowheads="1"/>
          </p:cNvPicPr>
          <p:nvPr/>
        </p:nvPicPr>
        <p:blipFill>
          <a:blip r:embed="rId4" cstate="print"/>
          <a:srcRect/>
          <a:stretch>
            <a:fillRect/>
          </a:stretch>
        </p:blipFill>
        <p:spPr bwMode="auto">
          <a:xfrm>
            <a:off x="381000" y="228600"/>
            <a:ext cx="1832037" cy="1295400"/>
          </a:xfrm>
          <a:prstGeom prst="rect">
            <a:avLst/>
          </a:prstGeom>
          <a:noFill/>
          <a:ln>
            <a:solidFill>
              <a:srgbClr val="FF0000"/>
            </a:solidFill>
          </a:ln>
        </p:spPr>
      </p:pic>
      <p:pic>
        <p:nvPicPr>
          <p:cNvPr id="5127" name="Picture 7" descr="C:\Users\Wendy\AppData\Local\Microsoft\Windows\Temporary Internet Files\Content.IE5\RKU0I2F9\MC900390944[1].wmf"/>
          <p:cNvPicPr>
            <a:picLocks noChangeAspect="1" noChangeArrowheads="1"/>
          </p:cNvPicPr>
          <p:nvPr/>
        </p:nvPicPr>
        <p:blipFill>
          <a:blip r:embed="rId5" cstate="print"/>
          <a:srcRect/>
          <a:stretch>
            <a:fillRect/>
          </a:stretch>
        </p:blipFill>
        <p:spPr bwMode="auto">
          <a:xfrm>
            <a:off x="533400" y="4648200"/>
            <a:ext cx="1514246" cy="1776679"/>
          </a:xfrm>
          <a:prstGeom prst="rect">
            <a:avLst/>
          </a:prstGeom>
          <a:noFill/>
        </p:spPr>
      </p:pic>
      <p:sp>
        <p:nvSpPr>
          <p:cNvPr id="11" name="Oval Callout 10"/>
          <p:cNvSpPr/>
          <p:nvPr/>
        </p:nvSpPr>
        <p:spPr>
          <a:xfrm>
            <a:off x="228600" y="1905000"/>
            <a:ext cx="3505200" cy="2209800"/>
          </a:xfrm>
          <a:prstGeom prst="wedgeEllipseCallout">
            <a:avLst>
              <a:gd name="adj1" fmla="val -12701"/>
              <a:gd name="adj2" fmla="val 899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000" dirty="0" smtClean="0">
                <a:solidFill>
                  <a:schemeClr val="tx1"/>
                </a:solidFill>
              </a:rPr>
              <a:t>I may know why a behavior happens, how my own system works and how our system can help.</a:t>
            </a:r>
          </a:p>
        </p:txBody>
      </p:sp>
      <p:pic>
        <p:nvPicPr>
          <p:cNvPr id="5129" name="Picture 9" descr="C:\Users\Wendy\AppData\Local\Microsoft\Windows\Temporary Internet Files\Content.IE5\RKU0I2F9\MC900057091[1].wmf"/>
          <p:cNvPicPr>
            <a:picLocks noChangeAspect="1" noChangeArrowheads="1"/>
          </p:cNvPicPr>
          <p:nvPr/>
        </p:nvPicPr>
        <p:blipFill>
          <a:blip r:embed="rId6" cstate="print"/>
          <a:srcRect/>
          <a:stretch>
            <a:fillRect/>
          </a:stretch>
        </p:blipFill>
        <p:spPr bwMode="auto">
          <a:xfrm>
            <a:off x="4495800" y="4953000"/>
            <a:ext cx="1600200" cy="1690059"/>
          </a:xfrm>
          <a:prstGeom prst="rect">
            <a:avLst/>
          </a:prstGeom>
          <a:noFill/>
        </p:spPr>
      </p:pic>
      <p:pic>
        <p:nvPicPr>
          <p:cNvPr id="5130" name="Picture 10" descr="C:\Users\Wendy\AppData\Local\Microsoft\Windows\Temporary Internet Files\Content.IE5\RKU0I2F9\MC900056585[1].wmf"/>
          <p:cNvPicPr>
            <a:picLocks noChangeAspect="1" noChangeArrowheads="1"/>
          </p:cNvPicPr>
          <p:nvPr/>
        </p:nvPicPr>
        <p:blipFill>
          <a:blip r:embed="rId7" cstate="print"/>
          <a:srcRect/>
          <a:stretch>
            <a:fillRect/>
          </a:stretch>
        </p:blipFill>
        <p:spPr bwMode="auto">
          <a:xfrm>
            <a:off x="7010400" y="4267200"/>
            <a:ext cx="1507846" cy="1809598"/>
          </a:xfrm>
          <a:prstGeom prst="rect">
            <a:avLst/>
          </a:prstGeom>
          <a:noFill/>
        </p:spPr>
      </p:pic>
      <p:sp>
        <p:nvSpPr>
          <p:cNvPr id="18" name="Oval Callout 17"/>
          <p:cNvSpPr/>
          <p:nvPr/>
        </p:nvSpPr>
        <p:spPr>
          <a:xfrm>
            <a:off x="3962400" y="1981200"/>
            <a:ext cx="4267200" cy="2819400"/>
          </a:xfrm>
          <a:prstGeom prst="wedgeEllipseCallout">
            <a:avLst>
              <a:gd name="adj1" fmla="val 37801"/>
              <a:gd name="adj2" fmla="val 459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000" dirty="0" smtClean="0">
                <a:solidFill>
                  <a:schemeClr val="tx1"/>
                </a:solidFill>
              </a:rPr>
              <a:t>But I’M the one who sees THE BIG PICTURE--what happens everyday–what other providers are doing—and what I want for my family’s future.</a:t>
            </a:r>
          </a:p>
        </p:txBody>
      </p:sp>
      <p:sp>
        <p:nvSpPr>
          <p:cNvPr id="19" name="Right Arrow 18"/>
          <p:cNvSpPr/>
          <p:nvPr/>
        </p:nvSpPr>
        <p:spPr>
          <a:xfrm rot="9562766">
            <a:off x="6537554" y="5835713"/>
            <a:ext cx="773688" cy="4846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20314794">
            <a:off x="6310176" y="5306138"/>
            <a:ext cx="773688" cy="4846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Callout 11"/>
          <p:cNvSpPr/>
          <p:nvPr/>
        </p:nvSpPr>
        <p:spPr>
          <a:xfrm>
            <a:off x="1905000" y="4191000"/>
            <a:ext cx="2743200" cy="2438400"/>
          </a:xfrm>
          <a:prstGeom prst="wedgeEllipseCallout">
            <a:avLst>
              <a:gd name="adj1" fmla="val 58672"/>
              <a:gd name="adj2" fmla="val 4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Families can also gather and share information  from their Circle of Support!</a:t>
            </a:r>
            <a:endParaRPr lang="en-US" dirty="0">
              <a:solidFill>
                <a:schemeClr val="tx1"/>
              </a:solidFill>
            </a:endParaRPr>
          </a:p>
        </p:txBody>
      </p:sp>
      <p:pic>
        <p:nvPicPr>
          <p:cNvPr id="14" name="~PP4076.WAV">
            <a:hlinkClick r:id="" action="ppaction://media"/>
          </p:cNvPr>
          <p:cNvPicPr>
            <a:picLocks noRot="1" noChangeAspect="1"/>
          </p:cNvPicPr>
          <p:nvPr>
            <a:wavAudioFile r:embed="rId1" name="~PP4076.WAV"/>
          </p:nvPr>
        </p:nvPicPr>
        <p:blipFill>
          <a:blip r:embed="rId8" cstate="print"/>
          <a:stretch>
            <a:fillRect/>
          </a:stretch>
        </p:blipFill>
        <p:spPr>
          <a:xfrm>
            <a:off x="8767763" y="6481763"/>
            <a:ext cx="244475" cy="244475"/>
          </a:xfrm>
          <a:prstGeom prst="rect">
            <a:avLst/>
          </a:prstGeom>
        </p:spPr>
      </p:pic>
    </p:spTree>
  </p:cSld>
  <p:clrMapOvr>
    <a:masterClrMapping/>
  </p:clrMapOvr>
  <p:transition advTm="33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lide(fromRigh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Bottom)">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8" fill="hold" display="0">
                  <p:stCondLst>
                    <p:cond delay="indefinite"/>
                  </p:stCondLst>
                  <p:endCondLst>
                    <p:cond evt="onPrev" delay="0">
                      <p:tgtEl>
                        <p:sldTgt/>
                      </p:tgtEl>
                    </p:cond>
                    <p:cond evt="onStopAudio" delay="0">
                      <p:tgtEl>
                        <p:sldTgt/>
                      </p:tgtEl>
                    </p:cond>
                  </p:endCondLst>
                </p:cTn>
                <p:tgtEl>
                  <p:spTgt spid="14"/>
                </p:tgtEl>
              </p:cMediaNode>
            </p:audio>
          </p:childTnLst>
        </p:cTn>
      </p:par>
    </p:tnLst>
    <p:bldLst>
      <p:bldP spid="11" grpId="0" animBg="1"/>
      <p:bldP spid="1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066800" y="1066800"/>
          <a:ext cx="70104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1219200" y="304800"/>
            <a:ext cx="7315200" cy="715962"/>
          </a:xfrm>
          <a:noFill/>
          <a:ln>
            <a:solidFill>
              <a:srgbClr val="FF0000"/>
            </a:solidFill>
          </a:ln>
        </p:spPr>
        <p:txBody>
          <a:bodyPr>
            <a:normAutofit/>
          </a:bodyPr>
          <a:lstStyle/>
          <a:p>
            <a:r>
              <a:rPr lang="en-US" sz="3200" dirty="0" smtClean="0"/>
              <a:t>Who’s on the “treatment team?”</a:t>
            </a:r>
            <a:endParaRPr lang="en-US" sz="3200" dirty="0"/>
          </a:p>
        </p:txBody>
      </p:sp>
      <p:sp>
        <p:nvSpPr>
          <p:cNvPr id="13" name="Oval 12"/>
          <p:cNvSpPr/>
          <p:nvPr/>
        </p:nvSpPr>
        <p:spPr>
          <a:xfrm>
            <a:off x="3200400" y="2438400"/>
            <a:ext cx="2743200" cy="2743200"/>
          </a:xfrm>
          <a:prstGeom prst="ellipse">
            <a:avLst/>
          </a:prstGeom>
          <a:solidFill>
            <a:schemeClr val="bg2">
              <a:lumMod val="90000"/>
            </a:schemeClr>
          </a:solidFill>
          <a:ln>
            <a:solidFill>
              <a:srgbClr val="FB1A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The professionals on this team are often called “Service Providers” or “System Providers</a:t>
            </a:r>
            <a:r>
              <a:rPr lang="en-US" dirty="0" smtClean="0">
                <a:solidFill>
                  <a:schemeClr val="tx1"/>
                </a:solidFill>
              </a:rPr>
              <a:t>.”</a:t>
            </a:r>
            <a:endParaRPr lang="en-US" dirty="0">
              <a:solidFill>
                <a:schemeClr val="tx1"/>
              </a:solidFill>
            </a:endParaRPr>
          </a:p>
        </p:txBody>
      </p:sp>
      <p:pic>
        <p:nvPicPr>
          <p:cNvPr id="6" name="~PP3205.WAV">
            <a:hlinkClick r:id="" action="ppaction://media"/>
          </p:cNvPr>
          <p:cNvPicPr>
            <a:picLocks noRot="1" noChangeAspect="1"/>
          </p:cNvPicPr>
          <p:nvPr>
            <a:wavAudioFile r:embed="rId1" name="~PP3205.WAV"/>
          </p:nvPr>
        </p:nvPicPr>
        <p:blipFill>
          <a:blip r:embed="rId9" cstate="print"/>
          <a:stretch>
            <a:fillRect/>
          </a:stretch>
        </p:blipFill>
        <p:spPr>
          <a:xfrm>
            <a:off x="8767763" y="6481763"/>
            <a:ext cx="244475" cy="244475"/>
          </a:xfrm>
          <a:prstGeom prst="rect">
            <a:avLst/>
          </a:prstGeom>
        </p:spPr>
      </p:pic>
      <p:pic>
        <p:nvPicPr>
          <p:cNvPr id="7" name="Picture 6" descr="RoadMapLogoBLK.jpg"/>
          <p:cNvPicPr>
            <a:picLocks noChangeAspect="1"/>
          </p:cNvPicPr>
          <p:nvPr/>
        </p:nvPicPr>
        <p:blipFill>
          <a:blip r:embed="rId10" cstate="print"/>
          <a:stretch>
            <a:fillRect/>
          </a:stretch>
        </p:blipFill>
        <p:spPr>
          <a:xfrm>
            <a:off x="381000" y="228600"/>
            <a:ext cx="1066800" cy="1422400"/>
          </a:xfrm>
          <a:prstGeom prst="rect">
            <a:avLst/>
          </a:prstGeom>
        </p:spPr>
      </p:pic>
    </p:spTree>
  </p:cSld>
  <p:clrMapOvr>
    <a:masterClrMapping/>
  </p:clrMapOvr>
  <p:transition advTm="82896"/>
  <p:timing>
    <p:tnLst>
      <p:par>
        <p:cTn id="1" dur="indefinite" restart="never" nodeType="tmRoot">
          <p:childTnLst>
            <p:audio isNarration="1">
              <p:cMediaNode showWhenStopped="0">
                <p:cTn id="2"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a:xfrm>
            <a:off x="1600200" y="381000"/>
            <a:ext cx="7010400" cy="1295400"/>
          </a:xfrm>
          <a:noFill/>
          <a:ln>
            <a:solidFill>
              <a:srgbClr val="FF0000"/>
            </a:solidFill>
          </a:ln>
        </p:spPr>
        <p:txBody>
          <a:bodyPr>
            <a:noAutofit/>
          </a:bodyPr>
          <a:lstStyle/>
          <a:p>
            <a:pPr eaLnBrk="1" hangingPunct="1"/>
            <a:r>
              <a:rPr lang="en-US" sz="3600" b="1" dirty="0" smtClean="0"/>
              <a:t/>
            </a:r>
            <a:br>
              <a:rPr lang="en-US" sz="3600" b="1" dirty="0" smtClean="0"/>
            </a:br>
            <a:r>
              <a:rPr lang="en-US" sz="3600" b="1" dirty="0" smtClean="0"/>
              <a:t>Five Routes of the ROAD MAP</a:t>
            </a:r>
            <a:r>
              <a:rPr lang="en-US" sz="3200" dirty="0" smtClean="0"/>
              <a:t> </a:t>
            </a:r>
            <a:r>
              <a:rPr lang="en-US" sz="3600" b="1" dirty="0" smtClean="0"/>
              <a:t/>
            </a:r>
            <a:br>
              <a:rPr lang="en-US" sz="3600" b="1" dirty="0" smtClean="0"/>
            </a:br>
            <a:endParaRPr lang="en-US" sz="3600" b="1" dirty="0" smtClean="0"/>
          </a:p>
        </p:txBody>
      </p:sp>
      <p:sp>
        <p:nvSpPr>
          <p:cNvPr id="93187" name="Rectangle 3"/>
          <p:cNvSpPr>
            <a:spLocks noGrp="1" noChangeArrowheads="1"/>
          </p:cNvSpPr>
          <p:nvPr>
            <p:ph idx="4294967295"/>
          </p:nvPr>
        </p:nvSpPr>
        <p:spPr>
          <a:xfrm>
            <a:off x="914400" y="2133600"/>
            <a:ext cx="7848600" cy="4191000"/>
          </a:xfrm>
        </p:spPr>
        <p:txBody>
          <a:bodyPr>
            <a:normAutofit fontScale="92500" lnSpcReduction="10000"/>
          </a:bodyPr>
          <a:lstStyle/>
          <a:p>
            <a:pPr marL="514350" indent="-514350" eaLnBrk="1" hangingPunct="1">
              <a:lnSpc>
                <a:spcPct val="90000"/>
              </a:lnSpc>
              <a:buFont typeface="Calibri" pitchFamily="34" charset="0"/>
              <a:buAutoNum type="arabicPeriod"/>
            </a:pPr>
            <a:r>
              <a:rPr lang="en-US" dirty="0" smtClean="0"/>
              <a:t>Keep good records—but use shortcuts. </a:t>
            </a:r>
          </a:p>
          <a:p>
            <a:pPr marL="514350" indent="-514350" eaLnBrk="1" hangingPunct="1">
              <a:lnSpc>
                <a:spcPct val="90000"/>
              </a:lnSpc>
              <a:buFont typeface="Calibri" pitchFamily="34" charset="0"/>
              <a:buAutoNum type="arabicPeriod"/>
            </a:pPr>
            <a:r>
              <a:rPr lang="en-US" dirty="0" smtClean="0"/>
              <a:t>Learn key words that open doors, and tell a clear “symptom story.” </a:t>
            </a:r>
          </a:p>
          <a:p>
            <a:pPr marL="514350" indent="-514350" eaLnBrk="1" hangingPunct="1">
              <a:lnSpc>
                <a:spcPct val="90000"/>
              </a:lnSpc>
              <a:buFont typeface="Calibri" pitchFamily="34" charset="0"/>
              <a:buAutoNum type="arabicPeriod"/>
            </a:pPr>
            <a:r>
              <a:rPr lang="en-US" dirty="0" smtClean="0"/>
              <a:t>Ask questions that are likely to produce the most useful answers.</a:t>
            </a:r>
          </a:p>
          <a:p>
            <a:pPr marL="514350" indent="-514350" eaLnBrk="1" hangingPunct="1">
              <a:lnSpc>
                <a:spcPct val="90000"/>
              </a:lnSpc>
              <a:buFont typeface="Calibri" pitchFamily="34" charset="0"/>
              <a:buAutoNum type="arabicPeriod"/>
            </a:pPr>
            <a:r>
              <a:rPr lang="en-US" dirty="0" smtClean="0"/>
              <a:t>Stay alert for common mistakes made by people and systems.</a:t>
            </a:r>
          </a:p>
          <a:p>
            <a:pPr marL="514350" indent="-514350" eaLnBrk="1" hangingPunct="1">
              <a:lnSpc>
                <a:spcPct val="90000"/>
              </a:lnSpc>
              <a:buFont typeface="Calibri" pitchFamily="34" charset="0"/>
              <a:buAutoNum type="arabicPeriod"/>
            </a:pPr>
            <a:r>
              <a:rPr lang="en-US" dirty="0" smtClean="0"/>
              <a:t>Help all professionals who serve your family stay informed about treatment progress and life changes.</a:t>
            </a:r>
          </a:p>
          <a:p>
            <a:pPr marL="514350" indent="-514350" eaLnBrk="1" hangingPunct="1">
              <a:lnSpc>
                <a:spcPct val="90000"/>
              </a:lnSpc>
              <a:buFont typeface="Calibri" pitchFamily="34" charset="0"/>
              <a:buNone/>
            </a:pPr>
            <a:endParaRPr lang="en-US" dirty="0" smtClean="0"/>
          </a:p>
        </p:txBody>
      </p:sp>
      <p:pic>
        <p:nvPicPr>
          <p:cNvPr id="6" name="~PP2782.WAV">
            <a:hlinkClick r:id="" action="ppaction://media"/>
          </p:cNvPr>
          <p:cNvPicPr>
            <a:picLocks noRot="1" noChangeAspect="1"/>
          </p:cNvPicPr>
          <p:nvPr>
            <a:wavAudioFile r:embed="rId2" name="~PP2782.WAV"/>
          </p:nvPr>
        </p:nvPicPr>
        <p:blipFill>
          <a:blip r:embed="rId5" cstate="print"/>
          <a:stretch>
            <a:fillRect/>
          </a:stretch>
        </p:blipFill>
        <p:spPr>
          <a:xfrm>
            <a:off x="8767763" y="6481763"/>
            <a:ext cx="244475" cy="244475"/>
          </a:xfrm>
          <a:prstGeom prst="rect">
            <a:avLst/>
          </a:prstGeom>
        </p:spPr>
      </p:pic>
      <p:pic>
        <p:nvPicPr>
          <p:cNvPr id="7" name="Picture 6" descr="RoadMapLogoBLK.jpg"/>
          <p:cNvPicPr>
            <a:picLocks noChangeAspect="1"/>
          </p:cNvPicPr>
          <p:nvPr/>
        </p:nvPicPr>
        <p:blipFill>
          <a:blip r:embed="rId6" cstate="print"/>
          <a:stretch>
            <a:fillRect/>
          </a:stretch>
        </p:blipFill>
        <p:spPr>
          <a:xfrm>
            <a:off x="228600" y="228600"/>
            <a:ext cx="1066800" cy="1422400"/>
          </a:xfrm>
          <a:prstGeom prst="rect">
            <a:avLst/>
          </a:prstGeom>
        </p:spPr>
      </p:pic>
    </p:spTree>
    <p:custDataLst>
      <p:tags r:id="rId1"/>
    </p:custDataLst>
  </p:cSld>
  <p:clrMapOvr>
    <a:masterClrMapping/>
  </p:clrMapOvr>
  <p:transition advTm="7319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slide(fromBottom)">
                                      <p:cBhvr>
                                        <p:cTn id="7" dur="500"/>
                                        <p:tgtEl>
                                          <p:spTgt spid="9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slide(fromBottom)">
                                      <p:cBhvr>
                                        <p:cTn id="12" dur="500"/>
                                        <p:tgtEl>
                                          <p:spTgt spid="9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slide(fromBottom)">
                                      <p:cBhvr>
                                        <p:cTn id="17" dur="500"/>
                                        <p:tgtEl>
                                          <p:spTgt spid="931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93187">
                                            <p:txEl>
                                              <p:pRg st="3" end="3"/>
                                            </p:txEl>
                                          </p:spTgt>
                                        </p:tgtEl>
                                        <p:attrNameLst>
                                          <p:attrName>style.visibility</p:attrName>
                                        </p:attrNameLst>
                                      </p:cBhvr>
                                      <p:to>
                                        <p:strVal val="visible"/>
                                      </p:to>
                                    </p:set>
                                    <p:animEffect transition="in" filter="slide(fromBottom)">
                                      <p:cBhvr>
                                        <p:cTn id="22" dur="500"/>
                                        <p:tgtEl>
                                          <p:spTgt spid="931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93187">
                                            <p:txEl>
                                              <p:pRg st="4" end="4"/>
                                            </p:txEl>
                                          </p:spTgt>
                                        </p:tgtEl>
                                        <p:attrNameLst>
                                          <p:attrName>style.visibility</p:attrName>
                                        </p:attrNameLst>
                                      </p:cBhvr>
                                      <p:to>
                                        <p:strVal val="visible"/>
                                      </p:to>
                                    </p:set>
                                    <p:animEffect transition="in" filter="slide(fromBottom)">
                                      <p:cBhvr>
                                        <p:cTn id="27" dur="500"/>
                                        <p:tgtEl>
                                          <p:spTgt spid="9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8"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a:xfrm>
            <a:off x="2362200" y="457200"/>
            <a:ext cx="5410200" cy="990600"/>
          </a:xfrm>
          <a:noFill/>
          <a:ln>
            <a:solidFill>
              <a:srgbClr val="FF0000"/>
            </a:solidFill>
          </a:ln>
        </p:spPr>
        <p:txBody>
          <a:bodyPr>
            <a:normAutofit fontScale="90000"/>
          </a:bodyPr>
          <a:lstStyle/>
          <a:p>
            <a:pPr eaLnBrk="1" hangingPunct="1"/>
            <a:r>
              <a:rPr lang="en-US" sz="3800" b="1" dirty="0" smtClean="0"/>
              <a:t/>
            </a:r>
            <a:br>
              <a:rPr lang="en-US" sz="3800" b="1" dirty="0" smtClean="0"/>
            </a:br>
            <a:r>
              <a:rPr lang="en-US" sz="3800" b="1" dirty="0" smtClean="0"/>
              <a:t>1.  </a:t>
            </a:r>
            <a:r>
              <a:rPr lang="en-US" sz="3800" b="1" i="1" dirty="0" smtClean="0"/>
              <a:t>Keep Good Records—but use shortcuts.</a:t>
            </a:r>
            <a:r>
              <a:rPr lang="en-US" sz="3800" b="1" dirty="0" smtClean="0"/>
              <a:t/>
            </a:r>
            <a:br>
              <a:rPr lang="en-US" sz="3800" b="1" dirty="0" smtClean="0"/>
            </a:br>
            <a:r>
              <a:rPr lang="en-US" sz="3800" b="1" dirty="0" smtClean="0"/>
              <a:t> </a:t>
            </a:r>
          </a:p>
        </p:txBody>
      </p:sp>
      <p:pic>
        <p:nvPicPr>
          <p:cNvPr id="5" name="Picture 4" descr="C:\Users\Wendy\AppData\Local\Microsoft\Windows\Temporary Internet Files\Content.IE5\MHDFRJ2C\MP900422138[1].jpg"/>
          <p:cNvPicPr>
            <a:picLocks noChangeAspect="1" noChangeArrowheads="1"/>
          </p:cNvPicPr>
          <p:nvPr/>
        </p:nvPicPr>
        <p:blipFill>
          <a:blip r:embed="rId5" cstate="print"/>
          <a:srcRect/>
          <a:stretch>
            <a:fillRect/>
          </a:stretch>
        </p:blipFill>
        <p:spPr bwMode="auto">
          <a:xfrm>
            <a:off x="1143000" y="3048000"/>
            <a:ext cx="4126083" cy="2743200"/>
          </a:xfrm>
          <a:prstGeom prst="rect">
            <a:avLst/>
          </a:prstGeom>
          <a:noFill/>
        </p:spPr>
      </p:pic>
      <p:sp>
        <p:nvSpPr>
          <p:cNvPr id="8" name="Oval Callout 7"/>
          <p:cNvSpPr/>
          <p:nvPr/>
        </p:nvSpPr>
        <p:spPr>
          <a:xfrm>
            <a:off x="2286000" y="1905000"/>
            <a:ext cx="4191000" cy="1752600"/>
          </a:xfrm>
          <a:prstGeom prst="wedgeEllipseCallout">
            <a:avLst>
              <a:gd name="adj1" fmla="val -68323"/>
              <a:gd name="adj2" fmla="val 9128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 I keep paperwork organized and available for appointments, meetings, and phone calls. </a:t>
            </a:r>
          </a:p>
        </p:txBody>
      </p:sp>
      <p:sp>
        <p:nvSpPr>
          <p:cNvPr id="10" name="Cloud Callout 9"/>
          <p:cNvSpPr/>
          <p:nvPr/>
        </p:nvSpPr>
        <p:spPr>
          <a:xfrm>
            <a:off x="5562600" y="3810000"/>
            <a:ext cx="3276600" cy="2590800"/>
          </a:xfrm>
          <a:prstGeom prst="cloudCallout">
            <a:avLst>
              <a:gd name="adj1" fmla="val -66866"/>
              <a:gd name="adj2" fmla="val -406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At the end of the year, stick me on the shelf—I’m a convenient annual record of treatment!</a:t>
            </a:r>
            <a:endParaRPr lang="en-US" sz="2000" dirty="0">
              <a:solidFill>
                <a:schemeClr val="tx1"/>
              </a:solidFill>
            </a:endParaRPr>
          </a:p>
        </p:txBody>
      </p:sp>
      <p:pic>
        <p:nvPicPr>
          <p:cNvPr id="7" name="~PP1485.WAV">
            <a:hlinkClick r:id="" action="ppaction://media"/>
          </p:cNvPr>
          <p:cNvPicPr>
            <a:picLocks noRot="1" noChangeAspect="1"/>
          </p:cNvPicPr>
          <p:nvPr>
            <a:wavAudioFile r:embed="rId2" name="~PP1485.WAV"/>
          </p:nvPr>
        </p:nvPicPr>
        <p:blipFill>
          <a:blip r:embed="rId6" cstate="print"/>
          <a:stretch>
            <a:fillRect/>
          </a:stretch>
        </p:blipFill>
        <p:spPr>
          <a:xfrm>
            <a:off x="8767763" y="6481763"/>
            <a:ext cx="244475" cy="244475"/>
          </a:xfrm>
          <a:prstGeom prst="rect">
            <a:avLst/>
          </a:prstGeom>
        </p:spPr>
      </p:pic>
      <p:pic>
        <p:nvPicPr>
          <p:cNvPr id="9" name="Picture 8" descr="RoadMapLogoBLK.jpg"/>
          <p:cNvPicPr>
            <a:picLocks noChangeAspect="1"/>
          </p:cNvPicPr>
          <p:nvPr/>
        </p:nvPicPr>
        <p:blipFill>
          <a:blip r:embed="rId7" cstate="print"/>
          <a:stretch>
            <a:fillRect/>
          </a:stretch>
        </p:blipFill>
        <p:spPr>
          <a:xfrm>
            <a:off x="457200" y="228600"/>
            <a:ext cx="1066800" cy="1422400"/>
          </a:xfrm>
          <a:prstGeom prst="rect">
            <a:avLst/>
          </a:prstGeom>
        </p:spPr>
      </p:pic>
    </p:spTree>
    <p:custDataLst>
      <p:tags r:id="rId1"/>
    </p:custDataLst>
  </p:cSld>
  <p:clrMapOvr>
    <a:masterClrMapping/>
  </p:clrMapOvr>
  <p:transition advTm="1378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5"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8"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40.6"/>
</p:tagLst>
</file>

<file path=ppt/tags/tag2.xml><?xml version="1.0" encoding="utf-8"?>
<p:tagLst xmlns:a="http://schemas.openxmlformats.org/drawingml/2006/main" xmlns:r="http://schemas.openxmlformats.org/officeDocument/2006/relationships" xmlns:p="http://schemas.openxmlformats.org/presentationml/2006/main">
  <p:tag name="TIMING" val="|124.1"/>
</p:tagLst>
</file>

<file path=ppt/tags/tag3.xml><?xml version="1.0" encoding="utf-8"?>
<p:tagLst xmlns:a="http://schemas.openxmlformats.org/drawingml/2006/main" xmlns:r="http://schemas.openxmlformats.org/officeDocument/2006/relationships" xmlns:p="http://schemas.openxmlformats.org/presentationml/2006/main">
  <p:tag name="TIMING" val="|47.4"/>
</p:tagLst>
</file>

<file path=ppt/tags/tag4.xml><?xml version="1.0" encoding="utf-8"?>
<p:tagLst xmlns:a="http://schemas.openxmlformats.org/drawingml/2006/main" xmlns:r="http://schemas.openxmlformats.org/officeDocument/2006/relationships" xmlns:p="http://schemas.openxmlformats.org/presentationml/2006/main">
  <p:tag name="TIMING" val="|0|0.3|0.5|0.6|0.7"/>
</p:tagLst>
</file>

<file path=ppt/tags/tag5.xml><?xml version="1.0" encoding="utf-8"?>
<p:tagLst xmlns:a="http://schemas.openxmlformats.org/drawingml/2006/main" xmlns:r="http://schemas.openxmlformats.org/officeDocument/2006/relationships" xmlns:p="http://schemas.openxmlformats.org/presentationml/2006/main">
  <p:tag name="TIMING" val="|0|0.4"/>
</p:tagLst>
</file>

<file path=ppt/tags/tag6.xml><?xml version="1.0" encoding="utf-8"?>
<p:tagLst xmlns:a="http://schemas.openxmlformats.org/drawingml/2006/main" xmlns:r="http://schemas.openxmlformats.org/officeDocument/2006/relationships" xmlns:p="http://schemas.openxmlformats.org/presentationml/2006/main">
  <p:tag name="TIMING" val="|0.1|0.3|0.6"/>
</p:tagLst>
</file>

<file path=ppt/tags/tag7.xml><?xml version="1.0" encoding="utf-8"?>
<p:tagLst xmlns:a="http://schemas.openxmlformats.org/drawingml/2006/main" xmlns:r="http://schemas.openxmlformats.org/officeDocument/2006/relationships" xmlns:p="http://schemas.openxmlformats.org/presentationml/2006/main">
  <p:tag name="TIMING" val="|95.9|0.8"/>
</p:tagLst>
</file>

<file path=ppt/tags/tag8.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29921</TotalTime>
  <Words>3644</Words>
  <Application>Microsoft Office PowerPoint</Application>
  <PresentationFormat>On-screen Show (4:3)</PresentationFormat>
  <Paragraphs>144</Paragraphs>
  <Slides>15</Slides>
  <Notes>15</Notes>
  <HiddenSlides>0</HiddenSlides>
  <MMClips>8</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ROAD MAP can help you….</vt:lpstr>
      <vt:lpstr>Finding the New Normal</vt:lpstr>
      <vt:lpstr>Finding the New Normal</vt:lpstr>
      <vt:lpstr>Sharing “The Big Picture”</vt:lpstr>
      <vt:lpstr>Who’s on the “treatment team?”</vt:lpstr>
      <vt:lpstr> Five Routes of the ROAD MAP  </vt:lpstr>
      <vt:lpstr> 1.  Keep Good Records—but use shortcuts.  </vt:lpstr>
      <vt:lpstr>   2.  Learn key words that open doors--and tell a clear “Symptom Story.” </vt:lpstr>
      <vt:lpstr>  3.  Ask questions that are likely to produce the most useful answers.</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Tell the “Symptom Story”</dc:title>
  <dc:creator>Wendy</dc:creator>
  <cp:lastModifiedBy>Anna</cp:lastModifiedBy>
  <cp:revision>1975</cp:revision>
  <dcterms:created xsi:type="dcterms:W3CDTF">2012-10-31T15:06:02Z</dcterms:created>
  <dcterms:modified xsi:type="dcterms:W3CDTF">2013-10-16T03:12:37Z</dcterms:modified>
</cp:coreProperties>
</file>