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1"/>
  </p:sldMasterIdLst>
  <p:notesMasterIdLst>
    <p:notesMasterId r:id="rId54"/>
  </p:notesMasterIdLst>
  <p:handoutMasterIdLst>
    <p:handoutMasterId r:id="rId55"/>
  </p:handoutMasterIdLst>
  <p:sldIdLst>
    <p:sldId id="256" r:id="rId2"/>
    <p:sldId id="375" r:id="rId3"/>
    <p:sldId id="257" r:id="rId4"/>
    <p:sldId id="258" r:id="rId5"/>
    <p:sldId id="309" r:id="rId6"/>
    <p:sldId id="377" r:id="rId7"/>
    <p:sldId id="378" r:id="rId8"/>
    <p:sldId id="306" r:id="rId9"/>
    <p:sldId id="333" r:id="rId10"/>
    <p:sldId id="332" r:id="rId11"/>
    <p:sldId id="353" r:id="rId12"/>
    <p:sldId id="354" r:id="rId13"/>
    <p:sldId id="311" r:id="rId14"/>
    <p:sldId id="308" r:id="rId15"/>
    <p:sldId id="379" r:id="rId16"/>
    <p:sldId id="357" r:id="rId17"/>
    <p:sldId id="358" r:id="rId18"/>
    <p:sldId id="355" r:id="rId19"/>
    <p:sldId id="373" r:id="rId20"/>
    <p:sldId id="260" r:id="rId21"/>
    <p:sldId id="380" r:id="rId22"/>
    <p:sldId id="374" r:id="rId23"/>
    <p:sldId id="327" r:id="rId24"/>
    <p:sldId id="359" r:id="rId25"/>
    <p:sldId id="382" r:id="rId26"/>
    <p:sldId id="383" r:id="rId27"/>
    <p:sldId id="381" r:id="rId28"/>
    <p:sldId id="328" r:id="rId29"/>
    <p:sldId id="329" r:id="rId30"/>
    <p:sldId id="384" r:id="rId31"/>
    <p:sldId id="370" r:id="rId32"/>
    <p:sldId id="371" r:id="rId33"/>
    <p:sldId id="372" r:id="rId34"/>
    <p:sldId id="364" r:id="rId35"/>
    <p:sldId id="365" r:id="rId36"/>
    <p:sldId id="366" r:id="rId37"/>
    <p:sldId id="367" r:id="rId38"/>
    <p:sldId id="368" r:id="rId39"/>
    <p:sldId id="369" r:id="rId40"/>
    <p:sldId id="386" r:id="rId41"/>
    <p:sldId id="387" r:id="rId42"/>
    <p:sldId id="390" r:id="rId43"/>
    <p:sldId id="389" r:id="rId44"/>
    <p:sldId id="388" r:id="rId45"/>
    <p:sldId id="392" r:id="rId46"/>
    <p:sldId id="385" r:id="rId47"/>
    <p:sldId id="391" r:id="rId48"/>
    <p:sldId id="393" r:id="rId49"/>
    <p:sldId id="394" r:id="rId50"/>
    <p:sldId id="331" r:id="rId51"/>
    <p:sldId id="376" r:id="rId52"/>
    <p:sldId id="280"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 id="1" name="HabitsLab1"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2F2F"/>
    <a:srgbClr val="F9A5EF"/>
    <a:srgbClr val="F123D8"/>
    <a:srgbClr val="B381D9"/>
    <a:srgbClr val="007A37"/>
    <a:srgbClr val="FFFF00"/>
    <a:srgbClr val="FFFF9B"/>
    <a:srgbClr val="F1BC87"/>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2662" autoAdjust="0"/>
  </p:normalViewPr>
  <p:slideViewPr>
    <p:cSldViewPr>
      <p:cViewPr>
        <p:scale>
          <a:sx n="75" d="100"/>
          <a:sy n="75" d="100"/>
        </p:scale>
        <p:origin x="-978" y="12"/>
      </p:cViewPr>
      <p:guideLst>
        <p:guide orient="horz" pos="2160"/>
        <p:guide pos="2880"/>
      </p:guideLst>
    </p:cSldViewPr>
  </p:slideViewPr>
  <p:outlineViewPr>
    <p:cViewPr>
      <p:scale>
        <a:sx n="33" d="100"/>
        <a:sy n="33" d="100"/>
      </p:scale>
      <p:origin x="54" y="309492"/>
    </p:cViewPr>
  </p:outlineViewPr>
  <p:notesTextViewPr>
    <p:cViewPr>
      <p:scale>
        <a:sx n="1" d="1"/>
        <a:sy n="1" d="1"/>
      </p:scale>
      <p:origin x="0" y="0"/>
    </p:cViewPr>
  </p:notesTextViewPr>
  <p:sorterViewPr>
    <p:cViewPr>
      <p:scale>
        <a:sx n="100" d="100"/>
        <a:sy n="100" d="100"/>
      </p:scale>
      <p:origin x="0" y="6300"/>
    </p:cViewPr>
  </p:sorterViewPr>
  <p:notesViewPr>
    <p:cSldViewPr>
      <p:cViewPr varScale="1">
        <p:scale>
          <a:sx n="67" d="100"/>
          <a:sy n="67" d="100"/>
        </p:scale>
        <p:origin x="-274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Percent of Individuals</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invertIfNegative val="0"/>
          <c:dPt>
            <c:idx val="0"/>
            <c:invertIfNegative val="0"/>
            <c:bubble3D val="0"/>
            <c:spPr>
              <a:solidFill>
                <a:schemeClr val="tx2">
                  <a:lumMod val="60000"/>
                  <a:lumOff val="40000"/>
                </a:schemeClr>
              </a:solidFill>
              <a:ln>
                <a:solidFill>
                  <a:schemeClr val="tx1">
                    <a:lumMod val="50000"/>
                    <a:lumOff val="50000"/>
                  </a:schemeClr>
                </a:solidFill>
              </a:ln>
            </c:spPr>
          </c:dPt>
          <c:dPt>
            <c:idx val="1"/>
            <c:invertIfNegative val="0"/>
            <c:bubble3D val="0"/>
            <c:spPr>
              <a:solidFill>
                <a:srgbClr val="7030A0"/>
              </a:solidFill>
              <a:ln>
                <a:solidFill>
                  <a:schemeClr val="tx1">
                    <a:lumMod val="50000"/>
                    <a:lumOff val="50000"/>
                  </a:schemeClr>
                </a:solidFill>
              </a:ln>
            </c:spPr>
          </c:dPt>
          <c:cat>
            <c:strRef>
              <c:f>Sheet1!$A$2:$A$3</c:f>
              <c:strCache>
                <c:ptCount val="2"/>
                <c:pt idx="0">
                  <c:v>General Adult
Population</c:v>
                </c:pt>
                <c:pt idx="1">
                  <c:v>Adults with
Mental Illness</c:v>
                </c:pt>
              </c:strCache>
            </c:strRef>
          </c:cat>
          <c:val>
            <c:numRef>
              <c:f>Sheet1!$B$2:$B$3</c:f>
              <c:numCache>
                <c:formatCode>0</c:formatCode>
                <c:ptCount val="2"/>
                <c:pt idx="0">
                  <c:v>58</c:v>
                </c:pt>
                <c:pt idx="1">
                  <c:v>68</c:v>
                </c:pt>
              </c:numCache>
            </c:numRef>
          </c:val>
        </c:ser>
        <c:dLbls>
          <c:showLegendKey val="0"/>
          <c:showVal val="0"/>
          <c:showCatName val="0"/>
          <c:showSerName val="0"/>
          <c:showPercent val="0"/>
          <c:showBubbleSize val="0"/>
        </c:dLbls>
        <c:gapWidth val="96"/>
        <c:overlap val="94"/>
        <c:axId val="70672768"/>
        <c:axId val="70674304"/>
      </c:barChart>
      <c:catAx>
        <c:axId val="70672768"/>
        <c:scaling>
          <c:orientation val="minMax"/>
        </c:scaling>
        <c:delete val="0"/>
        <c:axPos val="b"/>
        <c:majorTickMark val="out"/>
        <c:minorTickMark val="none"/>
        <c:tickLblPos val="nextTo"/>
        <c:txPr>
          <a:bodyPr/>
          <a:lstStyle/>
          <a:p>
            <a:pPr>
              <a:defRPr sz="1600"/>
            </a:pPr>
            <a:endParaRPr lang="en-US"/>
          </a:p>
        </c:txPr>
        <c:crossAx val="70674304"/>
        <c:crosses val="autoZero"/>
        <c:auto val="1"/>
        <c:lblAlgn val="ctr"/>
        <c:lblOffset val="100"/>
        <c:noMultiLvlLbl val="0"/>
      </c:catAx>
      <c:valAx>
        <c:axId val="70674304"/>
        <c:scaling>
          <c:orientation val="minMax"/>
          <c:max val="70"/>
          <c:min val="0"/>
        </c:scaling>
        <c:delete val="0"/>
        <c:axPos val="l"/>
        <c:title>
          <c:tx>
            <c:rich>
              <a:bodyPr rot="-5400000" vert="horz"/>
              <a:lstStyle/>
              <a:p>
                <a:pPr>
                  <a:defRPr sz="1600"/>
                </a:pPr>
                <a:r>
                  <a:rPr lang="en-US" sz="1600" dirty="0"/>
                  <a:t>Percent </a:t>
                </a:r>
                <a:r>
                  <a:rPr lang="en-US" sz="1600" dirty="0" smtClean="0"/>
                  <a:t> with  Medical  Conditions</a:t>
                </a:r>
                <a:endParaRPr lang="en-US" sz="1600" dirty="0"/>
              </a:p>
            </c:rich>
          </c:tx>
          <c:overlay val="0"/>
        </c:title>
        <c:numFmt formatCode="0" sourceLinked="1"/>
        <c:majorTickMark val="out"/>
        <c:minorTickMark val="none"/>
        <c:tickLblPos val="nextTo"/>
        <c:txPr>
          <a:bodyPr/>
          <a:lstStyle/>
          <a:p>
            <a:pPr>
              <a:defRPr sz="1600"/>
            </a:pPr>
            <a:endParaRPr lang="en-US"/>
          </a:p>
        </c:txPr>
        <c:crossAx val="7067276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8815363150116"/>
          <c:y val="9.6285163658898415E-2"/>
          <c:w val="0.87546554760535833"/>
          <c:h val="0.74130063285196535"/>
        </c:manualLayout>
      </c:layout>
      <c:barChart>
        <c:barDir val="col"/>
        <c:grouping val="clustered"/>
        <c:varyColors val="0"/>
        <c:ser>
          <c:idx val="0"/>
          <c:order val="0"/>
          <c:tx>
            <c:strRef>
              <c:f>Sheet1!$B$1</c:f>
              <c:strCache>
                <c:ptCount val="1"/>
                <c:pt idx="0">
                  <c:v>General Population</c:v>
                </c:pt>
              </c:strCache>
            </c:strRef>
          </c:tx>
          <c:spPr>
            <a:solidFill>
              <a:schemeClr val="tx2">
                <a:lumMod val="60000"/>
                <a:lumOff val="40000"/>
              </a:schemeClr>
            </a:solidFill>
            <a:ln>
              <a:solidFill>
                <a:schemeClr val="tx1">
                  <a:lumMod val="50000"/>
                  <a:lumOff val="50000"/>
                </a:schemeClr>
              </a:solidFill>
            </a:ln>
          </c:spPr>
          <c:invertIfNegative val="0"/>
          <c:cat>
            <c:strRef>
              <c:f>Sheet1!$A$2:$A$4</c:f>
              <c:strCache>
                <c:ptCount val="3"/>
                <c:pt idx="0">
                  <c:v>Any Mood Disorder</c:v>
                </c:pt>
                <c:pt idx="1">
                  <c:v>Any Anxiety Disorder</c:v>
                </c:pt>
                <c:pt idx="2">
                  <c:v>Any Substance Use Disorder</c:v>
                </c:pt>
              </c:strCache>
            </c:strRef>
          </c:cat>
          <c:val>
            <c:numRef>
              <c:f>Sheet1!$B$2:$B$4</c:f>
              <c:numCache>
                <c:formatCode>General</c:formatCode>
                <c:ptCount val="3"/>
                <c:pt idx="0">
                  <c:v>9.5</c:v>
                </c:pt>
                <c:pt idx="1">
                  <c:v>18.100000000000001</c:v>
                </c:pt>
                <c:pt idx="2">
                  <c:v>3.8</c:v>
                </c:pt>
              </c:numCache>
            </c:numRef>
          </c:val>
        </c:ser>
        <c:ser>
          <c:idx val="1"/>
          <c:order val="1"/>
          <c:tx>
            <c:strRef>
              <c:f>Sheet1!$C$1</c:f>
              <c:strCache>
                <c:ptCount val="1"/>
                <c:pt idx="0">
                  <c:v>HIV+ Population</c:v>
                </c:pt>
              </c:strCache>
            </c:strRef>
          </c:tx>
          <c:spPr>
            <a:solidFill>
              <a:srgbClr val="F123D8"/>
            </a:solidFill>
            <a:ln>
              <a:solidFill>
                <a:schemeClr val="tx1">
                  <a:lumMod val="50000"/>
                  <a:lumOff val="50000"/>
                </a:schemeClr>
              </a:solidFill>
            </a:ln>
          </c:spPr>
          <c:invertIfNegative val="0"/>
          <c:cat>
            <c:strRef>
              <c:f>Sheet1!$A$2:$A$4</c:f>
              <c:strCache>
                <c:ptCount val="3"/>
                <c:pt idx="0">
                  <c:v>Any Mood Disorder</c:v>
                </c:pt>
                <c:pt idx="1">
                  <c:v>Any Anxiety Disorder</c:v>
                </c:pt>
                <c:pt idx="2">
                  <c:v>Any Substance Use Disorder</c:v>
                </c:pt>
              </c:strCache>
            </c:strRef>
          </c:cat>
          <c:val>
            <c:numRef>
              <c:f>Sheet1!$C$2:$C$4</c:f>
              <c:numCache>
                <c:formatCode>General</c:formatCode>
                <c:ptCount val="3"/>
                <c:pt idx="0">
                  <c:v>32.200000000000003</c:v>
                </c:pt>
                <c:pt idx="1">
                  <c:v>20.3</c:v>
                </c:pt>
                <c:pt idx="2">
                  <c:v>19.600000000000001</c:v>
                </c:pt>
              </c:numCache>
            </c:numRef>
          </c:val>
        </c:ser>
        <c:dLbls>
          <c:showLegendKey val="0"/>
          <c:showVal val="0"/>
          <c:showCatName val="0"/>
          <c:showSerName val="0"/>
          <c:showPercent val="0"/>
          <c:showBubbleSize val="0"/>
        </c:dLbls>
        <c:gapWidth val="70"/>
        <c:axId val="70739456"/>
        <c:axId val="70740992"/>
      </c:barChart>
      <c:catAx>
        <c:axId val="70739456"/>
        <c:scaling>
          <c:orientation val="minMax"/>
        </c:scaling>
        <c:delete val="0"/>
        <c:axPos val="b"/>
        <c:majorTickMark val="out"/>
        <c:minorTickMark val="none"/>
        <c:tickLblPos val="nextTo"/>
        <c:txPr>
          <a:bodyPr/>
          <a:lstStyle/>
          <a:p>
            <a:pPr>
              <a:defRPr sz="1600">
                <a:latin typeface="+mj-lt"/>
              </a:defRPr>
            </a:pPr>
            <a:endParaRPr lang="en-US"/>
          </a:p>
        </c:txPr>
        <c:crossAx val="70740992"/>
        <c:crosses val="autoZero"/>
        <c:auto val="1"/>
        <c:lblAlgn val="ctr"/>
        <c:lblOffset val="100"/>
        <c:noMultiLvlLbl val="0"/>
      </c:catAx>
      <c:valAx>
        <c:axId val="70740992"/>
        <c:scaling>
          <c:orientation val="minMax"/>
          <c:max val="35"/>
          <c:min val="0"/>
        </c:scaling>
        <c:delete val="0"/>
        <c:axPos val="l"/>
        <c:title>
          <c:tx>
            <c:rich>
              <a:bodyPr rot="-5400000" vert="horz"/>
              <a:lstStyle/>
              <a:p>
                <a:pPr>
                  <a:defRPr sz="1600" b="1"/>
                </a:pPr>
                <a:r>
                  <a:rPr lang="en-US" sz="1600" b="1" dirty="0" smtClean="0"/>
                  <a:t>Percent with Mental Health Diagnosis</a:t>
                </a:r>
                <a:endParaRPr lang="en-US" sz="1600" b="1" dirty="0"/>
              </a:p>
            </c:rich>
          </c:tx>
          <c:overlay val="0"/>
        </c:title>
        <c:numFmt formatCode="General" sourceLinked="1"/>
        <c:majorTickMark val="out"/>
        <c:minorTickMark val="none"/>
        <c:tickLblPos val="nextTo"/>
        <c:txPr>
          <a:bodyPr/>
          <a:lstStyle/>
          <a:p>
            <a:pPr>
              <a:defRPr sz="1600">
                <a:latin typeface="+mj-lt"/>
              </a:defRPr>
            </a:pPr>
            <a:endParaRPr lang="en-US"/>
          </a:p>
        </c:txPr>
        <c:crossAx val="70739456"/>
        <c:crosses val="autoZero"/>
        <c:crossBetween val="between"/>
        <c:majorUnit val="5"/>
      </c:valAx>
    </c:plotArea>
    <c:legend>
      <c:legendPos val="b"/>
      <c:layout>
        <c:manualLayout>
          <c:xMode val="edge"/>
          <c:yMode val="edge"/>
          <c:x val="0.13812136283142215"/>
          <c:y val="3.6844769738283538E-2"/>
          <c:w val="0.75461976606169134"/>
          <c:h val="5.8868612796003833E-2"/>
        </c:manualLayout>
      </c:layout>
      <c:overlay val="0"/>
      <c:txPr>
        <a:bodyPr/>
        <a:lstStyle/>
        <a:p>
          <a:pPr>
            <a:defRPr sz="1600">
              <a:latin typeface="+mj-lt"/>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General Population</c:v>
                </c:pt>
              </c:strCache>
            </c:strRef>
          </c:tx>
          <c:spPr>
            <a:solidFill>
              <a:schemeClr val="tx2">
                <a:lumMod val="60000"/>
                <a:lumOff val="40000"/>
              </a:schemeClr>
            </a:solidFill>
            <a:ln>
              <a:solidFill>
                <a:schemeClr val="tx1">
                  <a:lumMod val="50000"/>
                  <a:lumOff val="50000"/>
                </a:schemeClr>
              </a:solidFill>
            </a:ln>
          </c:spPr>
          <c:invertIfNegative val="0"/>
          <c:cat>
            <c:strRef>
              <c:f>Sheet1!$A$2:$A$3</c:f>
              <c:strCache>
                <c:ptCount val="2"/>
                <c:pt idx="0">
                  <c:v>Men &amp; Women</c:v>
                </c:pt>
                <c:pt idx="1">
                  <c:v>Women</c:v>
                </c:pt>
              </c:strCache>
            </c:strRef>
          </c:cat>
          <c:val>
            <c:numRef>
              <c:f>Sheet1!$B$2:$B$3</c:f>
              <c:numCache>
                <c:formatCode>0.00</c:formatCode>
                <c:ptCount val="2"/>
                <c:pt idx="0">
                  <c:v>0.35</c:v>
                </c:pt>
                <c:pt idx="1">
                  <c:v>0.17</c:v>
                </c:pt>
              </c:numCache>
            </c:numRef>
          </c:val>
        </c:ser>
        <c:ser>
          <c:idx val="1"/>
          <c:order val="1"/>
          <c:tx>
            <c:strRef>
              <c:f>Sheet1!$C$1</c:f>
              <c:strCache>
                <c:ptCount val="1"/>
                <c:pt idx="0">
                  <c:v>SMI Population</c:v>
                </c:pt>
              </c:strCache>
            </c:strRef>
          </c:tx>
          <c:spPr>
            <a:solidFill>
              <a:srgbClr val="7030A0"/>
            </a:solidFill>
            <a:ln>
              <a:solidFill>
                <a:schemeClr val="tx1">
                  <a:lumMod val="50000"/>
                  <a:lumOff val="50000"/>
                </a:schemeClr>
              </a:solidFill>
            </a:ln>
          </c:spPr>
          <c:invertIfNegative val="0"/>
          <c:cat>
            <c:strRef>
              <c:f>Sheet1!$A$2:$A$3</c:f>
              <c:strCache>
                <c:ptCount val="2"/>
                <c:pt idx="0">
                  <c:v>Men &amp; Women</c:v>
                </c:pt>
                <c:pt idx="1">
                  <c:v>Women</c:v>
                </c:pt>
              </c:strCache>
            </c:strRef>
          </c:cat>
          <c:val>
            <c:numRef>
              <c:f>Sheet1!$C$2:$C$3</c:f>
              <c:numCache>
                <c:formatCode>0.00</c:formatCode>
                <c:ptCount val="2"/>
                <c:pt idx="0">
                  <c:v>3</c:v>
                </c:pt>
                <c:pt idx="1">
                  <c:v>5</c:v>
                </c:pt>
              </c:numCache>
            </c:numRef>
          </c:val>
        </c:ser>
        <c:dLbls>
          <c:showLegendKey val="0"/>
          <c:showVal val="0"/>
          <c:showCatName val="0"/>
          <c:showSerName val="0"/>
          <c:showPercent val="0"/>
          <c:showBubbleSize val="0"/>
        </c:dLbls>
        <c:gapWidth val="150"/>
        <c:axId val="70769664"/>
        <c:axId val="72110848"/>
      </c:barChart>
      <c:catAx>
        <c:axId val="70769664"/>
        <c:scaling>
          <c:orientation val="minMax"/>
        </c:scaling>
        <c:delete val="0"/>
        <c:axPos val="b"/>
        <c:majorTickMark val="out"/>
        <c:minorTickMark val="none"/>
        <c:tickLblPos val="nextTo"/>
        <c:crossAx val="72110848"/>
        <c:crosses val="autoZero"/>
        <c:auto val="1"/>
        <c:lblAlgn val="ctr"/>
        <c:lblOffset val="100"/>
        <c:noMultiLvlLbl val="0"/>
      </c:catAx>
      <c:valAx>
        <c:axId val="72110848"/>
        <c:scaling>
          <c:orientation val="minMax"/>
        </c:scaling>
        <c:delete val="0"/>
        <c:axPos val="l"/>
        <c:title>
          <c:tx>
            <c:rich>
              <a:bodyPr rot="-5400000" vert="horz"/>
              <a:lstStyle/>
              <a:p>
                <a:pPr>
                  <a:defRPr/>
                </a:pPr>
                <a:r>
                  <a:rPr lang="en-US" dirty="0" smtClean="0"/>
                  <a:t>Percent</a:t>
                </a:r>
                <a:r>
                  <a:rPr lang="en-US" baseline="0" dirty="0" smtClean="0"/>
                  <a:t> who are HIV-positive</a:t>
                </a:r>
                <a:endParaRPr lang="en-US" dirty="0"/>
              </a:p>
            </c:rich>
          </c:tx>
          <c:layout>
            <c:manualLayout>
              <c:xMode val="edge"/>
              <c:yMode val="edge"/>
              <c:x val="7.6460025253883403E-3"/>
              <c:y val="3.3053363528223953E-2"/>
            </c:manualLayout>
          </c:layout>
          <c:overlay val="0"/>
        </c:title>
        <c:numFmt formatCode="0" sourceLinked="0"/>
        <c:majorTickMark val="out"/>
        <c:minorTickMark val="none"/>
        <c:tickLblPos val="nextTo"/>
        <c:txPr>
          <a:bodyPr/>
          <a:lstStyle/>
          <a:p>
            <a:pPr>
              <a:defRPr sz="1600"/>
            </a:pPr>
            <a:endParaRPr lang="en-US"/>
          </a:p>
        </c:txPr>
        <c:crossAx val="70769664"/>
        <c:crosses val="autoZero"/>
        <c:crossBetween val="between"/>
        <c:majorUnit val="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General Population</c:v>
                </c:pt>
              </c:strCache>
            </c:strRef>
          </c:tx>
          <c:spPr>
            <a:solidFill>
              <a:schemeClr val="tx2">
                <a:lumMod val="60000"/>
                <a:lumOff val="40000"/>
              </a:schemeClr>
            </a:solidFill>
            <a:ln>
              <a:solidFill>
                <a:schemeClr val="tx1">
                  <a:lumMod val="50000"/>
                  <a:lumOff val="50000"/>
                </a:schemeClr>
              </a:solidFill>
            </a:ln>
          </c:spPr>
          <c:invertIfNegative val="0"/>
          <c:cat>
            <c:strRef>
              <c:f>Sheet1!$A$2:$A$3</c:f>
              <c:strCache>
                <c:ptCount val="2"/>
                <c:pt idx="0">
                  <c:v>Hepatitis-B</c:v>
                </c:pt>
                <c:pt idx="1">
                  <c:v>Hepatitis-C</c:v>
                </c:pt>
              </c:strCache>
            </c:strRef>
          </c:cat>
          <c:val>
            <c:numRef>
              <c:f>Sheet1!$B$2:$B$3</c:f>
              <c:numCache>
                <c:formatCode>General</c:formatCode>
                <c:ptCount val="2"/>
                <c:pt idx="0">
                  <c:v>4.9000000000000004</c:v>
                </c:pt>
                <c:pt idx="1">
                  <c:v>1.8</c:v>
                </c:pt>
              </c:numCache>
            </c:numRef>
          </c:val>
        </c:ser>
        <c:ser>
          <c:idx val="1"/>
          <c:order val="1"/>
          <c:tx>
            <c:strRef>
              <c:f>Sheet1!$C$1</c:f>
              <c:strCache>
                <c:ptCount val="1"/>
                <c:pt idx="0">
                  <c:v>SMI Population</c:v>
                </c:pt>
              </c:strCache>
            </c:strRef>
          </c:tx>
          <c:spPr>
            <a:solidFill>
              <a:srgbClr val="7030A0"/>
            </a:solidFill>
            <a:ln>
              <a:solidFill>
                <a:schemeClr val="tx1">
                  <a:lumMod val="50000"/>
                  <a:lumOff val="50000"/>
                </a:schemeClr>
              </a:solidFill>
            </a:ln>
          </c:spPr>
          <c:invertIfNegative val="0"/>
          <c:cat>
            <c:strRef>
              <c:f>Sheet1!$A$2:$A$3</c:f>
              <c:strCache>
                <c:ptCount val="2"/>
                <c:pt idx="0">
                  <c:v>Hepatitis-B</c:v>
                </c:pt>
                <c:pt idx="1">
                  <c:v>Hepatitis-C</c:v>
                </c:pt>
              </c:strCache>
            </c:strRef>
          </c:cat>
          <c:val>
            <c:numRef>
              <c:f>Sheet1!$C$2:$C$3</c:f>
              <c:numCache>
                <c:formatCode>General</c:formatCode>
                <c:ptCount val="2"/>
                <c:pt idx="0">
                  <c:v>23.4</c:v>
                </c:pt>
                <c:pt idx="1">
                  <c:v>19.600000000000001</c:v>
                </c:pt>
              </c:numCache>
            </c:numRef>
          </c:val>
        </c:ser>
        <c:dLbls>
          <c:showLegendKey val="0"/>
          <c:showVal val="0"/>
          <c:showCatName val="0"/>
          <c:showSerName val="0"/>
          <c:showPercent val="0"/>
          <c:showBubbleSize val="0"/>
        </c:dLbls>
        <c:gapWidth val="150"/>
        <c:axId val="73310976"/>
        <c:axId val="73312512"/>
      </c:barChart>
      <c:catAx>
        <c:axId val="73310976"/>
        <c:scaling>
          <c:orientation val="minMax"/>
        </c:scaling>
        <c:delete val="0"/>
        <c:axPos val="b"/>
        <c:majorTickMark val="out"/>
        <c:minorTickMark val="none"/>
        <c:tickLblPos val="nextTo"/>
        <c:crossAx val="73312512"/>
        <c:crosses val="autoZero"/>
        <c:auto val="1"/>
        <c:lblAlgn val="ctr"/>
        <c:lblOffset val="100"/>
        <c:noMultiLvlLbl val="0"/>
      </c:catAx>
      <c:valAx>
        <c:axId val="73312512"/>
        <c:scaling>
          <c:orientation val="minMax"/>
        </c:scaling>
        <c:delete val="0"/>
        <c:axPos val="l"/>
        <c:title>
          <c:tx>
            <c:rich>
              <a:bodyPr rot="-5400000" vert="horz"/>
              <a:lstStyle/>
              <a:p>
                <a:pPr>
                  <a:defRPr/>
                </a:pPr>
                <a:r>
                  <a:rPr lang="en-US" dirty="0" smtClean="0"/>
                  <a:t>Percent with Hepatitis diagnosis</a:t>
                </a:r>
                <a:endParaRPr lang="en-US" dirty="0"/>
              </a:p>
            </c:rich>
          </c:tx>
          <c:overlay val="0"/>
        </c:title>
        <c:numFmt formatCode="General" sourceLinked="1"/>
        <c:majorTickMark val="out"/>
        <c:minorTickMark val="none"/>
        <c:tickLblPos val="nextTo"/>
        <c:crossAx val="7331097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SMI w/o Other Risk Factors</c:v>
                </c:pt>
              </c:strCache>
            </c:strRef>
          </c:tx>
          <c:spPr>
            <a:solidFill>
              <a:srgbClr val="00B050"/>
            </a:solidFill>
            <a:ln>
              <a:solidFill>
                <a:schemeClr val="tx1">
                  <a:lumMod val="50000"/>
                  <a:lumOff val="50000"/>
                </a:schemeClr>
              </a:solidFill>
            </a:ln>
          </c:spPr>
          <c:invertIfNegative val="0"/>
          <c:cat>
            <c:strRef>
              <c:f>Sheet1!$A$2:$A$4</c:f>
              <c:strCache>
                <c:ptCount val="3"/>
                <c:pt idx="0">
                  <c:v>HIV</c:v>
                </c:pt>
                <c:pt idx="1">
                  <c:v>HBV</c:v>
                </c:pt>
                <c:pt idx="2">
                  <c:v>HCV</c:v>
                </c:pt>
              </c:strCache>
            </c:strRef>
          </c:cat>
          <c:val>
            <c:numRef>
              <c:f>Sheet1!$B$2:$B$4</c:f>
              <c:numCache>
                <c:formatCode>General</c:formatCode>
                <c:ptCount val="3"/>
                <c:pt idx="0">
                  <c:v>0.7</c:v>
                </c:pt>
                <c:pt idx="1">
                  <c:v>8.5</c:v>
                </c:pt>
                <c:pt idx="2">
                  <c:v>4.3</c:v>
                </c:pt>
              </c:numCache>
            </c:numRef>
          </c:val>
        </c:ser>
        <c:ser>
          <c:idx val="1"/>
          <c:order val="1"/>
          <c:tx>
            <c:strRef>
              <c:f>Sheet1!$C$1</c:f>
              <c:strCache>
                <c:ptCount val="1"/>
                <c:pt idx="0">
                  <c:v>SMI + Other Risk Factors</c:v>
                </c:pt>
              </c:strCache>
            </c:strRef>
          </c:tx>
          <c:spPr>
            <a:solidFill>
              <a:srgbClr val="7030A0"/>
            </a:solidFill>
            <a:ln>
              <a:solidFill>
                <a:schemeClr val="tx1">
                  <a:lumMod val="50000"/>
                  <a:lumOff val="50000"/>
                </a:schemeClr>
              </a:solidFill>
            </a:ln>
          </c:spPr>
          <c:invertIfNegative val="0"/>
          <c:cat>
            <c:strRef>
              <c:f>Sheet1!$A$2:$A$4</c:f>
              <c:strCache>
                <c:ptCount val="3"/>
                <c:pt idx="0">
                  <c:v>HIV</c:v>
                </c:pt>
                <c:pt idx="1">
                  <c:v>HBV</c:v>
                </c:pt>
                <c:pt idx="2">
                  <c:v>HCV</c:v>
                </c:pt>
              </c:strCache>
            </c:strRef>
          </c:cat>
          <c:val>
            <c:numRef>
              <c:f>Sheet1!$C$2:$C$4</c:f>
              <c:numCache>
                <c:formatCode>General</c:formatCode>
                <c:ptCount val="3"/>
                <c:pt idx="0">
                  <c:v>3</c:v>
                </c:pt>
                <c:pt idx="1">
                  <c:v>23.4</c:v>
                </c:pt>
                <c:pt idx="2">
                  <c:v>19.600000000000001</c:v>
                </c:pt>
              </c:numCache>
            </c:numRef>
          </c:val>
        </c:ser>
        <c:dLbls>
          <c:showLegendKey val="0"/>
          <c:showVal val="0"/>
          <c:showCatName val="0"/>
          <c:showSerName val="0"/>
          <c:showPercent val="0"/>
          <c:showBubbleSize val="0"/>
        </c:dLbls>
        <c:gapWidth val="86"/>
        <c:axId val="72177920"/>
        <c:axId val="72183808"/>
      </c:barChart>
      <c:catAx>
        <c:axId val="72177920"/>
        <c:scaling>
          <c:orientation val="minMax"/>
        </c:scaling>
        <c:delete val="0"/>
        <c:axPos val="b"/>
        <c:numFmt formatCode="General" sourceLinked="1"/>
        <c:majorTickMark val="out"/>
        <c:minorTickMark val="none"/>
        <c:tickLblPos val="nextTo"/>
        <c:crossAx val="72183808"/>
        <c:crosses val="autoZero"/>
        <c:auto val="1"/>
        <c:lblAlgn val="ctr"/>
        <c:lblOffset val="100"/>
        <c:noMultiLvlLbl val="0"/>
      </c:catAx>
      <c:valAx>
        <c:axId val="72183808"/>
        <c:scaling>
          <c:orientation val="minMax"/>
        </c:scaling>
        <c:delete val="0"/>
        <c:axPos val="l"/>
        <c:title>
          <c:tx>
            <c:rich>
              <a:bodyPr rot="-5400000" vert="horz"/>
              <a:lstStyle/>
              <a:p>
                <a:pPr>
                  <a:defRPr/>
                </a:pPr>
                <a:r>
                  <a:rPr lang="en-US" dirty="0" smtClean="0"/>
                  <a:t>Percent Diagnosed with </a:t>
                </a:r>
                <a:r>
                  <a:rPr lang="en-US" dirty="0" err="1" smtClean="0"/>
                  <a:t>STI</a:t>
                </a:r>
                <a:endParaRPr lang="en-US" dirty="0"/>
              </a:p>
            </c:rich>
          </c:tx>
          <c:layout>
            <c:manualLayout>
              <c:xMode val="edge"/>
              <c:yMode val="edge"/>
              <c:x val="1.2444611679121077E-2"/>
              <c:y val="0.13788948256467942"/>
            </c:manualLayout>
          </c:layout>
          <c:overlay val="0"/>
        </c:title>
        <c:numFmt formatCode="General" sourceLinked="1"/>
        <c:majorTickMark val="out"/>
        <c:minorTickMark val="none"/>
        <c:tickLblPos val="nextTo"/>
        <c:crossAx val="7217792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CD5EA-3EC3-4EBF-B957-E980218E50D3}"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66FCE9BA-BF26-4C57-A562-0E37C013FED1}">
      <dgm:prSet phldrT="[Text]"/>
      <dgm:spPr>
        <a:solidFill>
          <a:srgbClr val="FFFF00"/>
        </a:solidFill>
      </dgm:spPr>
      <dgm:t>
        <a:bodyPr/>
        <a:lstStyle/>
        <a:p>
          <a:r>
            <a:rPr lang="en-US" dirty="0" smtClean="0">
              <a:solidFill>
                <a:schemeClr val="tx2">
                  <a:lumMod val="50000"/>
                </a:schemeClr>
              </a:solidFill>
            </a:rPr>
            <a:t>Individuals Seeking Services</a:t>
          </a:r>
          <a:endParaRPr lang="en-US" dirty="0">
            <a:solidFill>
              <a:schemeClr val="tx2">
                <a:lumMod val="50000"/>
              </a:schemeClr>
            </a:solidFill>
          </a:endParaRPr>
        </a:p>
      </dgm:t>
    </dgm:pt>
    <dgm:pt modelId="{1B8E3B3F-09C2-4230-9659-957ED58907BF}" type="parTrans" cxnId="{31F8B013-4BD8-4D60-A575-89FE413B7503}">
      <dgm:prSet/>
      <dgm:spPr/>
      <dgm:t>
        <a:bodyPr/>
        <a:lstStyle/>
        <a:p>
          <a:endParaRPr lang="en-US"/>
        </a:p>
      </dgm:t>
    </dgm:pt>
    <dgm:pt modelId="{61BC293D-8279-4A75-AA68-02CF3543C54F}" type="sibTrans" cxnId="{31F8B013-4BD8-4D60-A575-89FE413B7503}">
      <dgm:prSet/>
      <dgm:spPr/>
      <dgm:t>
        <a:bodyPr/>
        <a:lstStyle/>
        <a:p>
          <a:endParaRPr lang="en-US"/>
        </a:p>
      </dgm:t>
    </dgm:pt>
    <dgm:pt modelId="{1F25B916-9900-4048-8B8A-12DFDF57E7ED}">
      <dgm:prSet phldrT="[Text]"/>
      <dgm:spPr>
        <a:solidFill>
          <a:srgbClr val="B381D9"/>
        </a:solidFill>
      </dgm:spPr>
      <dgm:t>
        <a:bodyPr/>
        <a:lstStyle/>
        <a:p>
          <a:r>
            <a:rPr lang="en-US" b="1" dirty="0" smtClean="0"/>
            <a:t>Mental Health</a:t>
          </a:r>
          <a:endParaRPr lang="en-US" b="1" dirty="0"/>
        </a:p>
      </dgm:t>
    </dgm:pt>
    <dgm:pt modelId="{684CCD31-41E7-4255-AF5E-2DCF30C03A18}" type="parTrans" cxnId="{D5D4ED08-F00F-40BA-844E-CD1B4587D140}">
      <dgm:prSet/>
      <dgm:spPr/>
      <dgm:t>
        <a:bodyPr/>
        <a:lstStyle/>
        <a:p>
          <a:endParaRPr lang="en-US"/>
        </a:p>
      </dgm:t>
    </dgm:pt>
    <dgm:pt modelId="{8B5740F3-C11E-4A41-A18A-F693FF6F9EB7}" type="sibTrans" cxnId="{D5D4ED08-F00F-40BA-844E-CD1B4587D140}">
      <dgm:prSet/>
      <dgm:spPr>
        <a:solidFill>
          <a:srgbClr val="B381D9"/>
        </a:solidFill>
      </dgm:spPr>
      <dgm:t>
        <a:bodyPr/>
        <a:lstStyle/>
        <a:p>
          <a:endParaRPr lang="en-US"/>
        </a:p>
      </dgm:t>
    </dgm:pt>
    <dgm:pt modelId="{AFB92765-E31A-4C09-8190-7D18B2A1CF31}">
      <dgm:prSet phldrT="[Text]"/>
      <dgm:spPr>
        <a:solidFill>
          <a:srgbClr val="00B050"/>
        </a:solidFill>
      </dgm:spPr>
      <dgm:t>
        <a:bodyPr/>
        <a:lstStyle/>
        <a:p>
          <a:r>
            <a:rPr lang="en-US" b="1" dirty="0" smtClean="0"/>
            <a:t>Substance</a:t>
          </a:r>
          <a:r>
            <a:rPr lang="en-US" dirty="0" smtClean="0"/>
            <a:t> </a:t>
          </a:r>
          <a:r>
            <a:rPr lang="en-US" b="1" dirty="0" smtClean="0"/>
            <a:t>Abuse</a:t>
          </a:r>
          <a:endParaRPr lang="en-US" b="1" dirty="0"/>
        </a:p>
      </dgm:t>
    </dgm:pt>
    <dgm:pt modelId="{F6FBFE09-6584-401D-BB52-2163D2D25523}" type="parTrans" cxnId="{76EA5178-51F5-454E-867A-1D70D2E78B6C}">
      <dgm:prSet/>
      <dgm:spPr/>
      <dgm:t>
        <a:bodyPr/>
        <a:lstStyle/>
        <a:p>
          <a:endParaRPr lang="en-US"/>
        </a:p>
      </dgm:t>
    </dgm:pt>
    <dgm:pt modelId="{390064D8-FF9A-41A9-980A-CACA6AD694D2}" type="sibTrans" cxnId="{76EA5178-51F5-454E-867A-1D70D2E78B6C}">
      <dgm:prSet/>
      <dgm:spPr>
        <a:solidFill>
          <a:srgbClr val="00B050"/>
        </a:solidFill>
      </dgm:spPr>
      <dgm:t>
        <a:bodyPr/>
        <a:lstStyle/>
        <a:p>
          <a:endParaRPr lang="en-US"/>
        </a:p>
      </dgm:t>
    </dgm:pt>
    <dgm:pt modelId="{F79688D0-4636-400D-A99F-E553798DE48A}">
      <dgm:prSet phldrT="[Text]"/>
      <dgm:spPr>
        <a:solidFill>
          <a:srgbClr val="F123D8"/>
        </a:solidFill>
      </dgm:spPr>
      <dgm:t>
        <a:bodyPr/>
        <a:lstStyle/>
        <a:p>
          <a:r>
            <a:rPr lang="en-US" b="1" dirty="0" smtClean="0"/>
            <a:t>Sexual</a:t>
          </a:r>
          <a:r>
            <a:rPr lang="en-US" dirty="0" smtClean="0"/>
            <a:t> </a:t>
          </a:r>
          <a:r>
            <a:rPr lang="en-US" b="1" dirty="0" smtClean="0"/>
            <a:t>Health</a:t>
          </a:r>
          <a:endParaRPr lang="en-US" b="1" dirty="0"/>
        </a:p>
      </dgm:t>
    </dgm:pt>
    <dgm:pt modelId="{0F5D7961-4638-42F9-91CE-B0ACB116543A}" type="parTrans" cxnId="{6CCCA17E-40C5-4098-8670-E2ED02754B6A}">
      <dgm:prSet/>
      <dgm:spPr/>
      <dgm:t>
        <a:bodyPr/>
        <a:lstStyle/>
        <a:p>
          <a:endParaRPr lang="en-US"/>
        </a:p>
      </dgm:t>
    </dgm:pt>
    <dgm:pt modelId="{60FAF4EB-F924-4CE7-9B58-DE3300CEDE70}" type="sibTrans" cxnId="{6CCCA17E-40C5-4098-8670-E2ED02754B6A}">
      <dgm:prSet/>
      <dgm:spPr>
        <a:solidFill>
          <a:srgbClr val="F123D8"/>
        </a:solidFill>
      </dgm:spPr>
      <dgm:t>
        <a:bodyPr/>
        <a:lstStyle/>
        <a:p>
          <a:endParaRPr lang="en-US"/>
        </a:p>
      </dgm:t>
    </dgm:pt>
    <dgm:pt modelId="{1AC44129-C0E5-426E-9C41-F5E2C632A91C}">
      <dgm:prSet phldrT="[Text]"/>
      <dgm:spPr>
        <a:solidFill>
          <a:schemeClr val="tx2">
            <a:lumMod val="60000"/>
            <a:lumOff val="40000"/>
          </a:schemeClr>
        </a:solidFill>
      </dgm:spPr>
      <dgm:t>
        <a:bodyPr/>
        <a:lstStyle/>
        <a:p>
          <a:r>
            <a:rPr lang="en-US" b="1" dirty="0" smtClean="0"/>
            <a:t>Physical</a:t>
          </a:r>
          <a:r>
            <a:rPr lang="en-US" dirty="0" smtClean="0"/>
            <a:t> </a:t>
          </a:r>
          <a:r>
            <a:rPr lang="en-US" b="1" dirty="0" smtClean="0"/>
            <a:t>Health</a:t>
          </a:r>
          <a:endParaRPr lang="en-US" b="1" dirty="0"/>
        </a:p>
      </dgm:t>
    </dgm:pt>
    <dgm:pt modelId="{A430B3C1-4EFB-46BB-8635-FC1BDC96E862}" type="parTrans" cxnId="{5629D0DD-CE81-4AC9-A6F9-9E31D6553FDB}">
      <dgm:prSet/>
      <dgm:spPr/>
      <dgm:t>
        <a:bodyPr/>
        <a:lstStyle/>
        <a:p>
          <a:endParaRPr lang="en-US"/>
        </a:p>
      </dgm:t>
    </dgm:pt>
    <dgm:pt modelId="{0F19AF04-47C0-4BBF-ADF4-03AE25B6B1E1}" type="sibTrans" cxnId="{5629D0DD-CE81-4AC9-A6F9-9E31D6553FDB}">
      <dgm:prSet/>
      <dgm:spPr>
        <a:solidFill>
          <a:schemeClr val="tx2">
            <a:lumMod val="60000"/>
            <a:lumOff val="40000"/>
          </a:schemeClr>
        </a:solidFill>
      </dgm:spPr>
      <dgm:t>
        <a:bodyPr/>
        <a:lstStyle/>
        <a:p>
          <a:endParaRPr lang="en-US"/>
        </a:p>
      </dgm:t>
    </dgm:pt>
    <dgm:pt modelId="{B2D5E793-966E-4FEC-906B-BA8912E9AB03}" type="pres">
      <dgm:prSet presAssocID="{686CD5EA-3EC3-4EBF-B957-E980218E50D3}" presName="Name0" presStyleCnt="0">
        <dgm:presLayoutVars>
          <dgm:chMax val="1"/>
          <dgm:dir/>
          <dgm:animLvl val="ctr"/>
          <dgm:resizeHandles val="exact"/>
        </dgm:presLayoutVars>
      </dgm:prSet>
      <dgm:spPr/>
      <dgm:t>
        <a:bodyPr/>
        <a:lstStyle/>
        <a:p>
          <a:endParaRPr lang="en-US"/>
        </a:p>
      </dgm:t>
    </dgm:pt>
    <dgm:pt modelId="{1EC427AF-E496-4B0A-95CC-DDE9B5321C87}" type="pres">
      <dgm:prSet presAssocID="{66FCE9BA-BF26-4C57-A562-0E37C013FED1}" presName="centerShape" presStyleLbl="node0" presStyleIdx="0" presStyleCnt="1"/>
      <dgm:spPr/>
      <dgm:t>
        <a:bodyPr/>
        <a:lstStyle/>
        <a:p>
          <a:endParaRPr lang="en-US"/>
        </a:p>
      </dgm:t>
    </dgm:pt>
    <dgm:pt modelId="{7197FBAF-738E-41E0-A761-C65105EEB434}" type="pres">
      <dgm:prSet presAssocID="{1F25B916-9900-4048-8B8A-12DFDF57E7ED}" presName="node" presStyleLbl="node1" presStyleIdx="0" presStyleCnt="4">
        <dgm:presLayoutVars>
          <dgm:bulletEnabled val="1"/>
        </dgm:presLayoutVars>
      </dgm:prSet>
      <dgm:spPr/>
      <dgm:t>
        <a:bodyPr/>
        <a:lstStyle/>
        <a:p>
          <a:endParaRPr lang="en-US"/>
        </a:p>
      </dgm:t>
    </dgm:pt>
    <dgm:pt modelId="{E5412DD9-18BC-4919-A0F9-9FEDD4B6A970}" type="pres">
      <dgm:prSet presAssocID="{1F25B916-9900-4048-8B8A-12DFDF57E7ED}" presName="dummy" presStyleCnt="0"/>
      <dgm:spPr/>
    </dgm:pt>
    <dgm:pt modelId="{8C48E5D6-C7C6-469E-8472-71139863CFE3}" type="pres">
      <dgm:prSet presAssocID="{8B5740F3-C11E-4A41-A18A-F693FF6F9EB7}" presName="sibTrans" presStyleLbl="sibTrans2D1" presStyleIdx="0" presStyleCnt="4"/>
      <dgm:spPr/>
      <dgm:t>
        <a:bodyPr/>
        <a:lstStyle/>
        <a:p>
          <a:endParaRPr lang="en-US"/>
        </a:p>
      </dgm:t>
    </dgm:pt>
    <dgm:pt modelId="{125F4093-CE9B-4188-AC45-764BB2E5644C}" type="pres">
      <dgm:prSet presAssocID="{AFB92765-E31A-4C09-8190-7D18B2A1CF31}" presName="node" presStyleLbl="node1" presStyleIdx="1" presStyleCnt="4">
        <dgm:presLayoutVars>
          <dgm:bulletEnabled val="1"/>
        </dgm:presLayoutVars>
      </dgm:prSet>
      <dgm:spPr/>
      <dgm:t>
        <a:bodyPr/>
        <a:lstStyle/>
        <a:p>
          <a:endParaRPr lang="en-US"/>
        </a:p>
      </dgm:t>
    </dgm:pt>
    <dgm:pt modelId="{B641192C-66E6-4404-82A8-4FD6E722714A}" type="pres">
      <dgm:prSet presAssocID="{AFB92765-E31A-4C09-8190-7D18B2A1CF31}" presName="dummy" presStyleCnt="0"/>
      <dgm:spPr/>
    </dgm:pt>
    <dgm:pt modelId="{A390022A-E467-4ED0-8C09-F3C8A1BF6DEF}" type="pres">
      <dgm:prSet presAssocID="{390064D8-FF9A-41A9-980A-CACA6AD694D2}" presName="sibTrans" presStyleLbl="sibTrans2D1" presStyleIdx="1" presStyleCnt="4"/>
      <dgm:spPr/>
      <dgm:t>
        <a:bodyPr/>
        <a:lstStyle/>
        <a:p>
          <a:endParaRPr lang="en-US"/>
        </a:p>
      </dgm:t>
    </dgm:pt>
    <dgm:pt modelId="{B97BFA88-922F-4578-9786-13B1FDD57D69}" type="pres">
      <dgm:prSet presAssocID="{F79688D0-4636-400D-A99F-E553798DE48A}" presName="node" presStyleLbl="node1" presStyleIdx="2" presStyleCnt="4">
        <dgm:presLayoutVars>
          <dgm:bulletEnabled val="1"/>
        </dgm:presLayoutVars>
      </dgm:prSet>
      <dgm:spPr/>
      <dgm:t>
        <a:bodyPr/>
        <a:lstStyle/>
        <a:p>
          <a:endParaRPr lang="en-US"/>
        </a:p>
      </dgm:t>
    </dgm:pt>
    <dgm:pt modelId="{4231BF5C-7146-4E59-9DCE-8C1DC722D6F9}" type="pres">
      <dgm:prSet presAssocID="{F79688D0-4636-400D-A99F-E553798DE48A}" presName="dummy" presStyleCnt="0"/>
      <dgm:spPr/>
    </dgm:pt>
    <dgm:pt modelId="{79EC2107-170A-4096-A832-E0A1959008FE}" type="pres">
      <dgm:prSet presAssocID="{60FAF4EB-F924-4CE7-9B58-DE3300CEDE70}" presName="sibTrans" presStyleLbl="sibTrans2D1" presStyleIdx="2" presStyleCnt="4"/>
      <dgm:spPr/>
      <dgm:t>
        <a:bodyPr/>
        <a:lstStyle/>
        <a:p>
          <a:endParaRPr lang="en-US"/>
        </a:p>
      </dgm:t>
    </dgm:pt>
    <dgm:pt modelId="{F3B8473A-55AD-41B5-A13E-5B1F8F6E7387}" type="pres">
      <dgm:prSet presAssocID="{1AC44129-C0E5-426E-9C41-F5E2C632A91C}" presName="node" presStyleLbl="node1" presStyleIdx="3" presStyleCnt="4">
        <dgm:presLayoutVars>
          <dgm:bulletEnabled val="1"/>
        </dgm:presLayoutVars>
      </dgm:prSet>
      <dgm:spPr/>
      <dgm:t>
        <a:bodyPr/>
        <a:lstStyle/>
        <a:p>
          <a:endParaRPr lang="en-US"/>
        </a:p>
      </dgm:t>
    </dgm:pt>
    <dgm:pt modelId="{A8412EC3-ADB5-4944-B2CF-8B9756CF9DAF}" type="pres">
      <dgm:prSet presAssocID="{1AC44129-C0E5-426E-9C41-F5E2C632A91C}" presName="dummy" presStyleCnt="0"/>
      <dgm:spPr/>
    </dgm:pt>
    <dgm:pt modelId="{AEDA6E1B-0FBD-4664-B79A-177E2E439CB6}" type="pres">
      <dgm:prSet presAssocID="{0F19AF04-47C0-4BBF-ADF4-03AE25B6B1E1}" presName="sibTrans" presStyleLbl="sibTrans2D1" presStyleIdx="3" presStyleCnt="4"/>
      <dgm:spPr/>
      <dgm:t>
        <a:bodyPr/>
        <a:lstStyle/>
        <a:p>
          <a:endParaRPr lang="en-US"/>
        </a:p>
      </dgm:t>
    </dgm:pt>
  </dgm:ptLst>
  <dgm:cxnLst>
    <dgm:cxn modelId="{EABFC7B1-49A1-4E47-BEF7-EFADC95D06DB}" type="presOf" srcId="{1F25B916-9900-4048-8B8A-12DFDF57E7ED}" destId="{7197FBAF-738E-41E0-A761-C65105EEB434}" srcOrd="0" destOrd="0" presId="urn:microsoft.com/office/officeart/2005/8/layout/radial6"/>
    <dgm:cxn modelId="{017C6DFE-D406-4EF4-B2B6-B3D78DE2134E}" type="presOf" srcId="{F79688D0-4636-400D-A99F-E553798DE48A}" destId="{B97BFA88-922F-4578-9786-13B1FDD57D69}" srcOrd="0" destOrd="0" presId="urn:microsoft.com/office/officeart/2005/8/layout/radial6"/>
    <dgm:cxn modelId="{31F8B013-4BD8-4D60-A575-89FE413B7503}" srcId="{686CD5EA-3EC3-4EBF-B957-E980218E50D3}" destId="{66FCE9BA-BF26-4C57-A562-0E37C013FED1}" srcOrd="0" destOrd="0" parTransId="{1B8E3B3F-09C2-4230-9659-957ED58907BF}" sibTransId="{61BC293D-8279-4A75-AA68-02CF3543C54F}"/>
    <dgm:cxn modelId="{D5D4ED08-F00F-40BA-844E-CD1B4587D140}" srcId="{66FCE9BA-BF26-4C57-A562-0E37C013FED1}" destId="{1F25B916-9900-4048-8B8A-12DFDF57E7ED}" srcOrd="0" destOrd="0" parTransId="{684CCD31-41E7-4255-AF5E-2DCF30C03A18}" sibTransId="{8B5740F3-C11E-4A41-A18A-F693FF6F9EB7}"/>
    <dgm:cxn modelId="{5629D0DD-CE81-4AC9-A6F9-9E31D6553FDB}" srcId="{66FCE9BA-BF26-4C57-A562-0E37C013FED1}" destId="{1AC44129-C0E5-426E-9C41-F5E2C632A91C}" srcOrd="3" destOrd="0" parTransId="{A430B3C1-4EFB-46BB-8635-FC1BDC96E862}" sibTransId="{0F19AF04-47C0-4BBF-ADF4-03AE25B6B1E1}"/>
    <dgm:cxn modelId="{2FC9F74F-7F62-4109-81A9-2AFF1E8DB116}" type="presOf" srcId="{390064D8-FF9A-41A9-980A-CACA6AD694D2}" destId="{A390022A-E467-4ED0-8C09-F3C8A1BF6DEF}" srcOrd="0" destOrd="0" presId="urn:microsoft.com/office/officeart/2005/8/layout/radial6"/>
    <dgm:cxn modelId="{25D69EC8-19B9-4C28-A7AC-73FFDF7EDFD2}" type="presOf" srcId="{8B5740F3-C11E-4A41-A18A-F693FF6F9EB7}" destId="{8C48E5D6-C7C6-469E-8472-71139863CFE3}" srcOrd="0" destOrd="0" presId="urn:microsoft.com/office/officeart/2005/8/layout/radial6"/>
    <dgm:cxn modelId="{6CCCA17E-40C5-4098-8670-E2ED02754B6A}" srcId="{66FCE9BA-BF26-4C57-A562-0E37C013FED1}" destId="{F79688D0-4636-400D-A99F-E553798DE48A}" srcOrd="2" destOrd="0" parTransId="{0F5D7961-4638-42F9-91CE-B0ACB116543A}" sibTransId="{60FAF4EB-F924-4CE7-9B58-DE3300CEDE70}"/>
    <dgm:cxn modelId="{E1CEB9C9-947A-438C-BFEC-8E1A687A6F0C}" type="presOf" srcId="{60FAF4EB-F924-4CE7-9B58-DE3300CEDE70}" destId="{79EC2107-170A-4096-A832-E0A1959008FE}" srcOrd="0" destOrd="0" presId="urn:microsoft.com/office/officeart/2005/8/layout/radial6"/>
    <dgm:cxn modelId="{CB0F3D1A-DCF1-4CFB-9F44-1702023648DD}" type="presOf" srcId="{66FCE9BA-BF26-4C57-A562-0E37C013FED1}" destId="{1EC427AF-E496-4B0A-95CC-DDE9B5321C87}" srcOrd="0" destOrd="0" presId="urn:microsoft.com/office/officeart/2005/8/layout/radial6"/>
    <dgm:cxn modelId="{1FB00C69-CF92-423D-BC30-5DBBEB7F245A}" type="presOf" srcId="{AFB92765-E31A-4C09-8190-7D18B2A1CF31}" destId="{125F4093-CE9B-4188-AC45-764BB2E5644C}" srcOrd="0" destOrd="0" presId="urn:microsoft.com/office/officeart/2005/8/layout/radial6"/>
    <dgm:cxn modelId="{C76E9B9C-C524-4F9F-AB4F-0C316BB24152}" type="presOf" srcId="{1AC44129-C0E5-426E-9C41-F5E2C632A91C}" destId="{F3B8473A-55AD-41B5-A13E-5B1F8F6E7387}" srcOrd="0" destOrd="0" presId="urn:microsoft.com/office/officeart/2005/8/layout/radial6"/>
    <dgm:cxn modelId="{57BADFD4-3A30-45B8-834C-EF5417E3B8BB}" type="presOf" srcId="{686CD5EA-3EC3-4EBF-B957-E980218E50D3}" destId="{B2D5E793-966E-4FEC-906B-BA8912E9AB03}" srcOrd="0" destOrd="0" presId="urn:microsoft.com/office/officeart/2005/8/layout/radial6"/>
    <dgm:cxn modelId="{76EA5178-51F5-454E-867A-1D70D2E78B6C}" srcId="{66FCE9BA-BF26-4C57-A562-0E37C013FED1}" destId="{AFB92765-E31A-4C09-8190-7D18B2A1CF31}" srcOrd="1" destOrd="0" parTransId="{F6FBFE09-6584-401D-BB52-2163D2D25523}" sibTransId="{390064D8-FF9A-41A9-980A-CACA6AD694D2}"/>
    <dgm:cxn modelId="{81F1F0C6-CB06-4E74-A7FC-0125C3A94AF3}" type="presOf" srcId="{0F19AF04-47C0-4BBF-ADF4-03AE25B6B1E1}" destId="{AEDA6E1B-0FBD-4664-B79A-177E2E439CB6}" srcOrd="0" destOrd="0" presId="urn:microsoft.com/office/officeart/2005/8/layout/radial6"/>
    <dgm:cxn modelId="{266D5142-E980-4BCF-BB4D-B1A97F548FD1}" type="presParOf" srcId="{B2D5E793-966E-4FEC-906B-BA8912E9AB03}" destId="{1EC427AF-E496-4B0A-95CC-DDE9B5321C87}" srcOrd="0" destOrd="0" presId="urn:microsoft.com/office/officeart/2005/8/layout/radial6"/>
    <dgm:cxn modelId="{3FDAFB69-E5E6-4CD0-A602-654270625F39}" type="presParOf" srcId="{B2D5E793-966E-4FEC-906B-BA8912E9AB03}" destId="{7197FBAF-738E-41E0-A761-C65105EEB434}" srcOrd="1" destOrd="0" presId="urn:microsoft.com/office/officeart/2005/8/layout/radial6"/>
    <dgm:cxn modelId="{894AE692-64FA-4987-946C-317B0A77F0D1}" type="presParOf" srcId="{B2D5E793-966E-4FEC-906B-BA8912E9AB03}" destId="{E5412DD9-18BC-4919-A0F9-9FEDD4B6A970}" srcOrd="2" destOrd="0" presId="urn:microsoft.com/office/officeart/2005/8/layout/radial6"/>
    <dgm:cxn modelId="{1F8325E7-E245-43E0-A65F-2D2B7F58298C}" type="presParOf" srcId="{B2D5E793-966E-4FEC-906B-BA8912E9AB03}" destId="{8C48E5D6-C7C6-469E-8472-71139863CFE3}" srcOrd="3" destOrd="0" presId="urn:microsoft.com/office/officeart/2005/8/layout/radial6"/>
    <dgm:cxn modelId="{24697FEE-7274-49F5-8744-BAFEBA19FF1F}" type="presParOf" srcId="{B2D5E793-966E-4FEC-906B-BA8912E9AB03}" destId="{125F4093-CE9B-4188-AC45-764BB2E5644C}" srcOrd="4" destOrd="0" presId="urn:microsoft.com/office/officeart/2005/8/layout/radial6"/>
    <dgm:cxn modelId="{92008570-6136-4B7D-A42F-F5845236BDAA}" type="presParOf" srcId="{B2D5E793-966E-4FEC-906B-BA8912E9AB03}" destId="{B641192C-66E6-4404-82A8-4FD6E722714A}" srcOrd="5" destOrd="0" presId="urn:microsoft.com/office/officeart/2005/8/layout/radial6"/>
    <dgm:cxn modelId="{098EF094-F681-4105-BC2E-25ECF31AAC9B}" type="presParOf" srcId="{B2D5E793-966E-4FEC-906B-BA8912E9AB03}" destId="{A390022A-E467-4ED0-8C09-F3C8A1BF6DEF}" srcOrd="6" destOrd="0" presId="urn:microsoft.com/office/officeart/2005/8/layout/radial6"/>
    <dgm:cxn modelId="{E33FD3B8-A0E6-4E89-B153-4200E793B563}" type="presParOf" srcId="{B2D5E793-966E-4FEC-906B-BA8912E9AB03}" destId="{B97BFA88-922F-4578-9786-13B1FDD57D69}" srcOrd="7" destOrd="0" presId="urn:microsoft.com/office/officeart/2005/8/layout/radial6"/>
    <dgm:cxn modelId="{1C98C602-BA89-4B38-BAC7-DB239ADFEF00}" type="presParOf" srcId="{B2D5E793-966E-4FEC-906B-BA8912E9AB03}" destId="{4231BF5C-7146-4E59-9DCE-8C1DC722D6F9}" srcOrd="8" destOrd="0" presId="urn:microsoft.com/office/officeart/2005/8/layout/radial6"/>
    <dgm:cxn modelId="{1C2B05F6-DBA0-46CD-81F7-93209A31DF56}" type="presParOf" srcId="{B2D5E793-966E-4FEC-906B-BA8912E9AB03}" destId="{79EC2107-170A-4096-A832-E0A1959008FE}" srcOrd="9" destOrd="0" presId="urn:microsoft.com/office/officeart/2005/8/layout/radial6"/>
    <dgm:cxn modelId="{49ACA4A5-C824-41E2-982D-D11F8A0808AB}" type="presParOf" srcId="{B2D5E793-966E-4FEC-906B-BA8912E9AB03}" destId="{F3B8473A-55AD-41B5-A13E-5B1F8F6E7387}" srcOrd="10" destOrd="0" presId="urn:microsoft.com/office/officeart/2005/8/layout/radial6"/>
    <dgm:cxn modelId="{32CE5504-6160-413E-BF23-5A794A75632E}" type="presParOf" srcId="{B2D5E793-966E-4FEC-906B-BA8912E9AB03}" destId="{A8412EC3-ADB5-4944-B2CF-8B9756CF9DAF}" srcOrd="11" destOrd="0" presId="urn:microsoft.com/office/officeart/2005/8/layout/radial6"/>
    <dgm:cxn modelId="{91F83FED-C54A-478B-95A1-87D366D77895}" type="presParOf" srcId="{B2D5E793-966E-4FEC-906B-BA8912E9AB03}" destId="{AEDA6E1B-0FBD-4664-B79A-177E2E439CB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F022FAB-7B4D-4040-8C8E-337239DD2769}" type="doc">
      <dgm:prSet loTypeId="urn:microsoft.com/office/officeart/2005/8/layout/venn1" loCatId="relationship" qsTypeId="urn:microsoft.com/office/officeart/2005/8/quickstyle/simple1" qsCatId="simple" csTypeId="urn:microsoft.com/office/officeart/2005/8/colors/colorful1" csCatId="colorful" phldr="1"/>
      <dgm:spPr/>
    </dgm:pt>
    <dgm:pt modelId="{88D4DA0F-F629-44DC-AB84-2714057EBD4D}">
      <dgm:prSet phldrT="[Text]" custT="1"/>
      <dgm:spPr>
        <a:solidFill>
          <a:srgbClr val="7030A0">
            <a:alpha val="50000"/>
          </a:srgbClr>
        </a:solidFill>
      </dgm:spPr>
      <dgm:t>
        <a:bodyPr/>
        <a:lstStyle/>
        <a:p>
          <a:pPr algn="ctr"/>
          <a:endParaRPr lang="en-US" sz="3000" dirty="0"/>
        </a:p>
      </dgm:t>
    </dgm:pt>
    <dgm:pt modelId="{6E8216EA-26CF-4F08-980A-94199C155D24}" type="parTrans" cxnId="{33E8DFF9-2744-4ED2-A25D-717F496A4928}">
      <dgm:prSet/>
      <dgm:spPr/>
      <dgm:t>
        <a:bodyPr/>
        <a:lstStyle/>
        <a:p>
          <a:endParaRPr lang="en-US"/>
        </a:p>
      </dgm:t>
    </dgm:pt>
    <dgm:pt modelId="{E476DFA1-3617-4C67-8E6F-0D2733275EAE}" type="sibTrans" cxnId="{33E8DFF9-2744-4ED2-A25D-717F496A4928}">
      <dgm:prSet/>
      <dgm:spPr/>
      <dgm:t>
        <a:bodyPr/>
        <a:lstStyle/>
        <a:p>
          <a:endParaRPr lang="en-US"/>
        </a:p>
      </dgm:t>
    </dgm:pt>
    <dgm:pt modelId="{C811440C-F5AB-4E5D-A2EB-60F6D8C58800}">
      <dgm:prSet phldrT="[Text]"/>
      <dgm:spPr>
        <a:solidFill>
          <a:srgbClr val="00B050">
            <a:alpha val="50000"/>
          </a:srgbClr>
        </a:solidFill>
      </dgm:spPr>
      <dgm:t>
        <a:bodyPr/>
        <a:lstStyle/>
        <a:p>
          <a:endParaRPr lang="en-US" dirty="0"/>
        </a:p>
      </dgm:t>
    </dgm:pt>
    <dgm:pt modelId="{7B0F7158-3410-4034-A81A-B71A058195F7}" type="parTrans" cxnId="{7A32DF08-83AB-4FFE-9961-AFAC45906DA6}">
      <dgm:prSet/>
      <dgm:spPr/>
      <dgm:t>
        <a:bodyPr/>
        <a:lstStyle/>
        <a:p>
          <a:endParaRPr lang="en-US"/>
        </a:p>
      </dgm:t>
    </dgm:pt>
    <dgm:pt modelId="{9B4813D7-5B37-41CC-B980-DF5270F477DD}" type="sibTrans" cxnId="{7A32DF08-83AB-4FFE-9961-AFAC45906DA6}">
      <dgm:prSet/>
      <dgm:spPr/>
      <dgm:t>
        <a:bodyPr/>
        <a:lstStyle/>
        <a:p>
          <a:endParaRPr lang="en-US"/>
        </a:p>
      </dgm:t>
    </dgm:pt>
    <dgm:pt modelId="{EA32EC35-2479-4062-8E26-4AE782A1AE6B}" type="pres">
      <dgm:prSet presAssocID="{7F022FAB-7B4D-4040-8C8E-337239DD2769}" presName="compositeShape" presStyleCnt="0">
        <dgm:presLayoutVars>
          <dgm:chMax val="7"/>
          <dgm:dir/>
          <dgm:resizeHandles val="exact"/>
        </dgm:presLayoutVars>
      </dgm:prSet>
      <dgm:spPr/>
    </dgm:pt>
    <dgm:pt modelId="{45E727FD-9A50-47BD-BBFE-626EF4834123}" type="pres">
      <dgm:prSet presAssocID="{88D4DA0F-F629-44DC-AB84-2714057EBD4D}" presName="circ1" presStyleLbl="vennNode1" presStyleIdx="0" presStyleCnt="2" custScaleX="115343" custScaleY="114975" custLinFactNeighborX="-10289" custLinFactNeighborY="-11234"/>
      <dgm:spPr/>
      <dgm:t>
        <a:bodyPr/>
        <a:lstStyle/>
        <a:p>
          <a:endParaRPr lang="en-US"/>
        </a:p>
      </dgm:t>
    </dgm:pt>
    <dgm:pt modelId="{49ADDB02-BD9A-434C-83B0-9744A424CB71}" type="pres">
      <dgm:prSet presAssocID="{88D4DA0F-F629-44DC-AB84-2714057EBD4D}" presName="circ1Tx" presStyleLbl="revTx" presStyleIdx="0" presStyleCnt="0">
        <dgm:presLayoutVars>
          <dgm:chMax val="0"/>
          <dgm:chPref val="0"/>
          <dgm:bulletEnabled val="1"/>
        </dgm:presLayoutVars>
      </dgm:prSet>
      <dgm:spPr/>
      <dgm:t>
        <a:bodyPr/>
        <a:lstStyle/>
        <a:p>
          <a:endParaRPr lang="en-US"/>
        </a:p>
      </dgm:t>
    </dgm:pt>
    <dgm:pt modelId="{78FFB332-F968-46EE-95FA-E7A307F75600}" type="pres">
      <dgm:prSet presAssocID="{C811440C-F5AB-4E5D-A2EB-60F6D8C58800}" presName="circ2" presStyleLbl="vennNode1" presStyleIdx="1" presStyleCnt="2" custScaleX="91447" custScaleY="90730" custLinFactNeighborX="-17018" custLinFactNeighborY="-7585"/>
      <dgm:spPr/>
      <dgm:t>
        <a:bodyPr/>
        <a:lstStyle/>
        <a:p>
          <a:endParaRPr lang="en-US"/>
        </a:p>
      </dgm:t>
    </dgm:pt>
    <dgm:pt modelId="{6186B4C6-2108-46EB-B61D-3EC528A51380}" type="pres">
      <dgm:prSet presAssocID="{C811440C-F5AB-4E5D-A2EB-60F6D8C58800}" presName="circ2Tx" presStyleLbl="revTx" presStyleIdx="0" presStyleCnt="0">
        <dgm:presLayoutVars>
          <dgm:chMax val="0"/>
          <dgm:chPref val="0"/>
          <dgm:bulletEnabled val="1"/>
        </dgm:presLayoutVars>
      </dgm:prSet>
      <dgm:spPr/>
      <dgm:t>
        <a:bodyPr/>
        <a:lstStyle/>
        <a:p>
          <a:endParaRPr lang="en-US"/>
        </a:p>
      </dgm:t>
    </dgm:pt>
  </dgm:ptLst>
  <dgm:cxnLst>
    <dgm:cxn modelId="{D55BA2D2-7EB6-4FFB-9A0A-9B3FC5AD4EAA}" type="presOf" srcId="{7F022FAB-7B4D-4040-8C8E-337239DD2769}" destId="{EA32EC35-2479-4062-8E26-4AE782A1AE6B}" srcOrd="0" destOrd="0" presId="urn:microsoft.com/office/officeart/2005/8/layout/venn1"/>
    <dgm:cxn modelId="{6684CEF7-529A-4862-B823-C0107797CF94}" type="presOf" srcId="{C811440C-F5AB-4E5D-A2EB-60F6D8C58800}" destId="{78FFB332-F968-46EE-95FA-E7A307F75600}" srcOrd="0" destOrd="0" presId="urn:microsoft.com/office/officeart/2005/8/layout/venn1"/>
    <dgm:cxn modelId="{7A32DF08-83AB-4FFE-9961-AFAC45906DA6}" srcId="{7F022FAB-7B4D-4040-8C8E-337239DD2769}" destId="{C811440C-F5AB-4E5D-A2EB-60F6D8C58800}" srcOrd="1" destOrd="0" parTransId="{7B0F7158-3410-4034-A81A-B71A058195F7}" sibTransId="{9B4813D7-5B37-41CC-B980-DF5270F477DD}"/>
    <dgm:cxn modelId="{47DF65B5-0CF8-4283-AFC8-8B258DBD502C}" type="presOf" srcId="{88D4DA0F-F629-44DC-AB84-2714057EBD4D}" destId="{45E727FD-9A50-47BD-BBFE-626EF4834123}" srcOrd="0" destOrd="0" presId="urn:microsoft.com/office/officeart/2005/8/layout/venn1"/>
    <dgm:cxn modelId="{33E8DFF9-2744-4ED2-A25D-717F496A4928}" srcId="{7F022FAB-7B4D-4040-8C8E-337239DD2769}" destId="{88D4DA0F-F629-44DC-AB84-2714057EBD4D}" srcOrd="0" destOrd="0" parTransId="{6E8216EA-26CF-4F08-980A-94199C155D24}" sibTransId="{E476DFA1-3617-4C67-8E6F-0D2733275EAE}"/>
    <dgm:cxn modelId="{616619EA-3944-4B24-9B06-31236A3FE08A}" type="presOf" srcId="{88D4DA0F-F629-44DC-AB84-2714057EBD4D}" destId="{49ADDB02-BD9A-434C-83B0-9744A424CB71}" srcOrd="1" destOrd="0" presId="urn:microsoft.com/office/officeart/2005/8/layout/venn1"/>
    <dgm:cxn modelId="{F628ABBA-6F89-4B19-B10E-26B6940990BC}" type="presOf" srcId="{C811440C-F5AB-4E5D-A2EB-60F6D8C58800}" destId="{6186B4C6-2108-46EB-B61D-3EC528A51380}" srcOrd="1" destOrd="0" presId="urn:microsoft.com/office/officeart/2005/8/layout/venn1"/>
    <dgm:cxn modelId="{8B021549-34FB-464D-B4C9-263ACDCEE521}" type="presParOf" srcId="{EA32EC35-2479-4062-8E26-4AE782A1AE6B}" destId="{45E727FD-9A50-47BD-BBFE-626EF4834123}" srcOrd="0" destOrd="0" presId="urn:microsoft.com/office/officeart/2005/8/layout/venn1"/>
    <dgm:cxn modelId="{0F465D20-DEDF-4331-B064-35BC614DCC24}" type="presParOf" srcId="{EA32EC35-2479-4062-8E26-4AE782A1AE6B}" destId="{49ADDB02-BD9A-434C-83B0-9744A424CB71}" srcOrd="1" destOrd="0" presId="urn:microsoft.com/office/officeart/2005/8/layout/venn1"/>
    <dgm:cxn modelId="{6F78CD5C-CB0B-4585-BC7E-EDFF97AC1064}" type="presParOf" srcId="{EA32EC35-2479-4062-8E26-4AE782A1AE6B}" destId="{78FFB332-F968-46EE-95FA-E7A307F75600}" srcOrd="2" destOrd="0" presId="urn:microsoft.com/office/officeart/2005/8/layout/venn1"/>
    <dgm:cxn modelId="{69567757-FD09-4990-960C-5676807EAF7B}" type="presParOf" srcId="{EA32EC35-2479-4062-8E26-4AE782A1AE6B}" destId="{6186B4C6-2108-46EB-B61D-3EC528A5138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C7F5B0-43B1-4457-97B1-009A51BE1B8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04D1830-BD8C-45FF-9ACB-DB7E620D8660}">
      <dgm:prSet phldrT="[Text]"/>
      <dgm:spPr>
        <a:solidFill>
          <a:schemeClr val="tx2">
            <a:lumMod val="60000"/>
            <a:lumOff val="40000"/>
          </a:schemeClr>
        </a:solidFill>
        <a:ln>
          <a:solidFill>
            <a:schemeClr val="tx1">
              <a:lumMod val="50000"/>
              <a:lumOff val="50000"/>
            </a:schemeClr>
          </a:solidFill>
        </a:ln>
      </dgm:spPr>
      <dgm:t>
        <a:bodyPr/>
        <a:lstStyle/>
        <a:p>
          <a:r>
            <a:rPr lang="en-US" dirty="0" smtClean="0"/>
            <a:t>Physical Health/</a:t>
          </a:r>
          <a:br>
            <a:rPr lang="en-US" dirty="0" smtClean="0"/>
          </a:br>
          <a:r>
            <a:rPr lang="en-US" dirty="0" smtClean="0"/>
            <a:t>Primary Care</a:t>
          </a:r>
          <a:endParaRPr lang="en-US" dirty="0"/>
        </a:p>
      </dgm:t>
    </dgm:pt>
    <dgm:pt modelId="{3DAA1544-C466-4917-A720-B431D18795D7}" type="parTrans" cxnId="{57912F3F-0246-4947-8652-B9AFD3AD4D76}">
      <dgm:prSet/>
      <dgm:spPr/>
      <dgm:t>
        <a:bodyPr/>
        <a:lstStyle/>
        <a:p>
          <a:endParaRPr lang="en-US"/>
        </a:p>
      </dgm:t>
    </dgm:pt>
    <dgm:pt modelId="{7A0CA344-D974-498A-8535-82264F79C5A0}" type="sibTrans" cxnId="{57912F3F-0246-4947-8652-B9AFD3AD4D76}">
      <dgm:prSet/>
      <dgm:spPr/>
      <dgm:t>
        <a:bodyPr/>
        <a:lstStyle/>
        <a:p>
          <a:endParaRPr lang="en-US"/>
        </a:p>
      </dgm:t>
    </dgm:pt>
    <dgm:pt modelId="{87DD4D83-47E2-445B-9F11-A5D053DE05AB}">
      <dgm:prSet phldrT="[Text]"/>
      <dgm:spPr>
        <a:ln>
          <a:solidFill>
            <a:schemeClr val="tx1">
              <a:lumMod val="50000"/>
              <a:lumOff val="50000"/>
              <a:alpha val="90000"/>
            </a:schemeClr>
          </a:solidFill>
        </a:ln>
      </dgm:spPr>
      <dgm:t>
        <a:bodyPr/>
        <a:lstStyle/>
        <a:p>
          <a:r>
            <a:rPr lang="en-US" dirty="0" smtClean="0"/>
            <a:t>General Health Status (pain, mobility, disability)</a:t>
          </a:r>
          <a:endParaRPr lang="en-US" dirty="0"/>
        </a:p>
      </dgm:t>
    </dgm:pt>
    <dgm:pt modelId="{309D987F-7752-4AB3-8854-04B8F58115EE}" type="parTrans" cxnId="{8F81E571-67D4-4D6A-9404-85139689B584}">
      <dgm:prSet/>
      <dgm:spPr/>
      <dgm:t>
        <a:bodyPr/>
        <a:lstStyle/>
        <a:p>
          <a:endParaRPr lang="en-US"/>
        </a:p>
      </dgm:t>
    </dgm:pt>
    <dgm:pt modelId="{91E3A5F9-862D-443D-B7F8-F0276DB2D7B0}" type="sibTrans" cxnId="{8F81E571-67D4-4D6A-9404-85139689B584}">
      <dgm:prSet/>
      <dgm:spPr/>
      <dgm:t>
        <a:bodyPr/>
        <a:lstStyle/>
        <a:p>
          <a:endParaRPr lang="en-US"/>
        </a:p>
      </dgm:t>
    </dgm:pt>
    <dgm:pt modelId="{797DB251-B0A8-4D60-A797-AC9556F23233}">
      <dgm:prSet phldrT="[Text]"/>
      <dgm:spPr>
        <a:solidFill>
          <a:srgbClr val="7030A0"/>
        </a:solidFill>
        <a:ln>
          <a:solidFill>
            <a:schemeClr val="tx1">
              <a:lumMod val="50000"/>
              <a:lumOff val="50000"/>
            </a:schemeClr>
          </a:solidFill>
        </a:ln>
      </dgm:spPr>
      <dgm:t>
        <a:bodyPr/>
        <a:lstStyle/>
        <a:p>
          <a:r>
            <a:rPr lang="en-US" dirty="0" smtClean="0"/>
            <a:t>Mental Health</a:t>
          </a:r>
          <a:endParaRPr lang="en-US" dirty="0"/>
        </a:p>
      </dgm:t>
    </dgm:pt>
    <dgm:pt modelId="{B5555025-0580-454D-9AF2-3A4F928BEAD2}" type="parTrans" cxnId="{D1330E95-E0F3-4470-89EB-0F16A1B5BC19}">
      <dgm:prSet/>
      <dgm:spPr/>
      <dgm:t>
        <a:bodyPr/>
        <a:lstStyle/>
        <a:p>
          <a:endParaRPr lang="en-US"/>
        </a:p>
      </dgm:t>
    </dgm:pt>
    <dgm:pt modelId="{94B5E67E-AE80-4681-A8C2-7BAD554AC8F9}" type="sibTrans" cxnId="{D1330E95-E0F3-4470-89EB-0F16A1B5BC19}">
      <dgm:prSet/>
      <dgm:spPr/>
      <dgm:t>
        <a:bodyPr/>
        <a:lstStyle/>
        <a:p>
          <a:endParaRPr lang="en-US"/>
        </a:p>
      </dgm:t>
    </dgm:pt>
    <dgm:pt modelId="{7C84DCD4-264C-4E2B-9AB0-A5BBEDABEE79}">
      <dgm:prSet phldrT="[Text]"/>
      <dgm:spPr>
        <a:solidFill>
          <a:srgbClr val="B381D9">
            <a:alpha val="89804"/>
          </a:srgbClr>
        </a:solidFill>
        <a:ln>
          <a:solidFill>
            <a:schemeClr val="tx1">
              <a:lumMod val="50000"/>
              <a:lumOff val="50000"/>
              <a:alpha val="90000"/>
            </a:schemeClr>
          </a:solidFill>
        </a:ln>
      </dgm:spPr>
      <dgm:t>
        <a:bodyPr/>
        <a:lstStyle/>
        <a:p>
          <a:r>
            <a:rPr lang="en-US" dirty="0" smtClean="0"/>
            <a:t>Depression</a:t>
          </a:r>
          <a:endParaRPr lang="en-US" dirty="0"/>
        </a:p>
      </dgm:t>
    </dgm:pt>
    <dgm:pt modelId="{4F616495-7638-4B6A-9ADE-15FC3C5E1950}" type="parTrans" cxnId="{8888D5DB-A14E-4D5F-BEE8-F2CEE9B1D0A2}">
      <dgm:prSet/>
      <dgm:spPr/>
      <dgm:t>
        <a:bodyPr/>
        <a:lstStyle/>
        <a:p>
          <a:endParaRPr lang="en-US"/>
        </a:p>
      </dgm:t>
    </dgm:pt>
    <dgm:pt modelId="{9973E6CB-3033-4E72-AF00-E305C295DA39}" type="sibTrans" cxnId="{8888D5DB-A14E-4D5F-BEE8-F2CEE9B1D0A2}">
      <dgm:prSet/>
      <dgm:spPr/>
      <dgm:t>
        <a:bodyPr/>
        <a:lstStyle/>
        <a:p>
          <a:endParaRPr lang="en-US"/>
        </a:p>
      </dgm:t>
    </dgm:pt>
    <dgm:pt modelId="{5DF48EE8-83A4-4314-8450-9DCADC562732}">
      <dgm:prSet phldrT="[Text]"/>
      <dgm:spPr>
        <a:solidFill>
          <a:srgbClr val="00B050"/>
        </a:solidFill>
        <a:ln>
          <a:solidFill>
            <a:schemeClr val="tx1">
              <a:lumMod val="50000"/>
              <a:lumOff val="50000"/>
            </a:schemeClr>
          </a:solidFill>
        </a:ln>
      </dgm:spPr>
      <dgm:t>
        <a:bodyPr/>
        <a:lstStyle/>
        <a:p>
          <a:r>
            <a:rPr lang="en-US" dirty="0" smtClean="0"/>
            <a:t>Substance Abuse</a:t>
          </a:r>
          <a:endParaRPr lang="en-US" dirty="0"/>
        </a:p>
      </dgm:t>
    </dgm:pt>
    <dgm:pt modelId="{FFF38E15-291D-4BBA-A307-B2F018D9AB9C}" type="parTrans" cxnId="{C2CE9A42-3894-4FAA-AD55-1EBCE00063B1}">
      <dgm:prSet/>
      <dgm:spPr/>
      <dgm:t>
        <a:bodyPr/>
        <a:lstStyle/>
        <a:p>
          <a:endParaRPr lang="en-US"/>
        </a:p>
      </dgm:t>
    </dgm:pt>
    <dgm:pt modelId="{6226F4B7-9F9D-4B12-ABC1-04B1E34FE540}" type="sibTrans" cxnId="{C2CE9A42-3894-4FAA-AD55-1EBCE00063B1}">
      <dgm:prSet/>
      <dgm:spPr/>
      <dgm:t>
        <a:bodyPr/>
        <a:lstStyle/>
        <a:p>
          <a:endParaRPr lang="en-US"/>
        </a:p>
      </dgm:t>
    </dgm:pt>
    <dgm:pt modelId="{BF57E073-4C53-4C3C-A4CB-93B9CDE79318}">
      <dgm:prSet phldrT="[Text]"/>
      <dgm:spPr>
        <a:solidFill>
          <a:srgbClr val="F123D8"/>
        </a:solidFill>
        <a:ln>
          <a:solidFill>
            <a:schemeClr val="tx1">
              <a:lumMod val="50000"/>
              <a:lumOff val="50000"/>
            </a:schemeClr>
          </a:solidFill>
        </a:ln>
      </dgm:spPr>
      <dgm:t>
        <a:bodyPr/>
        <a:lstStyle/>
        <a:p>
          <a:r>
            <a:rPr lang="en-US" dirty="0" smtClean="0"/>
            <a:t>Sexual Health/</a:t>
          </a:r>
          <a:br>
            <a:rPr lang="en-US" dirty="0" smtClean="0"/>
          </a:br>
          <a:r>
            <a:rPr lang="en-US" dirty="0" smtClean="0"/>
            <a:t>ID Risk</a:t>
          </a:r>
          <a:endParaRPr lang="en-US" dirty="0"/>
        </a:p>
      </dgm:t>
    </dgm:pt>
    <dgm:pt modelId="{8D39A205-5F34-466F-A7BC-D87C554FFC2D}" type="parTrans" cxnId="{608FF8F0-1F60-4C95-BD02-8FBE1ADC28E3}">
      <dgm:prSet/>
      <dgm:spPr/>
      <dgm:t>
        <a:bodyPr/>
        <a:lstStyle/>
        <a:p>
          <a:endParaRPr lang="en-US"/>
        </a:p>
      </dgm:t>
    </dgm:pt>
    <dgm:pt modelId="{93A80D96-88E1-40A9-85AB-B06DFAE7F1E5}" type="sibTrans" cxnId="{608FF8F0-1F60-4C95-BD02-8FBE1ADC28E3}">
      <dgm:prSet/>
      <dgm:spPr/>
      <dgm:t>
        <a:bodyPr/>
        <a:lstStyle/>
        <a:p>
          <a:endParaRPr lang="en-US"/>
        </a:p>
      </dgm:t>
    </dgm:pt>
    <dgm:pt modelId="{67CF2831-4809-4AD4-A124-AF0648B8237D}">
      <dgm:prSet phldrT="[Text]"/>
      <dgm:spPr>
        <a:solidFill>
          <a:srgbClr val="B8DF73">
            <a:alpha val="89804"/>
          </a:srgbClr>
        </a:solidFill>
        <a:ln>
          <a:solidFill>
            <a:schemeClr val="tx1">
              <a:lumMod val="50000"/>
              <a:lumOff val="50000"/>
              <a:alpha val="90000"/>
            </a:schemeClr>
          </a:solidFill>
        </a:ln>
      </dgm:spPr>
      <dgm:t>
        <a:bodyPr/>
        <a:lstStyle/>
        <a:p>
          <a:r>
            <a:rPr lang="en-US" dirty="0" smtClean="0"/>
            <a:t>Alcohol Use</a:t>
          </a:r>
          <a:endParaRPr lang="en-US" dirty="0"/>
        </a:p>
      </dgm:t>
    </dgm:pt>
    <dgm:pt modelId="{0856F308-3C67-406E-B9F0-2136C2ED5842}" type="parTrans" cxnId="{1731670D-663C-4FDB-97B9-98C6265005B2}">
      <dgm:prSet/>
      <dgm:spPr/>
      <dgm:t>
        <a:bodyPr/>
        <a:lstStyle/>
        <a:p>
          <a:endParaRPr lang="en-US"/>
        </a:p>
      </dgm:t>
    </dgm:pt>
    <dgm:pt modelId="{2CA54FEE-292F-40DE-96A1-51ABE0177D0B}" type="sibTrans" cxnId="{1731670D-663C-4FDB-97B9-98C6265005B2}">
      <dgm:prSet/>
      <dgm:spPr/>
      <dgm:t>
        <a:bodyPr/>
        <a:lstStyle/>
        <a:p>
          <a:endParaRPr lang="en-US"/>
        </a:p>
      </dgm:t>
    </dgm:pt>
    <dgm:pt modelId="{E5165FC7-B849-4F7D-9701-27F088273134}">
      <dgm:prSet phldrT="[Text]"/>
      <dgm:spPr>
        <a:solidFill>
          <a:srgbClr val="F9A5EF">
            <a:alpha val="89804"/>
          </a:srgbClr>
        </a:solidFill>
        <a:ln>
          <a:solidFill>
            <a:schemeClr val="tx1">
              <a:lumMod val="50000"/>
              <a:lumOff val="50000"/>
              <a:alpha val="90000"/>
            </a:schemeClr>
          </a:solidFill>
        </a:ln>
      </dgm:spPr>
      <dgm:t>
        <a:bodyPr/>
        <a:lstStyle/>
        <a:p>
          <a:r>
            <a:rPr lang="en-US" dirty="0" smtClean="0"/>
            <a:t>HIV/Infectious Disease Testing &amp; Treatment</a:t>
          </a:r>
          <a:endParaRPr lang="en-US" dirty="0"/>
        </a:p>
      </dgm:t>
    </dgm:pt>
    <dgm:pt modelId="{E22F95AF-A83D-4FAA-816E-B65155270566}" type="parTrans" cxnId="{8E7B23A4-482E-470A-8F06-51DE9485F94A}">
      <dgm:prSet/>
      <dgm:spPr/>
      <dgm:t>
        <a:bodyPr/>
        <a:lstStyle/>
        <a:p>
          <a:endParaRPr lang="en-US"/>
        </a:p>
      </dgm:t>
    </dgm:pt>
    <dgm:pt modelId="{685E4272-E9EA-48C7-8DA6-EB5C0BB02945}" type="sibTrans" cxnId="{8E7B23A4-482E-470A-8F06-51DE9485F94A}">
      <dgm:prSet/>
      <dgm:spPr/>
      <dgm:t>
        <a:bodyPr/>
        <a:lstStyle/>
        <a:p>
          <a:endParaRPr lang="en-US"/>
        </a:p>
      </dgm:t>
    </dgm:pt>
    <dgm:pt modelId="{F4CE8BF3-E049-4277-A4F6-04FECB589D89}">
      <dgm:prSet phldrT="[Text]"/>
      <dgm:spPr>
        <a:ln>
          <a:solidFill>
            <a:schemeClr val="tx1">
              <a:lumMod val="50000"/>
              <a:lumOff val="50000"/>
              <a:alpha val="90000"/>
            </a:schemeClr>
          </a:solidFill>
        </a:ln>
      </dgm:spPr>
      <dgm:t>
        <a:bodyPr/>
        <a:lstStyle/>
        <a:p>
          <a:r>
            <a:rPr lang="en-US" dirty="0" smtClean="0"/>
            <a:t>Linked to Primary Care</a:t>
          </a:r>
          <a:endParaRPr lang="en-US" dirty="0"/>
        </a:p>
      </dgm:t>
    </dgm:pt>
    <dgm:pt modelId="{639EC39A-FAE6-4A4F-A062-521DB6916DC8}" type="parTrans" cxnId="{FC0E7CDE-212F-402A-B896-CC1C29FF8AB7}">
      <dgm:prSet/>
      <dgm:spPr/>
      <dgm:t>
        <a:bodyPr/>
        <a:lstStyle/>
        <a:p>
          <a:endParaRPr lang="en-US"/>
        </a:p>
      </dgm:t>
    </dgm:pt>
    <dgm:pt modelId="{8E26B73F-DE32-4D4E-98C3-EC2A6E91CCCE}" type="sibTrans" cxnId="{FC0E7CDE-212F-402A-B896-CC1C29FF8AB7}">
      <dgm:prSet/>
      <dgm:spPr/>
      <dgm:t>
        <a:bodyPr/>
        <a:lstStyle/>
        <a:p>
          <a:endParaRPr lang="en-US"/>
        </a:p>
      </dgm:t>
    </dgm:pt>
    <dgm:pt modelId="{B52938AA-8D8F-43AF-9EB7-815F2AB62274}">
      <dgm:prSet phldrT="[Text]"/>
      <dgm:spPr>
        <a:ln>
          <a:solidFill>
            <a:schemeClr val="tx1">
              <a:lumMod val="50000"/>
              <a:lumOff val="50000"/>
              <a:alpha val="90000"/>
            </a:schemeClr>
          </a:solidFill>
        </a:ln>
      </dgm:spPr>
      <dgm:t>
        <a:bodyPr/>
        <a:lstStyle/>
        <a:p>
          <a:r>
            <a:rPr lang="en-US" dirty="0" smtClean="0"/>
            <a:t>Pregnancy/Prenatal Care</a:t>
          </a:r>
          <a:endParaRPr lang="en-US" dirty="0"/>
        </a:p>
      </dgm:t>
    </dgm:pt>
    <dgm:pt modelId="{6B850F66-6F5D-419A-8BE2-07F58F279D83}" type="parTrans" cxnId="{3A02508D-1078-4DA5-B38F-4AD2F4E65026}">
      <dgm:prSet/>
      <dgm:spPr/>
      <dgm:t>
        <a:bodyPr/>
        <a:lstStyle/>
        <a:p>
          <a:endParaRPr lang="en-US"/>
        </a:p>
      </dgm:t>
    </dgm:pt>
    <dgm:pt modelId="{509E4A05-6CB1-4F3E-8EFE-9025C7C4422E}" type="sibTrans" cxnId="{3A02508D-1078-4DA5-B38F-4AD2F4E65026}">
      <dgm:prSet/>
      <dgm:spPr/>
      <dgm:t>
        <a:bodyPr/>
        <a:lstStyle/>
        <a:p>
          <a:endParaRPr lang="en-US"/>
        </a:p>
      </dgm:t>
    </dgm:pt>
    <dgm:pt modelId="{5463C1FD-7C2E-49DB-BC31-B5B5F926BAEF}">
      <dgm:prSet phldrT="[Text]"/>
      <dgm:spPr>
        <a:solidFill>
          <a:srgbClr val="B381D9">
            <a:alpha val="89804"/>
          </a:srgbClr>
        </a:solidFill>
        <a:ln>
          <a:solidFill>
            <a:schemeClr val="tx1">
              <a:lumMod val="50000"/>
              <a:lumOff val="50000"/>
              <a:alpha val="90000"/>
            </a:schemeClr>
          </a:solidFill>
        </a:ln>
      </dgm:spPr>
      <dgm:t>
        <a:bodyPr/>
        <a:lstStyle/>
        <a:p>
          <a:r>
            <a:rPr lang="en-US" dirty="0" smtClean="0"/>
            <a:t>Anxiety</a:t>
          </a:r>
          <a:endParaRPr lang="en-US" dirty="0"/>
        </a:p>
      </dgm:t>
    </dgm:pt>
    <dgm:pt modelId="{756D17A8-1154-4078-A372-10A7F519BDB1}" type="parTrans" cxnId="{A6BC05E8-48EF-440A-A5BF-CC2C212F65E6}">
      <dgm:prSet/>
      <dgm:spPr/>
      <dgm:t>
        <a:bodyPr/>
        <a:lstStyle/>
        <a:p>
          <a:endParaRPr lang="en-US"/>
        </a:p>
      </dgm:t>
    </dgm:pt>
    <dgm:pt modelId="{2C1CEBA5-756C-4ABD-AE36-49A1D885160E}" type="sibTrans" cxnId="{A6BC05E8-48EF-440A-A5BF-CC2C212F65E6}">
      <dgm:prSet/>
      <dgm:spPr/>
      <dgm:t>
        <a:bodyPr/>
        <a:lstStyle/>
        <a:p>
          <a:endParaRPr lang="en-US"/>
        </a:p>
      </dgm:t>
    </dgm:pt>
    <dgm:pt modelId="{57BADEBF-1E73-475A-B3BA-2184F9F8D346}">
      <dgm:prSet phldrT="[Text]"/>
      <dgm:spPr>
        <a:solidFill>
          <a:srgbClr val="B381D9">
            <a:alpha val="89804"/>
          </a:srgbClr>
        </a:solidFill>
        <a:ln>
          <a:solidFill>
            <a:schemeClr val="tx1">
              <a:lumMod val="50000"/>
              <a:lumOff val="50000"/>
              <a:alpha val="90000"/>
            </a:schemeClr>
          </a:solidFill>
        </a:ln>
      </dgm:spPr>
      <dgm:t>
        <a:bodyPr/>
        <a:lstStyle/>
        <a:p>
          <a:r>
            <a:rPr lang="en-US" dirty="0" smtClean="0"/>
            <a:t>Trauma</a:t>
          </a:r>
          <a:endParaRPr lang="en-US" dirty="0"/>
        </a:p>
      </dgm:t>
    </dgm:pt>
    <dgm:pt modelId="{4A9663AF-BC04-42F1-A8E4-68408573ED04}" type="parTrans" cxnId="{7FAF47F9-423D-43E9-8A35-C3538464671F}">
      <dgm:prSet/>
      <dgm:spPr/>
      <dgm:t>
        <a:bodyPr/>
        <a:lstStyle/>
        <a:p>
          <a:endParaRPr lang="en-US"/>
        </a:p>
      </dgm:t>
    </dgm:pt>
    <dgm:pt modelId="{2CDBABB5-B5CB-41E8-B507-715BCDC96584}" type="sibTrans" cxnId="{7FAF47F9-423D-43E9-8A35-C3538464671F}">
      <dgm:prSet/>
      <dgm:spPr/>
      <dgm:t>
        <a:bodyPr/>
        <a:lstStyle/>
        <a:p>
          <a:endParaRPr lang="en-US"/>
        </a:p>
      </dgm:t>
    </dgm:pt>
    <dgm:pt modelId="{FF4FEEF3-3235-41AF-8400-3AE341EF1EE6}">
      <dgm:prSet phldrT="[Text]"/>
      <dgm:spPr>
        <a:solidFill>
          <a:srgbClr val="B381D9">
            <a:alpha val="89804"/>
          </a:srgbClr>
        </a:solidFill>
        <a:ln>
          <a:solidFill>
            <a:schemeClr val="tx1">
              <a:lumMod val="50000"/>
              <a:lumOff val="50000"/>
              <a:alpha val="90000"/>
            </a:schemeClr>
          </a:solidFill>
        </a:ln>
      </dgm:spPr>
      <dgm:t>
        <a:bodyPr/>
        <a:lstStyle/>
        <a:p>
          <a:r>
            <a:rPr lang="en-US" dirty="0" smtClean="0"/>
            <a:t>Suicide</a:t>
          </a:r>
          <a:endParaRPr lang="en-US" dirty="0"/>
        </a:p>
      </dgm:t>
    </dgm:pt>
    <dgm:pt modelId="{E4FAE6B7-0D15-4DA8-9287-27E5D897649C}" type="parTrans" cxnId="{FF27521E-940C-44C6-80F8-A38710D5D709}">
      <dgm:prSet/>
      <dgm:spPr/>
      <dgm:t>
        <a:bodyPr/>
        <a:lstStyle/>
        <a:p>
          <a:endParaRPr lang="en-US"/>
        </a:p>
      </dgm:t>
    </dgm:pt>
    <dgm:pt modelId="{57D6005A-4585-4E48-893C-37486F5650E3}" type="sibTrans" cxnId="{FF27521E-940C-44C6-80F8-A38710D5D709}">
      <dgm:prSet/>
      <dgm:spPr/>
      <dgm:t>
        <a:bodyPr/>
        <a:lstStyle/>
        <a:p>
          <a:endParaRPr lang="en-US"/>
        </a:p>
      </dgm:t>
    </dgm:pt>
    <dgm:pt modelId="{69F167B5-BA99-4F87-A35B-E332D7CA5F50}">
      <dgm:prSet phldrT="[Text]"/>
      <dgm:spPr>
        <a:solidFill>
          <a:srgbClr val="B381D9">
            <a:alpha val="89804"/>
          </a:srgbClr>
        </a:solidFill>
        <a:ln>
          <a:solidFill>
            <a:schemeClr val="tx1">
              <a:lumMod val="50000"/>
              <a:lumOff val="50000"/>
              <a:alpha val="90000"/>
            </a:schemeClr>
          </a:solidFill>
        </a:ln>
      </dgm:spPr>
      <dgm:t>
        <a:bodyPr/>
        <a:lstStyle/>
        <a:p>
          <a:r>
            <a:rPr lang="en-US" dirty="0" smtClean="0"/>
            <a:t>Resiliency Factors (social health, </a:t>
          </a:r>
          <a:br>
            <a:rPr lang="en-US" dirty="0" smtClean="0"/>
          </a:br>
          <a:r>
            <a:rPr lang="en-US" dirty="0" smtClean="0"/>
            <a:t>self-esteem)</a:t>
          </a:r>
          <a:endParaRPr lang="en-US" dirty="0"/>
        </a:p>
      </dgm:t>
    </dgm:pt>
    <dgm:pt modelId="{C9C54386-4C94-4950-919A-C957B5DAA2D3}" type="parTrans" cxnId="{B7F3CC45-47A1-478F-ACE4-101590CFE9F6}">
      <dgm:prSet/>
      <dgm:spPr/>
      <dgm:t>
        <a:bodyPr/>
        <a:lstStyle/>
        <a:p>
          <a:endParaRPr lang="en-US"/>
        </a:p>
      </dgm:t>
    </dgm:pt>
    <dgm:pt modelId="{8E73C0D4-257C-48E4-BF5F-AF8D5E8B1B56}" type="sibTrans" cxnId="{B7F3CC45-47A1-478F-ACE4-101590CFE9F6}">
      <dgm:prSet/>
      <dgm:spPr/>
      <dgm:t>
        <a:bodyPr/>
        <a:lstStyle/>
        <a:p>
          <a:endParaRPr lang="en-US"/>
        </a:p>
      </dgm:t>
    </dgm:pt>
    <dgm:pt modelId="{01293218-4FA5-4027-AD8A-8047200359D3}">
      <dgm:prSet phldrT="[Text]"/>
      <dgm:spPr>
        <a:solidFill>
          <a:srgbClr val="B8DF73">
            <a:alpha val="89804"/>
          </a:srgbClr>
        </a:solidFill>
        <a:ln>
          <a:solidFill>
            <a:schemeClr val="tx1">
              <a:lumMod val="50000"/>
              <a:lumOff val="50000"/>
              <a:alpha val="90000"/>
            </a:schemeClr>
          </a:solidFill>
        </a:ln>
      </dgm:spPr>
      <dgm:t>
        <a:bodyPr/>
        <a:lstStyle/>
        <a:p>
          <a:r>
            <a:rPr lang="en-US" dirty="0" smtClean="0"/>
            <a:t>Illicit Drug Use</a:t>
          </a:r>
          <a:endParaRPr lang="en-US" dirty="0"/>
        </a:p>
      </dgm:t>
    </dgm:pt>
    <dgm:pt modelId="{6ECACD12-24CF-426A-B6C7-32C9C6B6801A}" type="parTrans" cxnId="{DEDDC12F-1C00-4F91-AB9B-490670C6367E}">
      <dgm:prSet/>
      <dgm:spPr/>
      <dgm:t>
        <a:bodyPr/>
        <a:lstStyle/>
        <a:p>
          <a:endParaRPr lang="en-US"/>
        </a:p>
      </dgm:t>
    </dgm:pt>
    <dgm:pt modelId="{F3991F1B-CFEE-4EF2-826D-DA5384A8247A}" type="sibTrans" cxnId="{DEDDC12F-1C00-4F91-AB9B-490670C6367E}">
      <dgm:prSet/>
      <dgm:spPr/>
      <dgm:t>
        <a:bodyPr/>
        <a:lstStyle/>
        <a:p>
          <a:endParaRPr lang="en-US"/>
        </a:p>
      </dgm:t>
    </dgm:pt>
    <dgm:pt modelId="{D1D7D452-59C0-46BD-8616-D8FC78618B2E}">
      <dgm:prSet phldrT="[Text]"/>
      <dgm:spPr>
        <a:solidFill>
          <a:srgbClr val="B8DF73">
            <a:alpha val="89804"/>
          </a:srgbClr>
        </a:solidFill>
        <a:ln>
          <a:solidFill>
            <a:schemeClr val="tx1">
              <a:lumMod val="50000"/>
              <a:lumOff val="50000"/>
              <a:alpha val="90000"/>
            </a:schemeClr>
          </a:solidFill>
        </a:ln>
      </dgm:spPr>
      <dgm:t>
        <a:bodyPr/>
        <a:lstStyle/>
        <a:p>
          <a:r>
            <a:rPr lang="en-US" dirty="0" smtClean="0"/>
            <a:t>Non-prescription use of Prescription Medications</a:t>
          </a:r>
          <a:endParaRPr lang="en-US" dirty="0"/>
        </a:p>
      </dgm:t>
    </dgm:pt>
    <dgm:pt modelId="{5A364C14-E569-4814-B20C-85DA0F6C2D10}" type="parTrans" cxnId="{03AA5879-28CF-436A-B53B-1F39135598DC}">
      <dgm:prSet/>
      <dgm:spPr/>
      <dgm:t>
        <a:bodyPr/>
        <a:lstStyle/>
        <a:p>
          <a:endParaRPr lang="en-US"/>
        </a:p>
      </dgm:t>
    </dgm:pt>
    <dgm:pt modelId="{19506A58-12C2-4CBF-8370-244EBD41C073}" type="sibTrans" cxnId="{03AA5879-28CF-436A-B53B-1F39135598DC}">
      <dgm:prSet/>
      <dgm:spPr/>
      <dgm:t>
        <a:bodyPr/>
        <a:lstStyle/>
        <a:p>
          <a:endParaRPr lang="en-US"/>
        </a:p>
      </dgm:t>
    </dgm:pt>
    <dgm:pt modelId="{2FB0C0BF-93D9-4E28-8A84-AB51F7AD13DB}">
      <dgm:prSet phldrT="[Text]"/>
      <dgm:spPr>
        <a:solidFill>
          <a:srgbClr val="B8DF73">
            <a:alpha val="89804"/>
          </a:srgbClr>
        </a:solidFill>
        <a:ln>
          <a:solidFill>
            <a:schemeClr val="tx1">
              <a:lumMod val="50000"/>
              <a:lumOff val="50000"/>
              <a:alpha val="90000"/>
            </a:schemeClr>
          </a:solidFill>
        </a:ln>
      </dgm:spPr>
      <dgm:t>
        <a:bodyPr/>
        <a:lstStyle/>
        <a:p>
          <a:r>
            <a:rPr lang="en-US" dirty="0" smtClean="0"/>
            <a:t>Tobacco Use</a:t>
          </a:r>
          <a:endParaRPr lang="en-US" dirty="0"/>
        </a:p>
      </dgm:t>
    </dgm:pt>
    <dgm:pt modelId="{8DA670BD-835B-4812-9658-6A89D037DAA2}" type="parTrans" cxnId="{B3417E98-1361-44E9-8B53-581247A07EC4}">
      <dgm:prSet/>
      <dgm:spPr/>
      <dgm:t>
        <a:bodyPr/>
        <a:lstStyle/>
        <a:p>
          <a:endParaRPr lang="en-US"/>
        </a:p>
      </dgm:t>
    </dgm:pt>
    <dgm:pt modelId="{E2501C1C-D57C-45AE-A63C-7A433B88D8A2}" type="sibTrans" cxnId="{B3417E98-1361-44E9-8B53-581247A07EC4}">
      <dgm:prSet/>
      <dgm:spPr/>
      <dgm:t>
        <a:bodyPr/>
        <a:lstStyle/>
        <a:p>
          <a:endParaRPr lang="en-US"/>
        </a:p>
      </dgm:t>
    </dgm:pt>
    <dgm:pt modelId="{42C76D14-CD4D-47A5-AA29-50E11BB99E6F}">
      <dgm:prSet phldrT="[Text]"/>
      <dgm:spPr>
        <a:solidFill>
          <a:srgbClr val="B8DF73">
            <a:alpha val="89804"/>
          </a:srgbClr>
        </a:solidFill>
        <a:ln>
          <a:solidFill>
            <a:schemeClr val="tx1">
              <a:lumMod val="50000"/>
              <a:lumOff val="50000"/>
              <a:alpha val="90000"/>
            </a:schemeClr>
          </a:solidFill>
        </a:ln>
      </dgm:spPr>
      <dgm:t>
        <a:bodyPr/>
        <a:lstStyle/>
        <a:p>
          <a:r>
            <a:rPr lang="en-US" dirty="0" smtClean="0"/>
            <a:t>Sex/Drug-Linked Behavior</a:t>
          </a:r>
          <a:endParaRPr lang="en-US" dirty="0"/>
        </a:p>
      </dgm:t>
    </dgm:pt>
    <dgm:pt modelId="{5DE82F51-8F5A-4D2F-9D34-964B080CA576}" type="parTrans" cxnId="{CF74A20F-AF2F-4825-AE73-8C8CCCC077CE}">
      <dgm:prSet/>
      <dgm:spPr/>
      <dgm:t>
        <a:bodyPr/>
        <a:lstStyle/>
        <a:p>
          <a:endParaRPr lang="en-US"/>
        </a:p>
      </dgm:t>
    </dgm:pt>
    <dgm:pt modelId="{50CA5195-F60B-45EA-8093-63DFC61F6389}" type="sibTrans" cxnId="{CF74A20F-AF2F-4825-AE73-8C8CCCC077CE}">
      <dgm:prSet/>
      <dgm:spPr/>
      <dgm:t>
        <a:bodyPr/>
        <a:lstStyle/>
        <a:p>
          <a:endParaRPr lang="en-US"/>
        </a:p>
      </dgm:t>
    </dgm:pt>
    <dgm:pt modelId="{522C02B9-BAA1-431C-A6E8-7385030428AE}">
      <dgm:prSet phldrT="[Text]"/>
      <dgm:spPr>
        <a:solidFill>
          <a:srgbClr val="F9A5EF">
            <a:alpha val="89804"/>
          </a:srgbClr>
        </a:solidFill>
        <a:ln>
          <a:solidFill>
            <a:schemeClr val="tx1">
              <a:lumMod val="50000"/>
              <a:lumOff val="50000"/>
              <a:alpha val="90000"/>
            </a:schemeClr>
          </a:solidFill>
        </a:ln>
      </dgm:spPr>
      <dgm:t>
        <a:bodyPr/>
        <a:lstStyle/>
        <a:p>
          <a:r>
            <a:rPr lang="en-US" dirty="0" smtClean="0"/>
            <a:t>Sex/Drug-Linked Behavior</a:t>
          </a:r>
          <a:endParaRPr lang="en-US" dirty="0"/>
        </a:p>
      </dgm:t>
    </dgm:pt>
    <dgm:pt modelId="{029E1E70-DDF3-443A-97CD-7E5C1A8FF0B3}" type="parTrans" cxnId="{1712567A-4D62-47FD-B6B1-AC25D4283262}">
      <dgm:prSet/>
      <dgm:spPr/>
      <dgm:t>
        <a:bodyPr/>
        <a:lstStyle/>
        <a:p>
          <a:endParaRPr lang="en-US"/>
        </a:p>
      </dgm:t>
    </dgm:pt>
    <dgm:pt modelId="{5345DB4E-1FA6-4B11-A71E-44232DDDB520}" type="sibTrans" cxnId="{1712567A-4D62-47FD-B6B1-AC25D4283262}">
      <dgm:prSet/>
      <dgm:spPr/>
      <dgm:t>
        <a:bodyPr/>
        <a:lstStyle/>
        <a:p>
          <a:endParaRPr lang="en-US"/>
        </a:p>
      </dgm:t>
    </dgm:pt>
    <dgm:pt modelId="{4AB3F3C2-C842-467D-8960-6E901F32C770}">
      <dgm:prSet phldrT="[Text]"/>
      <dgm:spPr>
        <a:solidFill>
          <a:srgbClr val="F9A5EF">
            <a:alpha val="89804"/>
          </a:srgbClr>
        </a:solidFill>
        <a:ln>
          <a:solidFill>
            <a:schemeClr val="tx1">
              <a:lumMod val="50000"/>
              <a:lumOff val="50000"/>
              <a:alpha val="90000"/>
            </a:schemeClr>
          </a:solidFill>
        </a:ln>
      </dgm:spPr>
      <dgm:t>
        <a:bodyPr/>
        <a:lstStyle/>
        <a:p>
          <a:r>
            <a:rPr lang="en-US" dirty="0" smtClean="0"/>
            <a:t>Risky Sexual Behavior</a:t>
          </a:r>
          <a:endParaRPr lang="en-US" dirty="0"/>
        </a:p>
      </dgm:t>
    </dgm:pt>
    <dgm:pt modelId="{B34F9533-E73F-4A55-8D80-3B1C65F68980}" type="parTrans" cxnId="{EF244680-C034-4DE8-8EBF-A126A288969E}">
      <dgm:prSet/>
      <dgm:spPr/>
      <dgm:t>
        <a:bodyPr/>
        <a:lstStyle/>
        <a:p>
          <a:endParaRPr lang="en-US"/>
        </a:p>
      </dgm:t>
    </dgm:pt>
    <dgm:pt modelId="{3B91F7E6-3F79-4C2C-9F0B-A9C5ABE979BB}" type="sibTrans" cxnId="{EF244680-C034-4DE8-8EBF-A126A288969E}">
      <dgm:prSet/>
      <dgm:spPr/>
      <dgm:t>
        <a:bodyPr/>
        <a:lstStyle/>
        <a:p>
          <a:endParaRPr lang="en-US"/>
        </a:p>
      </dgm:t>
    </dgm:pt>
    <dgm:pt modelId="{AEE8791A-BA64-469C-8B42-FE4F5749B549}">
      <dgm:prSet phldrT="[Text]"/>
      <dgm:spPr>
        <a:solidFill>
          <a:srgbClr val="F9A5EF">
            <a:alpha val="89804"/>
          </a:srgbClr>
        </a:solidFill>
        <a:ln>
          <a:solidFill>
            <a:schemeClr val="tx1">
              <a:lumMod val="50000"/>
              <a:lumOff val="50000"/>
              <a:alpha val="90000"/>
            </a:schemeClr>
          </a:solidFill>
        </a:ln>
      </dgm:spPr>
      <dgm:t>
        <a:bodyPr/>
        <a:lstStyle/>
        <a:p>
          <a:r>
            <a:rPr lang="en-US" dirty="0" smtClean="0"/>
            <a:t>Other Risk Behavior (incarceration, </a:t>
          </a:r>
          <a:br>
            <a:rPr lang="en-US" dirty="0" smtClean="0"/>
          </a:br>
          <a:r>
            <a:rPr lang="en-US" dirty="0" smtClean="0"/>
            <a:t>needle sharing)</a:t>
          </a:r>
          <a:endParaRPr lang="en-US" dirty="0"/>
        </a:p>
      </dgm:t>
    </dgm:pt>
    <dgm:pt modelId="{4E130F8F-8F46-45F0-915A-441B52BF0AD8}" type="parTrans" cxnId="{753FDEFF-06CB-4011-AA46-3265297258EC}">
      <dgm:prSet/>
      <dgm:spPr/>
      <dgm:t>
        <a:bodyPr/>
        <a:lstStyle/>
        <a:p>
          <a:endParaRPr lang="en-US"/>
        </a:p>
      </dgm:t>
    </dgm:pt>
    <dgm:pt modelId="{23B6EDA6-5607-4CF1-B35B-19924D9C3C14}" type="sibTrans" cxnId="{753FDEFF-06CB-4011-AA46-3265297258EC}">
      <dgm:prSet/>
      <dgm:spPr/>
      <dgm:t>
        <a:bodyPr/>
        <a:lstStyle/>
        <a:p>
          <a:endParaRPr lang="en-US"/>
        </a:p>
      </dgm:t>
    </dgm:pt>
    <dgm:pt modelId="{07E67AA8-9A02-4F0D-8445-FE8B7568627D}" type="pres">
      <dgm:prSet presAssocID="{51C7F5B0-43B1-4457-97B1-009A51BE1B88}" presName="theList" presStyleCnt="0">
        <dgm:presLayoutVars>
          <dgm:dir/>
          <dgm:animLvl val="lvl"/>
          <dgm:resizeHandles val="exact"/>
        </dgm:presLayoutVars>
      </dgm:prSet>
      <dgm:spPr/>
      <dgm:t>
        <a:bodyPr/>
        <a:lstStyle/>
        <a:p>
          <a:endParaRPr lang="en-US"/>
        </a:p>
      </dgm:t>
    </dgm:pt>
    <dgm:pt modelId="{EF9A0BBE-C20B-45D2-B8C4-37CE3917E48F}" type="pres">
      <dgm:prSet presAssocID="{104D1830-BD8C-45FF-9ACB-DB7E620D8660}" presName="compNode" presStyleCnt="0"/>
      <dgm:spPr/>
    </dgm:pt>
    <dgm:pt modelId="{E7E72837-346E-4E7A-BC82-2CAD08FC8060}" type="pres">
      <dgm:prSet presAssocID="{104D1830-BD8C-45FF-9ACB-DB7E620D8660}" presName="aNode" presStyleLbl="bgShp" presStyleIdx="0" presStyleCnt="4"/>
      <dgm:spPr/>
      <dgm:t>
        <a:bodyPr/>
        <a:lstStyle/>
        <a:p>
          <a:endParaRPr lang="en-US"/>
        </a:p>
      </dgm:t>
    </dgm:pt>
    <dgm:pt modelId="{D23B9C26-EC0E-472A-A9C5-B817D1741C36}" type="pres">
      <dgm:prSet presAssocID="{104D1830-BD8C-45FF-9ACB-DB7E620D8660}" presName="textNode" presStyleLbl="bgShp" presStyleIdx="0" presStyleCnt="4"/>
      <dgm:spPr/>
      <dgm:t>
        <a:bodyPr/>
        <a:lstStyle/>
        <a:p>
          <a:endParaRPr lang="en-US"/>
        </a:p>
      </dgm:t>
    </dgm:pt>
    <dgm:pt modelId="{2824EEB0-EEF8-4106-8D01-C5ABF5110B0D}" type="pres">
      <dgm:prSet presAssocID="{104D1830-BD8C-45FF-9ACB-DB7E620D8660}" presName="compChildNode" presStyleCnt="0"/>
      <dgm:spPr/>
    </dgm:pt>
    <dgm:pt modelId="{73B364D8-7317-404A-B74B-EDF39BE0E7C7}" type="pres">
      <dgm:prSet presAssocID="{104D1830-BD8C-45FF-9ACB-DB7E620D8660}" presName="theInnerList" presStyleCnt="0"/>
      <dgm:spPr/>
    </dgm:pt>
    <dgm:pt modelId="{1D95B418-81B5-41F9-8419-40E36935294E}" type="pres">
      <dgm:prSet presAssocID="{87DD4D83-47E2-445B-9F11-A5D053DE05AB}" presName="childNode" presStyleLbl="node1" presStyleIdx="0" presStyleCnt="17">
        <dgm:presLayoutVars>
          <dgm:bulletEnabled val="1"/>
        </dgm:presLayoutVars>
      </dgm:prSet>
      <dgm:spPr/>
      <dgm:t>
        <a:bodyPr/>
        <a:lstStyle/>
        <a:p>
          <a:endParaRPr lang="en-US"/>
        </a:p>
      </dgm:t>
    </dgm:pt>
    <dgm:pt modelId="{6AD5007F-C5A3-40E7-84A1-6CEDC6B953F6}" type="pres">
      <dgm:prSet presAssocID="{87DD4D83-47E2-445B-9F11-A5D053DE05AB}" presName="aSpace2" presStyleCnt="0"/>
      <dgm:spPr/>
    </dgm:pt>
    <dgm:pt modelId="{4194D781-7707-4B0D-8845-140222D4055F}" type="pres">
      <dgm:prSet presAssocID="{F4CE8BF3-E049-4277-A4F6-04FECB589D89}" presName="childNode" presStyleLbl="node1" presStyleIdx="1" presStyleCnt="17">
        <dgm:presLayoutVars>
          <dgm:bulletEnabled val="1"/>
        </dgm:presLayoutVars>
      </dgm:prSet>
      <dgm:spPr/>
      <dgm:t>
        <a:bodyPr/>
        <a:lstStyle/>
        <a:p>
          <a:endParaRPr lang="en-US"/>
        </a:p>
      </dgm:t>
    </dgm:pt>
    <dgm:pt modelId="{66B42CFF-FA1A-4A1D-AFB8-BCE444B0FF09}" type="pres">
      <dgm:prSet presAssocID="{F4CE8BF3-E049-4277-A4F6-04FECB589D89}" presName="aSpace2" presStyleCnt="0"/>
      <dgm:spPr/>
    </dgm:pt>
    <dgm:pt modelId="{C499E0CD-E2DF-4807-AC9D-F3F2351A6CDC}" type="pres">
      <dgm:prSet presAssocID="{B52938AA-8D8F-43AF-9EB7-815F2AB62274}" presName="childNode" presStyleLbl="node1" presStyleIdx="2" presStyleCnt="17">
        <dgm:presLayoutVars>
          <dgm:bulletEnabled val="1"/>
        </dgm:presLayoutVars>
      </dgm:prSet>
      <dgm:spPr/>
      <dgm:t>
        <a:bodyPr/>
        <a:lstStyle/>
        <a:p>
          <a:endParaRPr lang="en-US"/>
        </a:p>
      </dgm:t>
    </dgm:pt>
    <dgm:pt modelId="{EAC33A2C-8836-4C42-99AF-BEA6F6536972}" type="pres">
      <dgm:prSet presAssocID="{104D1830-BD8C-45FF-9ACB-DB7E620D8660}" presName="aSpace" presStyleCnt="0"/>
      <dgm:spPr/>
    </dgm:pt>
    <dgm:pt modelId="{E90F7734-EF69-4532-81EA-69D59812A0D1}" type="pres">
      <dgm:prSet presAssocID="{797DB251-B0A8-4D60-A797-AC9556F23233}" presName="compNode" presStyleCnt="0"/>
      <dgm:spPr/>
    </dgm:pt>
    <dgm:pt modelId="{930C1399-C374-4037-BB0A-D8822931D40C}" type="pres">
      <dgm:prSet presAssocID="{797DB251-B0A8-4D60-A797-AC9556F23233}" presName="aNode" presStyleLbl="bgShp" presStyleIdx="1" presStyleCnt="4"/>
      <dgm:spPr/>
      <dgm:t>
        <a:bodyPr/>
        <a:lstStyle/>
        <a:p>
          <a:endParaRPr lang="en-US"/>
        </a:p>
      </dgm:t>
    </dgm:pt>
    <dgm:pt modelId="{1BD534DA-1EFE-4FEF-8A2C-5E15B4F14FB6}" type="pres">
      <dgm:prSet presAssocID="{797DB251-B0A8-4D60-A797-AC9556F23233}" presName="textNode" presStyleLbl="bgShp" presStyleIdx="1" presStyleCnt="4"/>
      <dgm:spPr/>
      <dgm:t>
        <a:bodyPr/>
        <a:lstStyle/>
        <a:p>
          <a:endParaRPr lang="en-US"/>
        </a:p>
      </dgm:t>
    </dgm:pt>
    <dgm:pt modelId="{69385829-B0DA-4F85-ACA6-D55E46DA2693}" type="pres">
      <dgm:prSet presAssocID="{797DB251-B0A8-4D60-A797-AC9556F23233}" presName="compChildNode" presStyleCnt="0"/>
      <dgm:spPr/>
    </dgm:pt>
    <dgm:pt modelId="{1506FA94-CD36-4DE8-AB71-3E78BEAE5D4A}" type="pres">
      <dgm:prSet presAssocID="{797DB251-B0A8-4D60-A797-AC9556F23233}" presName="theInnerList" presStyleCnt="0"/>
      <dgm:spPr/>
    </dgm:pt>
    <dgm:pt modelId="{3EAC2D35-443E-4557-9E7B-37735F13AA31}" type="pres">
      <dgm:prSet presAssocID="{7C84DCD4-264C-4E2B-9AB0-A5BBEDABEE79}" presName="childNode" presStyleLbl="node1" presStyleIdx="3" presStyleCnt="17">
        <dgm:presLayoutVars>
          <dgm:bulletEnabled val="1"/>
        </dgm:presLayoutVars>
      </dgm:prSet>
      <dgm:spPr/>
      <dgm:t>
        <a:bodyPr/>
        <a:lstStyle/>
        <a:p>
          <a:endParaRPr lang="en-US"/>
        </a:p>
      </dgm:t>
    </dgm:pt>
    <dgm:pt modelId="{A57500CC-5F5A-4A91-A05D-CCD1C44E31D4}" type="pres">
      <dgm:prSet presAssocID="{7C84DCD4-264C-4E2B-9AB0-A5BBEDABEE79}" presName="aSpace2" presStyleCnt="0"/>
      <dgm:spPr/>
    </dgm:pt>
    <dgm:pt modelId="{C829DD64-13D8-4733-B7C5-26A2B6A94EA5}" type="pres">
      <dgm:prSet presAssocID="{5463C1FD-7C2E-49DB-BC31-B5B5F926BAEF}" presName="childNode" presStyleLbl="node1" presStyleIdx="4" presStyleCnt="17">
        <dgm:presLayoutVars>
          <dgm:bulletEnabled val="1"/>
        </dgm:presLayoutVars>
      </dgm:prSet>
      <dgm:spPr/>
      <dgm:t>
        <a:bodyPr/>
        <a:lstStyle/>
        <a:p>
          <a:endParaRPr lang="en-US"/>
        </a:p>
      </dgm:t>
    </dgm:pt>
    <dgm:pt modelId="{6017B16C-33E4-48CB-83D7-861B0C78F231}" type="pres">
      <dgm:prSet presAssocID="{5463C1FD-7C2E-49DB-BC31-B5B5F926BAEF}" presName="aSpace2" presStyleCnt="0"/>
      <dgm:spPr/>
    </dgm:pt>
    <dgm:pt modelId="{367A57C2-A84A-446D-91A4-3EED3A036067}" type="pres">
      <dgm:prSet presAssocID="{57BADEBF-1E73-475A-B3BA-2184F9F8D346}" presName="childNode" presStyleLbl="node1" presStyleIdx="5" presStyleCnt="17">
        <dgm:presLayoutVars>
          <dgm:bulletEnabled val="1"/>
        </dgm:presLayoutVars>
      </dgm:prSet>
      <dgm:spPr/>
      <dgm:t>
        <a:bodyPr/>
        <a:lstStyle/>
        <a:p>
          <a:endParaRPr lang="en-US"/>
        </a:p>
      </dgm:t>
    </dgm:pt>
    <dgm:pt modelId="{84CF3A4C-36FE-48F7-8C03-3EBCA10DE765}" type="pres">
      <dgm:prSet presAssocID="{57BADEBF-1E73-475A-B3BA-2184F9F8D346}" presName="aSpace2" presStyleCnt="0"/>
      <dgm:spPr/>
    </dgm:pt>
    <dgm:pt modelId="{3E0F396C-B93E-409D-9796-2EE11CFA8531}" type="pres">
      <dgm:prSet presAssocID="{FF4FEEF3-3235-41AF-8400-3AE341EF1EE6}" presName="childNode" presStyleLbl="node1" presStyleIdx="6" presStyleCnt="17">
        <dgm:presLayoutVars>
          <dgm:bulletEnabled val="1"/>
        </dgm:presLayoutVars>
      </dgm:prSet>
      <dgm:spPr/>
      <dgm:t>
        <a:bodyPr/>
        <a:lstStyle/>
        <a:p>
          <a:endParaRPr lang="en-US"/>
        </a:p>
      </dgm:t>
    </dgm:pt>
    <dgm:pt modelId="{F0B71EB1-C940-472C-93F2-BC4164F899A2}" type="pres">
      <dgm:prSet presAssocID="{FF4FEEF3-3235-41AF-8400-3AE341EF1EE6}" presName="aSpace2" presStyleCnt="0"/>
      <dgm:spPr/>
    </dgm:pt>
    <dgm:pt modelId="{DC204270-74F0-46E3-9FF1-1534737B96B7}" type="pres">
      <dgm:prSet presAssocID="{69F167B5-BA99-4F87-A35B-E332D7CA5F50}" presName="childNode" presStyleLbl="node1" presStyleIdx="7" presStyleCnt="17">
        <dgm:presLayoutVars>
          <dgm:bulletEnabled val="1"/>
        </dgm:presLayoutVars>
      </dgm:prSet>
      <dgm:spPr/>
      <dgm:t>
        <a:bodyPr/>
        <a:lstStyle/>
        <a:p>
          <a:endParaRPr lang="en-US"/>
        </a:p>
      </dgm:t>
    </dgm:pt>
    <dgm:pt modelId="{FC3B70E9-7A75-4F3B-A889-CBD796876BF3}" type="pres">
      <dgm:prSet presAssocID="{797DB251-B0A8-4D60-A797-AC9556F23233}" presName="aSpace" presStyleCnt="0"/>
      <dgm:spPr/>
    </dgm:pt>
    <dgm:pt modelId="{6A848C61-A202-4E2A-8790-4CBF3F39E253}" type="pres">
      <dgm:prSet presAssocID="{5DF48EE8-83A4-4314-8450-9DCADC562732}" presName="compNode" presStyleCnt="0"/>
      <dgm:spPr/>
    </dgm:pt>
    <dgm:pt modelId="{09D97FF3-A065-4D35-8CFB-3ACE0F02BB6A}" type="pres">
      <dgm:prSet presAssocID="{5DF48EE8-83A4-4314-8450-9DCADC562732}" presName="aNode" presStyleLbl="bgShp" presStyleIdx="2" presStyleCnt="4"/>
      <dgm:spPr/>
      <dgm:t>
        <a:bodyPr/>
        <a:lstStyle/>
        <a:p>
          <a:endParaRPr lang="en-US"/>
        </a:p>
      </dgm:t>
    </dgm:pt>
    <dgm:pt modelId="{3D90AB5B-DFAC-480D-8A56-0BC46AEC0822}" type="pres">
      <dgm:prSet presAssocID="{5DF48EE8-83A4-4314-8450-9DCADC562732}" presName="textNode" presStyleLbl="bgShp" presStyleIdx="2" presStyleCnt="4"/>
      <dgm:spPr/>
      <dgm:t>
        <a:bodyPr/>
        <a:lstStyle/>
        <a:p>
          <a:endParaRPr lang="en-US"/>
        </a:p>
      </dgm:t>
    </dgm:pt>
    <dgm:pt modelId="{BC9C6AEB-5FFC-43EC-A17E-B4C727EBA8D5}" type="pres">
      <dgm:prSet presAssocID="{5DF48EE8-83A4-4314-8450-9DCADC562732}" presName="compChildNode" presStyleCnt="0"/>
      <dgm:spPr/>
    </dgm:pt>
    <dgm:pt modelId="{BD476A6B-3ACD-44DE-87D4-E5AE435ECA3E}" type="pres">
      <dgm:prSet presAssocID="{5DF48EE8-83A4-4314-8450-9DCADC562732}" presName="theInnerList" presStyleCnt="0"/>
      <dgm:spPr/>
    </dgm:pt>
    <dgm:pt modelId="{55DA2B65-1B05-46E2-B79F-1407971E35D6}" type="pres">
      <dgm:prSet presAssocID="{67CF2831-4809-4AD4-A124-AF0648B8237D}" presName="childNode" presStyleLbl="node1" presStyleIdx="8" presStyleCnt="17">
        <dgm:presLayoutVars>
          <dgm:bulletEnabled val="1"/>
        </dgm:presLayoutVars>
      </dgm:prSet>
      <dgm:spPr/>
      <dgm:t>
        <a:bodyPr/>
        <a:lstStyle/>
        <a:p>
          <a:endParaRPr lang="en-US"/>
        </a:p>
      </dgm:t>
    </dgm:pt>
    <dgm:pt modelId="{E9847038-F09F-4F77-8A4F-845F97143122}" type="pres">
      <dgm:prSet presAssocID="{67CF2831-4809-4AD4-A124-AF0648B8237D}" presName="aSpace2" presStyleCnt="0"/>
      <dgm:spPr/>
    </dgm:pt>
    <dgm:pt modelId="{D4EE4403-5053-41C9-B8C9-B8679B6627C2}" type="pres">
      <dgm:prSet presAssocID="{01293218-4FA5-4027-AD8A-8047200359D3}" presName="childNode" presStyleLbl="node1" presStyleIdx="9" presStyleCnt="17">
        <dgm:presLayoutVars>
          <dgm:bulletEnabled val="1"/>
        </dgm:presLayoutVars>
      </dgm:prSet>
      <dgm:spPr/>
      <dgm:t>
        <a:bodyPr/>
        <a:lstStyle/>
        <a:p>
          <a:endParaRPr lang="en-US"/>
        </a:p>
      </dgm:t>
    </dgm:pt>
    <dgm:pt modelId="{C5746666-50C8-48AB-B019-6655E09A4EBD}" type="pres">
      <dgm:prSet presAssocID="{01293218-4FA5-4027-AD8A-8047200359D3}" presName="aSpace2" presStyleCnt="0"/>
      <dgm:spPr/>
    </dgm:pt>
    <dgm:pt modelId="{B83688EE-DF40-41C8-9857-EE1EEE378481}" type="pres">
      <dgm:prSet presAssocID="{D1D7D452-59C0-46BD-8616-D8FC78618B2E}" presName="childNode" presStyleLbl="node1" presStyleIdx="10" presStyleCnt="17">
        <dgm:presLayoutVars>
          <dgm:bulletEnabled val="1"/>
        </dgm:presLayoutVars>
      </dgm:prSet>
      <dgm:spPr/>
      <dgm:t>
        <a:bodyPr/>
        <a:lstStyle/>
        <a:p>
          <a:endParaRPr lang="en-US"/>
        </a:p>
      </dgm:t>
    </dgm:pt>
    <dgm:pt modelId="{6E861369-3741-4688-B742-67035B878600}" type="pres">
      <dgm:prSet presAssocID="{D1D7D452-59C0-46BD-8616-D8FC78618B2E}" presName="aSpace2" presStyleCnt="0"/>
      <dgm:spPr/>
    </dgm:pt>
    <dgm:pt modelId="{8AA3D577-3818-4FC0-8DE1-CEBCFDBA5357}" type="pres">
      <dgm:prSet presAssocID="{2FB0C0BF-93D9-4E28-8A84-AB51F7AD13DB}" presName="childNode" presStyleLbl="node1" presStyleIdx="11" presStyleCnt="17">
        <dgm:presLayoutVars>
          <dgm:bulletEnabled val="1"/>
        </dgm:presLayoutVars>
      </dgm:prSet>
      <dgm:spPr/>
      <dgm:t>
        <a:bodyPr/>
        <a:lstStyle/>
        <a:p>
          <a:endParaRPr lang="en-US"/>
        </a:p>
      </dgm:t>
    </dgm:pt>
    <dgm:pt modelId="{0B68BB93-8792-4523-BA8D-5B93BD46B146}" type="pres">
      <dgm:prSet presAssocID="{2FB0C0BF-93D9-4E28-8A84-AB51F7AD13DB}" presName="aSpace2" presStyleCnt="0"/>
      <dgm:spPr/>
    </dgm:pt>
    <dgm:pt modelId="{0641B0F0-F3A0-4F19-895C-6D8C3AC93299}" type="pres">
      <dgm:prSet presAssocID="{42C76D14-CD4D-47A5-AA29-50E11BB99E6F}" presName="childNode" presStyleLbl="node1" presStyleIdx="12" presStyleCnt="17">
        <dgm:presLayoutVars>
          <dgm:bulletEnabled val="1"/>
        </dgm:presLayoutVars>
      </dgm:prSet>
      <dgm:spPr/>
      <dgm:t>
        <a:bodyPr/>
        <a:lstStyle/>
        <a:p>
          <a:endParaRPr lang="en-US"/>
        </a:p>
      </dgm:t>
    </dgm:pt>
    <dgm:pt modelId="{356E3962-E528-49D5-908D-5880C1434686}" type="pres">
      <dgm:prSet presAssocID="{5DF48EE8-83A4-4314-8450-9DCADC562732}" presName="aSpace" presStyleCnt="0"/>
      <dgm:spPr/>
    </dgm:pt>
    <dgm:pt modelId="{323C01EE-9768-4053-A233-54F6391551C0}" type="pres">
      <dgm:prSet presAssocID="{BF57E073-4C53-4C3C-A4CB-93B9CDE79318}" presName="compNode" presStyleCnt="0"/>
      <dgm:spPr/>
    </dgm:pt>
    <dgm:pt modelId="{8EC4ABC3-7C15-4090-9694-CD57EEA5F257}" type="pres">
      <dgm:prSet presAssocID="{BF57E073-4C53-4C3C-A4CB-93B9CDE79318}" presName="aNode" presStyleLbl="bgShp" presStyleIdx="3" presStyleCnt="4"/>
      <dgm:spPr/>
      <dgm:t>
        <a:bodyPr/>
        <a:lstStyle/>
        <a:p>
          <a:endParaRPr lang="en-US"/>
        </a:p>
      </dgm:t>
    </dgm:pt>
    <dgm:pt modelId="{2473947A-3207-49D3-BEF8-BB5980F3E76A}" type="pres">
      <dgm:prSet presAssocID="{BF57E073-4C53-4C3C-A4CB-93B9CDE79318}" presName="textNode" presStyleLbl="bgShp" presStyleIdx="3" presStyleCnt="4"/>
      <dgm:spPr/>
      <dgm:t>
        <a:bodyPr/>
        <a:lstStyle/>
        <a:p>
          <a:endParaRPr lang="en-US"/>
        </a:p>
      </dgm:t>
    </dgm:pt>
    <dgm:pt modelId="{00C392AB-ED3B-49EE-B202-E6BF7D8CA7C5}" type="pres">
      <dgm:prSet presAssocID="{BF57E073-4C53-4C3C-A4CB-93B9CDE79318}" presName="compChildNode" presStyleCnt="0"/>
      <dgm:spPr/>
    </dgm:pt>
    <dgm:pt modelId="{FF2D6E49-F42B-4492-9C97-DA3012EA92DA}" type="pres">
      <dgm:prSet presAssocID="{BF57E073-4C53-4C3C-A4CB-93B9CDE79318}" presName="theInnerList" presStyleCnt="0"/>
      <dgm:spPr/>
    </dgm:pt>
    <dgm:pt modelId="{8CB6CE82-C0F1-4D23-A2AA-D21628B88E7B}" type="pres">
      <dgm:prSet presAssocID="{522C02B9-BAA1-431C-A6E8-7385030428AE}" presName="childNode" presStyleLbl="node1" presStyleIdx="13" presStyleCnt="17">
        <dgm:presLayoutVars>
          <dgm:bulletEnabled val="1"/>
        </dgm:presLayoutVars>
      </dgm:prSet>
      <dgm:spPr/>
      <dgm:t>
        <a:bodyPr/>
        <a:lstStyle/>
        <a:p>
          <a:endParaRPr lang="en-US"/>
        </a:p>
      </dgm:t>
    </dgm:pt>
    <dgm:pt modelId="{7CA60CEA-67FA-4989-83FE-4B83880C0B30}" type="pres">
      <dgm:prSet presAssocID="{522C02B9-BAA1-431C-A6E8-7385030428AE}" presName="aSpace2" presStyleCnt="0"/>
      <dgm:spPr/>
    </dgm:pt>
    <dgm:pt modelId="{81A5D162-FFC1-42A3-A4FF-2574DD18CD4F}" type="pres">
      <dgm:prSet presAssocID="{4AB3F3C2-C842-467D-8960-6E901F32C770}" presName="childNode" presStyleLbl="node1" presStyleIdx="14" presStyleCnt="17">
        <dgm:presLayoutVars>
          <dgm:bulletEnabled val="1"/>
        </dgm:presLayoutVars>
      </dgm:prSet>
      <dgm:spPr/>
      <dgm:t>
        <a:bodyPr/>
        <a:lstStyle/>
        <a:p>
          <a:endParaRPr lang="en-US"/>
        </a:p>
      </dgm:t>
    </dgm:pt>
    <dgm:pt modelId="{560AA320-896D-49F3-BE1A-777D4ED94A5A}" type="pres">
      <dgm:prSet presAssocID="{4AB3F3C2-C842-467D-8960-6E901F32C770}" presName="aSpace2" presStyleCnt="0"/>
      <dgm:spPr/>
    </dgm:pt>
    <dgm:pt modelId="{D8402C3A-BE07-4543-90C7-372D26D67ECC}" type="pres">
      <dgm:prSet presAssocID="{AEE8791A-BA64-469C-8B42-FE4F5749B549}" presName="childNode" presStyleLbl="node1" presStyleIdx="15" presStyleCnt="17">
        <dgm:presLayoutVars>
          <dgm:bulletEnabled val="1"/>
        </dgm:presLayoutVars>
      </dgm:prSet>
      <dgm:spPr/>
      <dgm:t>
        <a:bodyPr/>
        <a:lstStyle/>
        <a:p>
          <a:endParaRPr lang="en-US"/>
        </a:p>
      </dgm:t>
    </dgm:pt>
    <dgm:pt modelId="{D926F5BE-61A5-47DA-A878-59B1F1973735}" type="pres">
      <dgm:prSet presAssocID="{AEE8791A-BA64-469C-8B42-FE4F5749B549}" presName="aSpace2" presStyleCnt="0"/>
      <dgm:spPr/>
    </dgm:pt>
    <dgm:pt modelId="{CAC9D101-526E-4DA7-910F-AB2D71ADA9DF}" type="pres">
      <dgm:prSet presAssocID="{E5165FC7-B849-4F7D-9701-27F088273134}" presName="childNode" presStyleLbl="node1" presStyleIdx="16" presStyleCnt="17">
        <dgm:presLayoutVars>
          <dgm:bulletEnabled val="1"/>
        </dgm:presLayoutVars>
      </dgm:prSet>
      <dgm:spPr/>
      <dgm:t>
        <a:bodyPr/>
        <a:lstStyle/>
        <a:p>
          <a:endParaRPr lang="en-US"/>
        </a:p>
      </dgm:t>
    </dgm:pt>
  </dgm:ptLst>
  <dgm:cxnLst>
    <dgm:cxn modelId="{57912F3F-0246-4947-8652-B9AFD3AD4D76}" srcId="{51C7F5B0-43B1-4457-97B1-009A51BE1B88}" destId="{104D1830-BD8C-45FF-9ACB-DB7E620D8660}" srcOrd="0" destOrd="0" parTransId="{3DAA1544-C466-4917-A720-B431D18795D7}" sibTransId="{7A0CA344-D974-498A-8535-82264F79C5A0}"/>
    <dgm:cxn modelId="{45C72697-BF75-48BF-8C82-EC43DB128828}" type="presOf" srcId="{797DB251-B0A8-4D60-A797-AC9556F23233}" destId="{930C1399-C374-4037-BB0A-D8822931D40C}" srcOrd="0" destOrd="0" presId="urn:microsoft.com/office/officeart/2005/8/layout/lProcess2"/>
    <dgm:cxn modelId="{B7F3CC45-47A1-478F-ACE4-101590CFE9F6}" srcId="{797DB251-B0A8-4D60-A797-AC9556F23233}" destId="{69F167B5-BA99-4F87-A35B-E332D7CA5F50}" srcOrd="4" destOrd="0" parTransId="{C9C54386-4C94-4950-919A-C957B5DAA2D3}" sibTransId="{8E73C0D4-257C-48E4-BF5F-AF8D5E8B1B56}"/>
    <dgm:cxn modelId="{342CAA8C-0B7C-442F-9D69-CA3D054D67AA}" type="presOf" srcId="{87DD4D83-47E2-445B-9F11-A5D053DE05AB}" destId="{1D95B418-81B5-41F9-8419-40E36935294E}" srcOrd="0" destOrd="0" presId="urn:microsoft.com/office/officeart/2005/8/layout/lProcess2"/>
    <dgm:cxn modelId="{C2CE9A42-3894-4FAA-AD55-1EBCE00063B1}" srcId="{51C7F5B0-43B1-4457-97B1-009A51BE1B88}" destId="{5DF48EE8-83A4-4314-8450-9DCADC562732}" srcOrd="2" destOrd="0" parTransId="{FFF38E15-291D-4BBA-A307-B2F018D9AB9C}" sibTransId="{6226F4B7-9F9D-4B12-ABC1-04B1E34FE540}"/>
    <dgm:cxn modelId="{D1330E95-E0F3-4470-89EB-0F16A1B5BC19}" srcId="{51C7F5B0-43B1-4457-97B1-009A51BE1B88}" destId="{797DB251-B0A8-4D60-A797-AC9556F23233}" srcOrd="1" destOrd="0" parTransId="{B5555025-0580-454D-9AF2-3A4F928BEAD2}" sibTransId="{94B5E67E-AE80-4681-A8C2-7BAD554AC8F9}"/>
    <dgm:cxn modelId="{134789E6-4B8E-4E7D-9D75-2698650657FD}" type="presOf" srcId="{01293218-4FA5-4027-AD8A-8047200359D3}" destId="{D4EE4403-5053-41C9-B8C9-B8679B6627C2}" srcOrd="0" destOrd="0" presId="urn:microsoft.com/office/officeart/2005/8/layout/lProcess2"/>
    <dgm:cxn modelId="{CF74A20F-AF2F-4825-AE73-8C8CCCC077CE}" srcId="{5DF48EE8-83A4-4314-8450-9DCADC562732}" destId="{42C76D14-CD4D-47A5-AA29-50E11BB99E6F}" srcOrd="4" destOrd="0" parTransId="{5DE82F51-8F5A-4D2F-9D34-964B080CA576}" sibTransId="{50CA5195-F60B-45EA-8093-63DFC61F6389}"/>
    <dgm:cxn modelId="{DEDDC12F-1C00-4F91-AB9B-490670C6367E}" srcId="{5DF48EE8-83A4-4314-8450-9DCADC562732}" destId="{01293218-4FA5-4027-AD8A-8047200359D3}" srcOrd="1" destOrd="0" parTransId="{6ECACD12-24CF-426A-B6C7-32C9C6B6801A}" sibTransId="{F3991F1B-CFEE-4EF2-826D-DA5384A8247A}"/>
    <dgm:cxn modelId="{1D0CE093-DA2D-4779-803B-D68C57BA97C2}" type="presOf" srcId="{D1D7D452-59C0-46BD-8616-D8FC78618B2E}" destId="{B83688EE-DF40-41C8-9857-EE1EEE378481}" srcOrd="0" destOrd="0" presId="urn:microsoft.com/office/officeart/2005/8/layout/lProcess2"/>
    <dgm:cxn modelId="{3A02508D-1078-4DA5-B38F-4AD2F4E65026}" srcId="{104D1830-BD8C-45FF-9ACB-DB7E620D8660}" destId="{B52938AA-8D8F-43AF-9EB7-815F2AB62274}" srcOrd="2" destOrd="0" parTransId="{6B850F66-6F5D-419A-8BE2-07F58F279D83}" sibTransId="{509E4A05-6CB1-4F3E-8EFE-9025C7C4422E}"/>
    <dgm:cxn modelId="{6206DB5E-B50F-496B-945C-61DC783B979B}" type="presOf" srcId="{7C84DCD4-264C-4E2B-9AB0-A5BBEDABEE79}" destId="{3EAC2D35-443E-4557-9E7B-37735F13AA31}" srcOrd="0" destOrd="0" presId="urn:microsoft.com/office/officeart/2005/8/layout/lProcess2"/>
    <dgm:cxn modelId="{EE345386-6F35-4A97-B8D7-715958C06967}" type="presOf" srcId="{42C76D14-CD4D-47A5-AA29-50E11BB99E6F}" destId="{0641B0F0-F3A0-4F19-895C-6D8C3AC93299}" srcOrd="0" destOrd="0" presId="urn:microsoft.com/office/officeart/2005/8/layout/lProcess2"/>
    <dgm:cxn modelId="{4A6E9822-58C5-47C0-998B-FA8326B9E8C7}" type="presOf" srcId="{522C02B9-BAA1-431C-A6E8-7385030428AE}" destId="{8CB6CE82-C0F1-4D23-A2AA-D21628B88E7B}" srcOrd="0" destOrd="0" presId="urn:microsoft.com/office/officeart/2005/8/layout/lProcess2"/>
    <dgm:cxn modelId="{501467B3-18CA-4B9E-AFDE-2C8829E00175}" type="presOf" srcId="{69F167B5-BA99-4F87-A35B-E332D7CA5F50}" destId="{DC204270-74F0-46E3-9FF1-1534737B96B7}" srcOrd="0" destOrd="0" presId="urn:microsoft.com/office/officeart/2005/8/layout/lProcess2"/>
    <dgm:cxn modelId="{FC0E7CDE-212F-402A-B896-CC1C29FF8AB7}" srcId="{104D1830-BD8C-45FF-9ACB-DB7E620D8660}" destId="{F4CE8BF3-E049-4277-A4F6-04FECB589D89}" srcOrd="1" destOrd="0" parTransId="{639EC39A-FAE6-4A4F-A062-521DB6916DC8}" sibTransId="{8E26B73F-DE32-4D4E-98C3-EC2A6E91CCCE}"/>
    <dgm:cxn modelId="{1731670D-663C-4FDB-97B9-98C6265005B2}" srcId="{5DF48EE8-83A4-4314-8450-9DCADC562732}" destId="{67CF2831-4809-4AD4-A124-AF0648B8237D}" srcOrd="0" destOrd="0" parTransId="{0856F308-3C67-406E-B9F0-2136C2ED5842}" sibTransId="{2CA54FEE-292F-40DE-96A1-51ABE0177D0B}"/>
    <dgm:cxn modelId="{29DB9E55-FBDC-4092-BC83-D08F2CFE92FC}" type="presOf" srcId="{BF57E073-4C53-4C3C-A4CB-93B9CDE79318}" destId="{2473947A-3207-49D3-BEF8-BB5980F3E76A}" srcOrd="1" destOrd="0" presId="urn:microsoft.com/office/officeart/2005/8/layout/lProcess2"/>
    <dgm:cxn modelId="{A6BC05E8-48EF-440A-A5BF-CC2C212F65E6}" srcId="{797DB251-B0A8-4D60-A797-AC9556F23233}" destId="{5463C1FD-7C2E-49DB-BC31-B5B5F926BAEF}" srcOrd="1" destOrd="0" parTransId="{756D17A8-1154-4078-A372-10A7F519BDB1}" sibTransId="{2C1CEBA5-756C-4ABD-AE36-49A1D885160E}"/>
    <dgm:cxn modelId="{FF27521E-940C-44C6-80F8-A38710D5D709}" srcId="{797DB251-B0A8-4D60-A797-AC9556F23233}" destId="{FF4FEEF3-3235-41AF-8400-3AE341EF1EE6}" srcOrd="3" destOrd="0" parTransId="{E4FAE6B7-0D15-4DA8-9287-27E5D897649C}" sibTransId="{57D6005A-4585-4E48-893C-37486F5650E3}"/>
    <dgm:cxn modelId="{D8741617-F519-4D1E-99AD-408537861D51}" type="presOf" srcId="{FF4FEEF3-3235-41AF-8400-3AE341EF1EE6}" destId="{3E0F396C-B93E-409D-9796-2EE11CFA8531}" srcOrd="0" destOrd="0" presId="urn:microsoft.com/office/officeart/2005/8/layout/lProcess2"/>
    <dgm:cxn modelId="{EF244680-C034-4DE8-8EBF-A126A288969E}" srcId="{BF57E073-4C53-4C3C-A4CB-93B9CDE79318}" destId="{4AB3F3C2-C842-467D-8960-6E901F32C770}" srcOrd="1" destOrd="0" parTransId="{B34F9533-E73F-4A55-8D80-3B1C65F68980}" sibTransId="{3B91F7E6-3F79-4C2C-9F0B-A9C5ABE979BB}"/>
    <dgm:cxn modelId="{03AA5879-28CF-436A-B53B-1F39135598DC}" srcId="{5DF48EE8-83A4-4314-8450-9DCADC562732}" destId="{D1D7D452-59C0-46BD-8616-D8FC78618B2E}" srcOrd="2" destOrd="0" parTransId="{5A364C14-E569-4814-B20C-85DA0F6C2D10}" sibTransId="{19506A58-12C2-4CBF-8370-244EBD41C073}"/>
    <dgm:cxn modelId="{1FF81D81-570A-4FB4-98F7-5B11D9854BB6}" type="presOf" srcId="{5DF48EE8-83A4-4314-8450-9DCADC562732}" destId="{3D90AB5B-DFAC-480D-8A56-0BC46AEC0822}" srcOrd="1" destOrd="0" presId="urn:microsoft.com/office/officeart/2005/8/layout/lProcess2"/>
    <dgm:cxn modelId="{B3417E98-1361-44E9-8B53-581247A07EC4}" srcId="{5DF48EE8-83A4-4314-8450-9DCADC562732}" destId="{2FB0C0BF-93D9-4E28-8A84-AB51F7AD13DB}" srcOrd="3" destOrd="0" parTransId="{8DA670BD-835B-4812-9658-6A89D037DAA2}" sibTransId="{E2501C1C-D57C-45AE-A63C-7A433B88D8A2}"/>
    <dgm:cxn modelId="{8497F384-F7A8-43D4-A6DB-211AD89F45DB}" type="presOf" srcId="{67CF2831-4809-4AD4-A124-AF0648B8237D}" destId="{55DA2B65-1B05-46E2-B79F-1407971E35D6}" srcOrd="0" destOrd="0" presId="urn:microsoft.com/office/officeart/2005/8/layout/lProcess2"/>
    <dgm:cxn modelId="{4A70F5FE-AB62-498E-86E1-50E330A9B19F}" type="presOf" srcId="{5463C1FD-7C2E-49DB-BC31-B5B5F926BAEF}" destId="{C829DD64-13D8-4733-B7C5-26A2B6A94EA5}" srcOrd="0" destOrd="0" presId="urn:microsoft.com/office/officeart/2005/8/layout/lProcess2"/>
    <dgm:cxn modelId="{608FF8F0-1F60-4C95-BD02-8FBE1ADC28E3}" srcId="{51C7F5B0-43B1-4457-97B1-009A51BE1B88}" destId="{BF57E073-4C53-4C3C-A4CB-93B9CDE79318}" srcOrd="3" destOrd="0" parTransId="{8D39A205-5F34-466F-A7BC-D87C554FFC2D}" sibTransId="{93A80D96-88E1-40A9-85AB-B06DFAE7F1E5}"/>
    <dgm:cxn modelId="{8DA93D6A-5002-4BDE-9EBC-448BC73C3AB9}" type="presOf" srcId="{5DF48EE8-83A4-4314-8450-9DCADC562732}" destId="{09D97FF3-A065-4D35-8CFB-3ACE0F02BB6A}" srcOrd="0" destOrd="0" presId="urn:microsoft.com/office/officeart/2005/8/layout/lProcess2"/>
    <dgm:cxn modelId="{8888D5DB-A14E-4D5F-BEE8-F2CEE9B1D0A2}" srcId="{797DB251-B0A8-4D60-A797-AC9556F23233}" destId="{7C84DCD4-264C-4E2B-9AB0-A5BBEDABEE79}" srcOrd="0" destOrd="0" parTransId="{4F616495-7638-4B6A-9ADE-15FC3C5E1950}" sibTransId="{9973E6CB-3033-4E72-AF00-E305C295DA39}"/>
    <dgm:cxn modelId="{F18D6DFE-A138-444E-9EF4-995C5F9B7C16}" type="presOf" srcId="{4AB3F3C2-C842-467D-8960-6E901F32C770}" destId="{81A5D162-FFC1-42A3-A4FF-2574DD18CD4F}" srcOrd="0" destOrd="0" presId="urn:microsoft.com/office/officeart/2005/8/layout/lProcess2"/>
    <dgm:cxn modelId="{8E7B23A4-482E-470A-8F06-51DE9485F94A}" srcId="{BF57E073-4C53-4C3C-A4CB-93B9CDE79318}" destId="{E5165FC7-B849-4F7D-9701-27F088273134}" srcOrd="3" destOrd="0" parTransId="{E22F95AF-A83D-4FAA-816E-B65155270566}" sibTransId="{685E4272-E9EA-48C7-8DA6-EB5C0BB02945}"/>
    <dgm:cxn modelId="{8E6815A2-7FB5-4F8B-BE62-49D553715AA3}" type="presOf" srcId="{104D1830-BD8C-45FF-9ACB-DB7E620D8660}" destId="{D23B9C26-EC0E-472A-A9C5-B817D1741C36}" srcOrd="1" destOrd="0" presId="urn:microsoft.com/office/officeart/2005/8/layout/lProcess2"/>
    <dgm:cxn modelId="{8F81E571-67D4-4D6A-9404-85139689B584}" srcId="{104D1830-BD8C-45FF-9ACB-DB7E620D8660}" destId="{87DD4D83-47E2-445B-9F11-A5D053DE05AB}" srcOrd="0" destOrd="0" parTransId="{309D987F-7752-4AB3-8854-04B8F58115EE}" sibTransId="{91E3A5F9-862D-443D-B7F8-F0276DB2D7B0}"/>
    <dgm:cxn modelId="{753FDEFF-06CB-4011-AA46-3265297258EC}" srcId="{BF57E073-4C53-4C3C-A4CB-93B9CDE79318}" destId="{AEE8791A-BA64-469C-8B42-FE4F5749B549}" srcOrd="2" destOrd="0" parTransId="{4E130F8F-8F46-45F0-915A-441B52BF0AD8}" sibTransId="{23B6EDA6-5607-4CF1-B35B-19924D9C3C14}"/>
    <dgm:cxn modelId="{FC8D8907-9C36-405C-84F4-DB08C99BE02A}" type="presOf" srcId="{51C7F5B0-43B1-4457-97B1-009A51BE1B88}" destId="{07E67AA8-9A02-4F0D-8445-FE8B7568627D}" srcOrd="0" destOrd="0" presId="urn:microsoft.com/office/officeart/2005/8/layout/lProcess2"/>
    <dgm:cxn modelId="{DD9DC6E9-713C-42CC-A62F-F5F41A266D74}" type="presOf" srcId="{BF57E073-4C53-4C3C-A4CB-93B9CDE79318}" destId="{8EC4ABC3-7C15-4090-9694-CD57EEA5F257}" srcOrd="0" destOrd="0" presId="urn:microsoft.com/office/officeart/2005/8/layout/lProcess2"/>
    <dgm:cxn modelId="{4EC3FD6B-FC1C-4559-A7DF-5B0BEF89D1AE}" type="presOf" srcId="{57BADEBF-1E73-475A-B3BA-2184F9F8D346}" destId="{367A57C2-A84A-446D-91A4-3EED3A036067}" srcOrd="0" destOrd="0" presId="urn:microsoft.com/office/officeart/2005/8/layout/lProcess2"/>
    <dgm:cxn modelId="{3A241208-8C44-458D-B392-8787EC532D43}" type="presOf" srcId="{104D1830-BD8C-45FF-9ACB-DB7E620D8660}" destId="{E7E72837-346E-4E7A-BC82-2CAD08FC8060}" srcOrd="0" destOrd="0" presId="urn:microsoft.com/office/officeart/2005/8/layout/lProcess2"/>
    <dgm:cxn modelId="{B9782192-F189-4EE0-812C-B349450EFBBD}" type="presOf" srcId="{2FB0C0BF-93D9-4E28-8A84-AB51F7AD13DB}" destId="{8AA3D577-3818-4FC0-8DE1-CEBCFDBA5357}" srcOrd="0" destOrd="0" presId="urn:microsoft.com/office/officeart/2005/8/layout/lProcess2"/>
    <dgm:cxn modelId="{1712567A-4D62-47FD-B6B1-AC25D4283262}" srcId="{BF57E073-4C53-4C3C-A4CB-93B9CDE79318}" destId="{522C02B9-BAA1-431C-A6E8-7385030428AE}" srcOrd="0" destOrd="0" parTransId="{029E1E70-DDF3-443A-97CD-7E5C1A8FF0B3}" sibTransId="{5345DB4E-1FA6-4B11-A71E-44232DDDB520}"/>
    <dgm:cxn modelId="{C139ECED-0EEE-4A7E-B76B-C57760EEEF16}" type="presOf" srcId="{AEE8791A-BA64-469C-8B42-FE4F5749B549}" destId="{D8402C3A-BE07-4543-90C7-372D26D67ECC}" srcOrd="0" destOrd="0" presId="urn:microsoft.com/office/officeart/2005/8/layout/lProcess2"/>
    <dgm:cxn modelId="{E24F82A6-017C-4498-8CFE-EE9EF8CDA40F}" type="presOf" srcId="{F4CE8BF3-E049-4277-A4F6-04FECB589D89}" destId="{4194D781-7707-4B0D-8845-140222D4055F}" srcOrd="0" destOrd="0" presId="urn:microsoft.com/office/officeart/2005/8/layout/lProcess2"/>
    <dgm:cxn modelId="{627D78E6-2CB5-4DF5-AEE3-AFC311FE0FEF}" type="presOf" srcId="{B52938AA-8D8F-43AF-9EB7-815F2AB62274}" destId="{C499E0CD-E2DF-4807-AC9D-F3F2351A6CDC}" srcOrd="0" destOrd="0" presId="urn:microsoft.com/office/officeart/2005/8/layout/lProcess2"/>
    <dgm:cxn modelId="{0D3FBA64-D8A0-40F9-BB7D-4955E2C71D53}" type="presOf" srcId="{E5165FC7-B849-4F7D-9701-27F088273134}" destId="{CAC9D101-526E-4DA7-910F-AB2D71ADA9DF}" srcOrd="0" destOrd="0" presId="urn:microsoft.com/office/officeart/2005/8/layout/lProcess2"/>
    <dgm:cxn modelId="{7FAF47F9-423D-43E9-8A35-C3538464671F}" srcId="{797DB251-B0A8-4D60-A797-AC9556F23233}" destId="{57BADEBF-1E73-475A-B3BA-2184F9F8D346}" srcOrd="2" destOrd="0" parTransId="{4A9663AF-BC04-42F1-A8E4-68408573ED04}" sibTransId="{2CDBABB5-B5CB-41E8-B507-715BCDC96584}"/>
    <dgm:cxn modelId="{5EF17E41-F580-406D-953B-2BF7F584478E}" type="presOf" srcId="{797DB251-B0A8-4D60-A797-AC9556F23233}" destId="{1BD534DA-1EFE-4FEF-8A2C-5E15B4F14FB6}" srcOrd="1" destOrd="0" presId="urn:microsoft.com/office/officeart/2005/8/layout/lProcess2"/>
    <dgm:cxn modelId="{6024AF3D-3EB1-43BD-AE36-4BA79697E001}" type="presParOf" srcId="{07E67AA8-9A02-4F0D-8445-FE8B7568627D}" destId="{EF9A0BBE-C20B-45D2-B8C4-37CE3917E48F}" srcOrd="0" destOrd="0" presId="urn:microsoft.com/office/officeart/2005/8/layout/lProcess2"/>
    <dgm:cxn modelId="{F4CD84BA-7A88-4839-8348-6D2999654D7B}" type="presParOf" srcId="{EF9A0BBE-C20B-45D2-B8C4-37CE3917E48F}" destId="{E7E72837-346E-4E7A-BC82-2CAD08FC8060}" srcOrd="0" destOrd="0" presId="urn:microsoft.com/office/officeart/2005/8/layout/lProcess2"/>
    <dgm:cxn modelId="{02DCF0A3-C1A3-4A2B-9170-893B25758919}" type="presParOf" srcId="{EF9A0BBE-C20B-45D2-B8C4-37CE3917E48F}" destId="{D23B9C26-EC0E-472A-A9C5-B817D1741C36}" srcOrd="1" destOrd="0" presId="urn:microsoft.com/office/officeart/2005/8/layout/lProcess2"/>
    <dgm:cxn modelId="{4ACAFED1-563A-4D8B-B92E-CDFBC5357A62}" type="presParOf" srcId="{EF9A0BBE-C20B-45D2-B8C4-37CE3917E48F}" destId="{2824EEB0-EEF8-4106-8D01-C5ABF5110B0D}" srcOrd="2" destOrd="0" presId="urn:microsoft.com/office/officeart/2005/8/layout/lProcess2"/>
    <dgm:cxn modelId="{A8DC8F02-6DF7-4BE6-9233-B527F53B46E3}" type="presParOf" srcId="{2824EEB0-EEF8-4106-8D01-C5ABF5110B0D}" destId="{73B364D8-7317-404A-B74B-EDF39BE0E7C7}" srcOrd="0" destOrd="0" presId="urn:microsoft.com/office/officeart/2005/8/layout/lProcess2"/>
    <dgm:cxn modelId="{3D4E14D8-343E-421E-9D2E-804A8BC26EF8}" type="presParOf" srcId="{73B364D8-7317-404A-B74B-EDF39BE0E7C7}" destId="{1D95B418-81B5-41F9-8419-40E36935294E}" srcOrd="0" destOrd="0" presId="urn:microsoft.com/office/officeart/2005/8/layout/lProcess2"/>
    <dgm:cxn modelId="{16E8694E-1481-4F11-9CDC-E603F67AA79C}" type="presParOf" srcId="{73B364D8-7317-404A-B74B-EDF39BE0E7C7}" destId="{6AD5007F-C5A3-40E7-84A1-6CEDC6B953F6}" srcOrd="1" destOrd="0" presId="urn:microsoft.com/office/officeart/2005/8/layout/lProcess2"/>
    <dgm:cxn modelId="{D9350029-9C86-409D-B04D-835F0391F8D9}" type="presParOf" srcId="{73B364D8-7317-404A-B74B-EDF39BE0E7C7}" destId="{4194D781-7707-4B0D-8845-140222D4055F}" srcOrd="2" destOrd="0" presId="urn:microsoft.com/office/officeart/2005/8/layout/lProcess2"/>
    <dgm:cxn modelId="{ABC511F9-E7ED-488D-A8A3-6B5511475E2E}" type="presParOf" srcId="{73B364D8-7317-404A-B74B-EDF39BE0E7C7}" destId="{66B42CFF-FA1A-4A1D-AFB8-BCE444B0FF09}" srcOrd="3" destOrd="0" presId="urn:microsoft.com/office/officeart/2005/8/layout/lProcess2"/>
    <dgm:cxn modelId="{AF5F3473-0DAD-433D-BA87-46FA4F246FE3}" type="presParOf" srcId="{73B364D8-7317-404A-B74B-EDF39BE0E7C7}" destId="{C499E0CD-E2DF-4807-AC9D-F3F2351A6CDC}" srcOrd="4" destOrd="0" presId="urn:microsoft.com/office/officeart/2005/8/layout/lProcess2"/>
    <dgm:cxn modelId="{79285280-AB0C-4509-AF8A-087565D1D484}" type="presParOf" srcId="{07E67AA8-9A02-4F0D-8445-FE8B7568627D}" destId="{EAC33A2C-8836-4C42-99AF-BEA6F6536972}" srcOrd="1" destOrd="0" presId="urn:microsoft.com/office/officeart/2005/8/layout/lProcess2"/>
    <dgm:cxn modelId="{81F6A192-D429-43CA-B722-2AE416BF0732}" type="presParOf" srcId="{07E67AA8-9A02-4F0D-8445-FE8B7568627D}" destId="{E90F7734-EF69-4532-81EA-69D59812A0D1}" srcOrd="2" destOrd="0" presId="urn:microsoft.com/office/officeart/2005/8/layout/lProcess2"/>
    <dgm:cxn modelId="{F7C16E1F-3268-4A8B-8B82-AD2AC892DA49}" type="presParOf" srcId="{E90F7734-EF69-4532-81EA-69D59812A0D1}" destId="{930C1399-C374-4037-BB0A-D8822931D40C}" srcOrd="0" destOrd="0" presId="urn:microsoft.com/office/officeart/2005/8/layout/lProcess2"/>
    <dgm:cxn modelId="{0B714556-B8AE-4559-A9C3-9019EF5FA439}" type="presParOf" srcId="{E90F7734-EF69-4532-81EA-69D59812A0D1}" destId="{1BD534DA-1EFE-4FEF-8A2C-5E15B4F14FB6}" srcOrd="1" destOrd="0" presId="urn:microsoft.com/office/officeart/2005/8/layout/lProcess2"/>
    <dgm:cxn modelId="{4B1B2F1F-957A-4448-9C15-FE9726F9AF4F}" type="presParOf" srcId="{E90F7734-EF69-4532-81EA-69D59812A0D1}" destId="{69385829-B0DA-4F85-ACA6-D55E46DA2693}" srcOrd="2" destOrd="0" presId="urn:microsoft.com/office/officeart/2005/8/layout/lProcess2"/>
    <dgm:cxn modelId="{EFAB1518-8F9B-4718-B94C-6C6D03606D52}" type="presParOf" srcId="{69385829-B0DA-4F85-ACA6-D55E46DA2693}" destId="{1506FA94-CD36-4DE8-AB71-3E78BEAE5D4A}" srcOrd="0" destOrd="0" presId="urn:microsoft.com/office/officeart/2005/8/layout/lProcess2"/>
    <dgm:cxn modelId="{D0FEBEEE-B75F-4F5A-BA1C-49512CDFA9AE}" type="presParOf" srcId="{1506FA94-CD36-4DE8-AB71-3E78BEAE5D4A}" destId="{3EAC2D35-443E-4557-9E7B-37735F13AA31}" srcOrd="0" destOrd="0" presId="urn:microsoft.com/office/officeart/2005/8/layout/lProcess2"/>
    <dgm:cxn modelId="{3C1CA039-4AFA-472A-BCB1-509FCB32B168}" type="presParOf" srcId="{1506FA94-CD36-4DE8-AB71-3E78BEAE5D4A}" destId="{A57500CC-5F5A-4A91-A05D-CCD1C44E31D4}" srcOrd="1" destOrd="0" presId="urn:microsoft.com/office/officeart/2005/8/layout/lProcess2"/>
    <dgm:cxn modelId="{3D5966A8-BB1D-45BB-856B-25B4547EE63B}" type="presParOf" srcId="{1506FA94-CD36-4DE8-AB71-3E78BEAE5D4A}" destId="{C829DD64-13D8-4733-B7C5-26A2B6A94EA5}" srcOrd="2" destOrd="0" presId="urn:microsoft.com/office/officeart/2005/8/layout/lProcess2"/>
    <dgm:cxn modelId="{9DFE2447-320E-4936-A35F-CE01B879CA29}" type="presParOf" srcId="{1506FA94-CD36-4DE8-AB71-3E78BEAE5D4A}" destId="{6017B16C-33E4-48CB-83D7-861B0C78F231}" srcOrd="3" destOrd="0" presId="urn:microsoft.com/office/officeart/2005/8/layout/lProcess2"/>
    <dgm:cxn modelId="{E2D111E4-0B5F-402D-BDB9-A069DE947EF1}" type="presParOf" srcId="{1506FA94-CD36-4DE8-AB71-3E78BEAE5D4A}" destId="{367A57C2-A84A-446D-91A4-3EED3A036067}" srcOrd="4" destOrd="0" presId="urn:microsoft.com/office/officeart/2005/8/layout/lProcess2"/>
    <dgm:cxn modelId="{7D93D1E3-E2F0-4FF6-A010-8C2DCB7E39E2}" type="presParOf" srcId="{1506FA94-CD36-4DE8-AB71-3E78BEAE5D4A}" destId="{84CF3A4C-36FE-48F7-8C03-3EBCA10DE765}" srcOrd="5" destOrd="0" presId="urn:microsoft.com/office/officeart/2005/8/layout/lProcess2"/>
    <dgm:cxn modelId="{6AE3681C-0BE2-47A3-A3CD-A5BDDABE8462}" type="presParOf" srcId="{1506FA94-CD36-4DE8-AB71-3E78BEAE5D4A}" destId="{3E0F396C-B93E-409D-9796-2EE11CFA8531}" srcOrd="6" destOrd="0" presId="urn:microsoft.com/office/officeart/2005/8/layout/lProcess2"/>
    <dgm:cxn modelId="{F44DC661-C443-4962-BFA0-DD3D0ACD8DF5}" type="presParOf" srcId="{1506FA94-CD36-4DE8-AB71-3E78BEAE5D4A}" destId="{F0B71EB1-C940-472C-93F2-BC4164F899A2}" srcOrd="7" destOrd="0" presId="urn:microsoft.com/office/officeart/2005/8/layout/lProcess2"/>
    <dgm:cxn modelId="{BAD1B9E1-1C98-4FC2-B7BA-43BCFF3C6D64}" type="presParOf" srcId="{1506FA94-CD36-4DE8-AB71-3E78BEAE5D4A}" destId="{DC204270-74F0-46E3-9FF1-1534737B96B7}" srcOrd="8" destOrd="0" presId="urn:microsoft.com/office/officeart/2005/8/layout/lProcess2"/>
    <dgm:cxn modelId="{BC49DE0A-5183-4E93-979C-8C2C44BA08C6}" type="presParOf" srcId="{07E67AA8-9A02-4F0D-8445-FE8B7568627D}" destId="{FC3B70E9-7A75-4F3B-A889-CBD796876BF3}" srcOrd="3" destOrd="0" presId="urn:microsoft.com/office/officeart/2005/8/layout/lProcess2"/>
    <dgm:cxn modelId="{DB1751C7-A71A-45C5-9B69-93E823313C08}" type="presParOf" srcId="{07E67AA8-9A02-4F0D-8445-FE8B7568627D}" destId="{6A848C61-A202-4E2A-8790-4CBF3F39E253}" srcOrd="4" destOrd="0" presId="urn:microsoft.com/office/officeart/2005/8/layout/lProcess2"/>
    <dgm:cxn modelId="{F085D001-35FF-41A2-8777-2D30D94C2B1F}" type="presParOf" srcId="{6A848C61-A202-4E2A-8790-4CBF3F39E253}" destId="{09D97FF3-A065-4D35-8CFB-3ACE0F02BB6A}" srcOrd="0" destOrd="0" presId="urn:microsoft.com/office/officeart/2005/8/layout/lProcess2"/>
    <dgm:cxn modelId="{8D71A2B9-2C09-4F50-970C-08D377C3A2BE}" type="presParOf" srcId="{6A848C61-A202-4E2A-8790-4CBF3F39E253}" destId="{3D90AB5B-DFAC-480D-8A56-0BC46AEC0822}" srcOrd="1" destOrd="0" presId="urn:microsoft.com/office/officeart/2005/8/layout/lProcess2"/>
    <dgm:cxn modelId="{3CAA4CAA-745E-4892-8BA1-2B256B9B3931}" type="presParOf" srcId="{6A848C61-A202-4E2A-8790-4CBF3F39E253}" destId="{BC9C6AEB-5FFC-43EC-A17E-B4C727EBA8D5}" srcOrd="2" destOrd="0" presId="urn:microsoft.com/office/officeart/2005/8/layout/lProcess2"/>
    <dgm:cxn modelId="{13C0DC0F-B220-4712-A861-510D08596216}" type="presParOf" srcId="{BC9C6AEB-5FFC-43EC-A17E-B4C727EBA8D5}" destId="{BD476A6B-3ACD-44DE-87D4-E5AE435ECA3E}" srcOrd="0" destOrd="0" presId="urn:microsoft.com/office/officeart/2005/8/layout/lProcess2"/>
    <dgm:cxn modelId="{4D095519-BB71-4422-A5FA-70DD5BEEF6BE}" type="presParOf" srcId="{BD476A6B-3ACD-44DE-87D4-E5AE435ECA3E}" destId="{55DA2B65-1B05-46E2-B79F-1407971E35D6}" srcOrd="0" destOrd="0" presId="urn:microsoft.com/office/officeart/2005/8/layout/lProcess2"/>
    <dgm:cxn modelId="{D16EB217-0D84-4B38-A01F-B5D71E0E03C7}" type="presParOf" srcId="{BD476A6B-3ACD-44DE-87D4-E5AE435ECA3E}" destId="{E9847038-F09F-4F77-8A4F-845F97143122}" srcOrd="1" destOrd="0" presId="urn:microsoft.com/office/officeart/2005/8/layout/lProcess2"/>
    <dgm:cxn modelId="{3E48C00F-CBC1-481D-81C4-2AF950ABEF22}" type="presParOf" srcId="{BD476A6B-3ACD-44DE-87D4-E5AE435ECA3E}" destId="{D4EE4403-5053-41C9-B8C9-B8679B6627C2}" srcOrd="2" destOrd="0" presId="urn:microsoft.com/office/officeart/2005/8/layout/lProcess2"/>
    <dgm:cxn modelId="{C5399262-B8D7-43F2-AA8C-BF87B67C7B38}" type="presParOf" srcId="{BD476A6B-3ACD-44DE-87D4-E5AE435ECA3E}" destId="{C5746666-50C8-48AB-B019-6655E09A4EBD}" srcOrd="3" destOrd="0" presId="urn:microsoft.com/office/officeart/2005/8/layout/lProcess2"/>
    <dgm:cxn modelId="{884E955A-EEA1-4501-9E06-32F4E70C55C4}" type="presParOf" srcId="{BD476A6B-3ACD-44DE-87D4-E5AE435ECA3E}" destId="{B83688EE-DF40-41C8-9857-EE1EEE378481}" srcOrd="4" destOrd="0" presId="urn:microsoft.com/office/officeart/2005/8/layout/lProcess2"/>
    <dgm:cxn modelId="{233469C3-26BD-49CC-837A-7ED62B254319}" type="presParOf" srcId="{BD476A6B-3ACD-44DE-87D4-E5AE435ECA3E}" destId="{6E861369-3741-4688-B742-67035B878600}" srcOrd="5" destOrd="0" presId="urn:microsoft.com/office/officeart/2005/8/layout/lProcess2"/>
    <dgm:cxn modelId="{476CF044-FB14-4B23-A25A-7E08DDEF60BB}" type="presParOf" srcId="{BD476A6B-3ACD-44DE-87D4-E5AE435ECA3E}" destId="{8AA3D577-3818-4FC0-8DE1-CEBCFDBA5357}" srcOrd="6" destOrd="0" presId="urn:microsoft.com/office/officeart/2005/8/layout/lProcess2"/>
    <dgm:cxn modelId="{229F9476-EFF5-487C-BC7E-D59E9A4AEC66}" type="presParOf" srcId="{BD476A6B-3ACD-44DE-87D4-E5AE435ECA3E}" destId="{0B68BB93-8792-4523-BA8D-5B93BD46B146}" srcOrd="7" destOrd="0" presId="urn:microsoft.com/office/officeart/2005/8/layout/lProcess2"/>
    <dgm:cxn modelId="{8E21158D-AD68-460E-9EB6-639E22A39306}" type="presParOf" srcId="{BD476A6B-3ACD-44DE-87D4-E5AE435ECA3E}" destId="{0641B0F0-F3A0-4F19-895C-6D8C3AC93299}" srcOrd="8" destOrd="0" presId="urn:microsoft.com/office/officeart/2005/8/layout/lProcess2"/>
    <dgm:cxn modelId="{49E85C23-DB3C-4E63-88B1-739D8F0501BC}" type="presParOf" srcId="{07E67AA8-9A02-4F0D-8445-FE8B7568627D}" destId="{356E3962-E528-49D5-908D-5880C1434686}" srcOrd="5" destOrd="0" presId="urn:microsoft.com/office/officeart/2005/8/layout/lProcess2"/>
    <dgm:cxn modelId="{11E50F95-62FF-43D1-979C-E0D24C9EB86B}" type="presParOf" srcId="{07E67AA8-9A02-4F0D-8445-FE8B7568627D}" destId="{323C01EE-9768-4053-A233-54F6391551C0}" srcOrd="6" destOrd="0" presId="urn:microsoft.com/office/officeart/2005/8/layout/lProcess2"/>
    <dgm:cxn modelId="{8B2B9800-350D-4D0C-B6F1-0C322A6D6EDE}" type="presParOf" srcId="{323C01EE-9768-4053-A233-54F6391551C0}" destId="{8EC4ABC3-7C15-4090-9694-CD57EEA5F257}" srcOrd="0" destOrd="0" presId="urn:microsoft.com/office/officeart/2005/8/layout/lProcess2"/>
    <dgm:cxn modelId="{881C9102-3CA5-4451-BE4A-420503939D62}" type="presParOf" srcId="{323C01EE-9768-4053-A233-54F6391551C0}" destId="{2473947A-3207-49D3-BEF8-BB5980F3E76A}" srcOrd="1" destOrd="0" presId="urn:microsoft.com/office/officeart/2005/8/layout/lProcess2"/>
    <dgm:cxn modelId="{29ED72CD-109F-424D-9369-22225C15E915}" type="presParOf" srcId="{323C01EE-9768-4053-A233-54F6391551C0}" destId="{00C392AB-ED3B-49EE-B202-E6BF7D8CA7C5}" srcOrd="2" destOrd="0" presId="urn:microsoft.com/office/officeart/2005/8/layout/lProcess2"/>
    <dgm:cxn modelId="{2F54241C-4B9F-4FB1-B01D-0278B73E44B2}" type="presParOf" srcId="{00C392AB-ED3B-49EE-B202-E6BF7D8CA7C5}" destId="{FF2D6E49-F42B-4492-9C97-DA3012EA92DA}" srcOrd="0" destOrd="0" presId="urn:microsoft.com/office/officeart/2005/8/layout/lProcess2"/>
    <dgm:cxn modelId="{FEC46019-2CB1-4DC4-A07C-45AE55287C01}" type="presParOf" srcId="{FF2D6E49-F42B-4492-9C97-DA3012EA92DA}" destId="{8CB6CE82-C0F1-4D23-A2AA-D21628B88E7B}" srcOrd="0" destOrd="0" presId="urn:microsoft.com/office/officeart/2005/8/layout/lProcess2"/>
    <dgm:cxn modelId="{F6537858-FF29-4ADA-8E77-D5748EEAC8C6}" type="presParOf" srcId="{FF2D6E49-F42B-4492-9C97-DA3012EA92DA}" destId="{7CA60CEA-67FA-4989-83FE-4B83880C0B30}" srcOrd="1" destOrd="0" presId="urn:microsoft.com/office/officeart/2005/8/layout/lProcess2"/>
    <dgm:cxn modelId="{BEC52792-194E-450C-920C-0A26C242732E}" type="presParOf" srcId="{FF2D6E49-F42B-4492-9C97-DA3012EA92DA}" destId="{81A5D162-FFC1-42A3-A4FF-2574DD18CD4F}" srcOrd="2" destOrd="0" presId="urn:microsoft.com/office/officeart/2005/8/layout/lProcess2"/>
    <dgm:cxn modelId="{D571FDBD-5A3F-4149-B699-C515B70CC43C}" type="presParOf" srcId="{FF2D6E49-F42B-4492-9C97-DA3012EA92DA}" destId="{560AA320-896D-49F3-BE1A-777D4ED94A5A}" srcOrd="3" destOrd="0" presId="urn:microsoft.com/office/officeart/2005/8/layout/lProcess2"/>
    <dgm:cxn modelId="{817B2A90-6AB4-40CB-9838-3909D09B8F80}" type="presParOf" srcId="{FF2D6E49-F42B-4492-9C97-DA3012EA92DA}" destId="{D8402C3A-BE07-4543-90C7-372D26D67ECC}" srcOrd="4" destOrd="0" presId="urn:microsoft.com/office/officeart/2005/8/layout/lProcess2"/>
    <dgm:cxn modelId="{AAA2491A-6315-4F66-B0E2-04A4ACCB6E5E}" type="presParOf" srcId="{FF2D6E49-F42B-4492-9C97-DA3012EA92DA}" destId="{D926F5BE-61A5-47DA-A878-59B1F1973735}" srcOrd="5" destOrd="0" presId="urn:microsoft.com/office/officeart/2005/8/layout/lProcess2"/>
    <dgm:cxn modelId="{6821C647-2D38-416C-8FB4-4239EECE4BBA}" type="presParOf" srcId="{FF2D6E49-F42B-4492-9C97-DA3012EA92DA}" destId="{CAC9D101-526E-4DA7-910F-AB2D71ADA9D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72837-346E-4E7A-BC82-2CAD08FC8060}">
      <dsp:nvSpPr>
        <dsp:cNvPr id="0" name=""/>
        <dsp:cNvSpPr/>
      </dsp:nvSpPr>
      <dsp:spPr>
        <a:xfrm>
          <a:off x="2094" y="0"/>
          <a:ext cx="2055055" cy="4953000"/>
        </a:xfrm>
        <a:prstGeom prst="roundRect">
          <a:avLst>
            <a:gd name="adj" fmla="val 10000"/>
          </a:avLst>
        </a:prstGeom>
        <a:solidFill>
          <a:schemeClr val="tx2">
            <a:lumMod val="60000"/>
            <a:lumOff val="40000"/>
          </a:schemeClr>
        </a:solidFill>
        <a:ln>
          <a:solidFill>
            <a:schemeClr val="tx1">
              <a:lumMod val="50000"/>
              <a:lumOff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Physical Health/</a:t>
          </a:r>
          <a:br>
            <a:rPr lang="en-US" sz="2400" kern="1200" dirty="0" smtClean="0"/>
          </a:br>
          <a:r>
            <a:rPr lang="en-US" sz="2400" kern="1200" dirty="0" smtClean="0"/>
            <a:t>Primary Care</a:t>
          </a:r>
          <a:endParaRPr lang="en-US" sz="2400" kern="1200" dirty="0"/>
        </a:p>
      </dsp:txBody>
      <dsp:txXfrm>
        <a:off x="2094" y="0"/>
        <a:ext cx="2055055" cy="1485900"/>
      </dsp:txXfrm>
    </dsp:sp>
    <dsp:sp modelId="{1D95B418-81B5-41F9-8419-40E36935294E}">
      <dsp:nvSpPr>
        <dsp:cNvPr id="0" name=""/>
        <dsp:cNvSpPr/>
      </dsp:nvSpPr>
      <dsp:spPr>
        <a:xfrm>
          <a:off x="207599" y="1486323"/>
          <a:ext cx="1644044" cy="973066"/>
        </a:xfrm>
        <a:prstGeom prst="roundRect">
          <a:avLst>
            <a:gd name="adj" fmla="val 10000"/>
          </a:avLst>
        </a:prstGeom>
        <a:solidFill>
          <a:schemeClr val="accent1">
            <a:hueOff val="0"/>
            <a:satOff val="0"/>
            <a:lumOff val="0"/>
            <a:alphaOff val="0"/>
          </a:scheme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General Health Status (pain, mobility, disability)</a:t>
          </a:r>
          <a:endParaRPr lang="en-US" sz="1200" kern="1200" dirty="0"/>
        </a:p>
      </dsp:txBody>
      <dsp:txXfrm>
        <a:off x="236099" y="1514823"/>
        <a:ext cx="1587044" cy="916066"/>
      </dsp:txXfrm>
    </dsp:sp>
    <dsp:sp modelId="{4194D781-7707-4B0D-8845-140222D4055F}">
      <dsp:nvSpPr>
        <dsp:cNvPr id="0" name=""/>
        <dsp:cNvSpPr/>
      </dsp:nvSpPr>
      <dsp:spPr>
        <a:xfrm>
          <a:off x="207599" y="2609091"/>
          <a:ext cx="1644044" cy="973066"/>
        </a:xfrm>
        <a:prstGeom prst="roundRect">
          <a:avLst>
            <a:gd name="adj" fmla="val 10000"/>
          </a:avLst>
        </a:prstGeom>
        <a:solidFill>
          <a:schemeClr val="accent1">
            <a:hueOff val="0"/>
            <a:satOff val="0"/>
            <a:lumOff val="0"/>
            <a:alphaOff val="0"/>
          </a:scheme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Linked to Primary Care</a:t>
          </a:r>
          <a:endParaRPr lang="en-US" sz="1200" kern="1200" dirty="0"/>
        </a:p>
      </dsp:txBody>
      <dsp:txXfrm>
        <a:off x="236099" y="2637591"/>
        <a:ext cx="1587044" cy="916066"/>
      </dsp:txXfrm>
    </dsp:sp>
    <dsp:sp modelId="{C499E0CD-E2DF-4807-AC9D-F3F2351A6CDC}">
      <dsp:nvSpPr>
        <dsp:cNvPr id="0" name=""/>
        <dsp:cNvSpPr/>
      </dsp:nvSpPr>
      <dsp:spPr>
        <a:xfrm>
          <a:off x="207599" y="3731860"/>
          <a:ext cx="1644044" cy="973066"/>
        </a:xfrm>
        <a:prstGeom prst="roundRect">
          <a:avLst>
            <a:gd name="adj" fmla="val 10000"/>
          </a:avLst>
        </a:prstGeom>
        <a:solidFill>
          <a:schemeClr val="accent1">
            <a:hueOff val="0"/>
            <a:satOff val="0"/>
            <a:lumOff val="0"/>
            <a:alphaOff val="0"/>
          </a:scheme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Pregnancy/Prenatal Care</a:t>
          </a:r>
          <a:endParaRPr lang="en-US" sz="1200" kern="1200" dirty="0"/>
        </a:p>
      </dsp:txBody>
      <dsp:txXfrm>
        <a:off x="236099" y="3760360"/>
        <a:ext cx="1587044" cy="916066"/>
      </dsp:txXfrm>
    </dsp:sp>
    <dsp:sp modelId="{930C1399-C374-4037-BB0A-D8822931D40C}">
      <dsp:nvSpPr>
        <dsp:cNvPr id="0" name=""/>
        <dsp:cNvSpPr/>
      </dsp:nvSpPr>
      <dsp:spPr>
        <a:xfrm>
          <a:off x="2211279" y="0"/>
          <a:ext cx="2055055" cy="4953000"/>
        </a:xfrm>
        <a:prstGeom prst="roundRect">
          <a:avLst>
            <a:gd name="adj" fmla="val 10000"/>
          </a:avLst>
        </a:prstGeom>
        <a:solidFill>
          <a:srgbClr val="7030A0"/>
        </a:solidFill>
        <a:ln>
          <a:solidFill>
            <a:schemeClr val="tx1">
              <a:lumMod val="50000"/>
              <a:lumOff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Mental Health</a:t>
          </a:r>
          <a:endParaRPr lang="en-US" sz="2400" kern="1200" dirty="0"/>
        </a:p>
      </dsp:txBody>
      <dsp:txXfrm>
        <a:off x="2211279" y="0"/>
        <a:ext cx="2055055" cy="1485900"/>
      </dsp:txXfrm>
    </dsp:sp>
    <dsp:sp modelId="{3EAC2D35-443E-4557-9E7B-37735F13AA31}">
      <dsp:nvSpPr>
        <dsp:cNvPr id="0" name=""/>
        <dsp:cNvSpPr/>
      </dsp:nvSpPr>
      <dsp:spPr>
        <a:xfrm>
          <a:off x="2416785" y="1486837"/>
          <a:ext cx="1644044" cy="572992"/>
        </a:xfrm>
        <a:prstGeom prst="roundRect">
          <a:avLst>
            <a:gd name="adj" fmla="val 10000"/>
          </a:avLst>
        </a:prstGeom>
        <a:solidFill>
          <a:srgbClr val="B381D9">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Depression</a:t>
          </a:r>
          <a:endParaRPr lang="en-US" sz="1200" kern="1200" dirty="0"/>
        </a:p>
      </dsp:txBody>
      <dsp:txXfrm>
        <a:off x="2433567" y="1503619"/>
        <a:ext cx="1610480" cy="539428"/>
      </dsp:txXfrm>
    </dsp:sp>
    <dsp:sp modelId="{C829DD64-13D8-4733-B7C5-26A2B6A94EA5}">
      <dsp:nvSpPr>
        <dsp:cNvPr id="0" name=""/>
        <dsp:cNvSpPr/>
      </dsp:nvSpPr>
      <dsp:spPr>
        <a:xfrm>
          <a:off x="2416785" y="2147982"/>
          <a:ext cx="1644044" cy="572992"/>
        </a:xfrm>
        <a:prstGeom prst="roundRect">
          <a:avLst>
            <a:gd name="adj" fmla="val 10000"/>
          </a:avLst>
        </a:prstGeom>
        <a:solidFill>
          <a:srgbClr val="B381D9">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Anxiety</a:t>
          </a:r>
          <a:endParaRPr lang="en-US" sz="1200" kern="1200" dirty="0"/>
        </a:p>
      </dsp:txBody>
      <dsp:txXfrm>
        <a:off x="2433567" y="2164764"/>
        <a:ext cx="1610480" cy="539428"/>
      </dsp:txXfrm>
    </dsp:sp>
    <dsp:sp modelId="{367A57C2-A84A-446D-91A4-3EED3A036067}">
      <dsp:nvSpPr>
        <dsp:cNvPr id="0" name=""/>
        <dsp:cNvSpPr/>
      </dsp:nvSpPr>
      <dsp:spPr>
        <a:xfrm>
          <a:off x="2416785" y="2809128"/>
          <a:ext cx="1644044" cy="572992"/>
        </a:xfrm>
        <a:prstGeom prst="roundRect">
          <a:avLst>
            <a:gd name="adj" fmla="val 10000"/>
          </a:avLst>
        </a:prstGeom>
        <a:solidFill>
          <a:srgbClr val="B381D9">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Trauma</a:t>
          </a:r>
          <a:endParaRPr lang="en-US" sz="1200" kern="1200" dirty="0"/>
        </a:p>
      </dsp:txBody>
      <dsp:txXfrm>
        <a:off x="2433567" y="2825910"/>
        <a:ext cx="1610480" cy="539428"/>
      </dsp:txXfrm>
    </dsp:sp>
    <dsp:sp modelId="{3E0F396C-B93E-409D-9796-2EE11CFA8531}">
      <dsp:nvSpPr>
        <dsp:cNvPr id="0" name=""/>
        <dsp:cNvSpPr/>
      </dsp:nvSpPr>
      <dsp:spPr>
        <a:xfrm>
          <a:off x="2416785" y="3470274"/>
          <a:ext cx="1644044" cy="572992"/>
        </a:xfrm>
        <a:prstGeom prst="roundRect">
          <a:avLst>
            <a:gd name="adj" fmla="val 10000"/>
          </a:avLst>
        </a:prstGeom>
        <a:solidFill>
          <a:srgbClr val="B381D9">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Suicide</a:t>
          </a:r>
          <a:endParaRPr lang="en-US" sz="1200" kern="1200" dirty="0"/>
        </a:p>
      </dsp:txBody>
      <dsp:txXfrm>
        <a:off x="2433567" y="3487056"/>
        <a:ext cx="1610480" cy="539428"/>
      </dsp:txXfrm>
    </dsp:sp>
    <dsp:sp modelId="{DC204270-74F0-46E3-9FF1-1534737B96B7}">
      <dsp:nvSpPr>
        <dsp:cNvPr id="0" name=""/>
        <dsp:cNvSpPr/>
      </dsp:nvSpPr>
      <dsp:spPr>
        <a:xfrm>
          <a:off x="2416785" y="4131419"/>
          <a:ext cx="1644044" cy="572992"/>
        </a:xfrm>
        <a:prstGeom prst="roundRect">
          <a:avLst>
            <a:gd name="adj" fmla="val 10000"/>
          </a:avLst>
        </a:prstGeom>
        <a:solidFill>
          <a:srgbClr val="B381D9">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Resiliency Factors (social health, </a:t>
          </a:r>
          <a:br>
            <a:rPr lang="en-US" sz="1200" kern="1200" dirty="0" smtClean="0"/>
          </a:br>
          <a:r>
            <a:rPr lang="en-US" sz="1200" kern="1200" dirty="0" smtClean="0"/>
            <a:t>self-esteem)</a:t>
          </a:r>
          <a:endParaRPr lang="en-US" sz="1200" kern="1200" dirty="0"/>
        </a:p>
      </dsp:txBody>
      <dsp:txXfrm>
        <a:off x="2433567" y="4148201"/>
        <a:ext cx="1610480" cy="539428"/>
      </dsp:txXfrm>
    </dsp:sp>
    <dsp:sp modelId="{09D97FF3-A065-4D35-8CFB-3ACE0F02BB6A}">
      <dsp:nvSpPr>
        <dsp:cNvPr id="0" name=""/>
        <dsp:cNvSpPr/>
      </dsp:nvSpPr>
      <dsp:spPr>
        <a:xfrm>
          <a:off x="4420464" y="0"/>
          <a:ext cx="2055055" cy="4953000"/>
        </a:xfrm>
        <a:prstGeom prst="roundRect">
          <a:avLst>
            <a:gd name="adj" fmla="val 10000"/>
          </a:avLst>
        </a:prstGeom>
        <a:solidFill>
          <a:srgbClr val="00B050"/>
        </a:solidFill>
        <a:ln>
          <a:solidFill>
            <a:schemeClr val="tx1">
              <a:lumMod val="50000"/>
              <a:lumOff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Substance Abuse</a:t>
          </a:r>
          <a:endParaRPr lang="en-US" sz="2400" kern="1200" dirty="0"/>
        </a:p>
      </dsp:txBody>
      <dsp:txXfrm>
        <a:off x="4420464" y="0"/>
        <a:ext cx="2055055" cy="1485900"/>
      </dsp:txXfrm>
    </dsp:sp>
    <dsp:sp modelId="{55DA2B65-1B05-46E2-B79F-1407971E35D6}">
      <dsp:nvSpPr>
        <dsp:cNvPr id="0" name=""/>
        <dsp:cNvSpPr/>
      </dsp:nvSpPr>
      <dsp:spPr>
        <a:xfrm>
          <a:off x="4625970" y="1486837"/>
          <a:ext cx="1644044" cy="572992"/>
        </a:xfrm>
        <a:prstGeom prst="roundRect">
          <a:avLst>
            <a:gd name="adj" fmla="val 10000"/>
          </a:avLst>
        </a:prstGeom>
        <a:solidFill>
          <a:srgbClr val="B8DF73">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Alcohol Use</a:t>
          </a:r>
          <a:endParaRPr lang="en-US" sz="1200" kern="1200" dirty="0"/>
        </a:p>
      </dsp:txBody>
      <dsp:txXfrm>
        <a:off x="4642752" y="1503619"/>
        <a:ext cx="1610480" cy="539428"/>
      </dsp:txXfrm>
    </dsp:sp>
    <dsp:sp modelId="{D4EE4403-5053-41C9-B8C9-B8679B6627C2}">
      <dsp:nvSpPr>
        <dsp:cNvPr id="0" name=""/>
        <dsp:cNvSpPr/>
      </dsp:nvSpPr>
      <dsp:spPr>
        <a:xfrm>
          <a:off x="4625970" y="2147982"/>
          <a:ext cx="1644044" cy="572992"/>
        </a:xfrm>
        <a:prstGeom prst="roundRect">
          <a:avLst>
            <a:gd name="adj" fmla="val 10000"/>
          </a:avLst>
        </a:prstGeom>
        <a:solidFill>
          <a:srgbClr val="B8DF73">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Illicit Drug Use</a:t>
          </a:r>
          <a:endParaRPr lang="en-US" sz="1200" kern="1200" dirty="0"/>
        </a:p>
      </dsp:txBody>
      <dsp:txXfrm>
        <a:off x="4642752" y="2164764"/>
        <a:ext cx="1610480" cy="539428"/>
      </dsp:txXfrm>
    </dsp:sp>
    <dsp:sp modelId="{B83688EE-DF40-41C8-9857-EE1EEE378481}">
      <dsp:nvSpPr>
        <dsp:cNvPr id="0" name=""/>
        <dsp:cNvSpPr/>
      </dsp:nvSpPr>
      <dsp:spPr>
        <a:xfrm>
          <a:off x="4625970" y="2809128"/>
          <a:ext cx="1644044" cy="572992"/>
        </a:xfrm>
        <a:prstGeom prst="roundRect">
          <a:avLst>
            <a:gd name="adj" fmla="val 10000"/>
          </a:avLst>
        </a:prstGeom>
        <a:solidFill>
          <a:srgbClr val="B8DF73">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Non-prescription use of Prescription Medications</a:t>
          </a:r>
          <a:endParaRPr lang="en-US" sz="1200" kern="1200" dirty="0"/>
        </a:p>
      </dsp:txBody>
      <dsp:txXfrm>
        <a:off x="4642752" y="2825910"/>
        <a:ext cx="1610480" cy="539428"/>
      </dsp:txXfrm>
    </dsp:sp>
    <dsp:sp modelId="{8AA3D577-3818-4FC0-8DE1-CEBCFDBA5357}">
      <dsp:nvSpPr>
        <dsp:cNvPr id="0" name=""/>
        <dsp:cNvSpPr/>
      </dsp:nvSpPr>
      <dsp:spPr>
        <a:xfrm>
          <a:off x="4625970" y="3470274"/>
          <a:ext cx="1644044" cy="572992"/>
        </a:xfrm>
        <a:prstGeom prst="roundRect">
          <a:avLst>
            <a:gd name="adj" fmla="val 10000"/>
          </a:avLst>
        </a:prstGeom>
        <a:solidFill>
          <a:srgbClr val="B8DF73">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Tobacco Use</a:t>
          </a:r>
          <a:endParaRPr lang="en-US" sz="1200" kern="1200" dirty="0"/>
        </a:p>
      </dsp:txBody>
      <dsp:txXfrm>
        <a:off x="4642752" y="3487056"/>
        <a:ext cx="1610480" cy="539428"/>
      </dsp:txXfrm>
    </dsp:sp>
    <dsp:sp modelId="{0641B0F0-F3A0-4F19-895C-6D8C3AC93299}">
      <dsp:nvSpPr>
        <dsp:cNvPr id="0" name=""/>
        <dsp:cNvSpPr/>
      </dsp:nvSpPr>
      <dsp:spPr>
        <a:xfrm>
          <a:off x="4625970" y="4131419"/>
          <a:ext cx="1644044" cy="572992"/>
        </a:xfrm>
        <a:prstGeom prst="roundRect">
          <a:avLst>
            <a:gd name="adj" fmla="val 10000"/>
          </a:avLst>
        </a:prstGeom>
        <a:solidFill>
          <a:srgbClr val="B8DF73">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Sex/Drug-Linked Behavior</a:t>
          </a:r>
          <a:endParaRPr lang="en-US" sz="1200" kern="1200" dirty="0"/>
        </a:p>
      </dsp:txBody>
      <dsp:txXfrm>
        <a:off x="4642752" y="4148201"/>
        <a:ext cx="1610480" cy="539428"/>
      </dsp:txXfrm>
    </dsp:sp>
    <dsp:sp modelId="{8EC4ABC3-7C15-4090-9694-CD57EEA5F257}">
      <dsp:nvSpPr>
        <dsp:cNvPr id="0" name=""/>
        <dsp:cNvSpPr/>
      </dsp:nvSpPr>
      <dsp:spPr>
        <a:xfrm>
          <a:off x="6629649" y="0"/>
          <a:ext cx="2055055" cy="4953000"/>
        </a:xfrm>
        <a:prstGeom prst="roundRect">
          <a:avLst>
            <a:gd name="adj" fmla="val 10000"/>
          </a:avLst>
        </a:prstGeom>
        <a:solidFill>
          <a:srgbClr val="F123D8"/>
        </a:solidFill>
        <a:ln>
          <a:solidFill>
            <a:schemeClr val="tx1">
              <a:lumMod val="50000"/>
              <a:lumOff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Sexual Health/</a:t>
          </a:r>
          <a:br>
            <a:rPr lang="en-US" sz="2400" kern="1200" dirty="0" smtClean="0"/>
          </a:br>
          <a:r>
            <a:rPr lang="en-US" sz="2400" kern="1200" dirty="0" smtClean="0"/>
            <a:t>ID Risk</a:t>
          </a:r>
          <a:endParaRPr lang="en-US" sz="2400" kern="1200" dirty="0"/>
        </a:p>
      </dsp:txBody>
      <dsp:txXfrm>
        <a:off x="6629649" y="0"/>
        <a:ext cx="2055055" cy="1485900"/>
      </dsp:txXfrm>
    </dsp:sp>
    <dsp:sp modelId="{8CB6CE82-C0F1-4D23-A2AA-D21628B88E7B}">
      <dsp:nvSpPr>
        <dsp:cNvPr id="0" name=""/>
        <dsp:cNvSpPr/>
      </dsp:nvSpPr>
      <dsp:spPr>
        <a:xfrm>
          <a:off x="6835155" y="1486020"/>
          <a:ext cx="1644044" cy="721546"/>
        </a:xfrm>
        <a:prstGeom prst="roundRect">
          <a:avLst>
            <a:gd name="adj" fmla="val 10000"/>
          </a:avLst>
        </a:prstGeom>
        <a:solidFill>
          <a:srgbClr val="F9A5EF">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Sex/Drug-Linked Behavior</a:t>
          </a:r>
          <a:endParaRPr lang="en-US" sz="1200" kern="1200" dirty="0"/>
        </a:p>
      </dsp:txBody>
      <dsp:txXfrm>
        <a:off x="6856288" y="1507153"/>
        <a:ext cx="1601778" cy="679280"/>
      </dsp:txXfrm>
    </dsp:sp>
    <dsp:sp modelId="{81A5D162-FFC1-42A3-A4FF-2574DD18CD4F}">
      <dsp:nvSpPr>
        <dsp:cNvPr id="0" name=""/>
        <dsp:cNvSpPr/>
      </dsp:nvSpPr>
      <dsp:spPr>
        <a:xfrm>
          <a:off x="6835155" y="2318574"/>
          <a:ext cx="1644044" cy="721546"/>
        </a:xfrm>
        <a:prstGeom prst="roundRect">
          <a:avLst>
            <a:gd name="adj" fmla="val 10000"/>
          </a:avLst>
        </a:prstGeom>
        <a:solidFill>
          <a:srgbClr val="F9A5EF">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Risky Sexual Behavior</a:t>
          </a:r>
          <a:endParaRPr lang="en-US" sz="1200" kern="1200" dirty="0"/>
        </a:p>
      </dsp:txBody>
      <dsp:txXfrm>
        <a:off x="6856288" y="2339707"/>
        <a:ext cx="1601778" cy="679280"/>
      </dsp:txXfrm>
    </dsp:sp>
    <dsp:sp modelId="{D8402C3A-BE07-4543-90C7-372D26D67ECC}">
      <dsp:nvSpPr>
        <dsp:cNvPr id="0" name=""/>
        <dsp:cNvSpPr/>
      </dsp:nvSpPr>
      <dsp:spPr>
        <a:xfrm>
          <a:off x="6835155" y="3151128"/>
          <a:ext cx="1644044" cy="721546"/>
        </a:xfrm>
        <a:prstGeom prst="roundRect">
          <a:avLst>
            <a:gd name="adj" fmla="val 10000"/>
          </a:avLst>
        </a:prstGeom>
        <a:solidFill>
          <a:srgbClr val="F9A5EF">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Other Risk Behavior (incarceration, </a:t>
          </a:r>
          <a:br>
            <a:rPr lang="en-US" sz="1200" kern="1200" dirty="0" smtClean="0"/>
          </a:br>
          <a:r>
            <a:rPr lang="en-US" sz="1200" kern="1200" dirty="0" smtClean="0"/>
            <a:t>needle sharing)</a:t>
          </a:r>
          <a:endParaRPr lang="en-US" sz="1200" kern="1200" dirty="0"/>
        </a:p>
      </dsp:txBody>
      <dsp:txXfrm>
        <a:off x="6856288" y="3172261"/>
        <a:ext cx="1601778" cy="679280"/>
      </dsp:txXfrm>
    </dsp:sp>
    <dsp:sp modelId="{CAC9D101-526E-4DA7-910F-AB2D71ADA9DF}">
      <dsp:nvSpPr>
        <dsp:cNvPr id="0" name=""/>
        <dsp:cNvSpPr/>
      </dsp:nvSpPr>
      <dsp:spPr>
        <a:xfrm>
          <a:off x="6835155" y="3983682"/>
          <a:ext cx="1644044" cy="721546"/>
        </a:xfrm>
        <a:prstGeom prst="roundRect">
          <a:avLst>
            <a:gd name="adj" fmla="val 10000"/>
          </a:avLst>
        </a:prstGeom>
        <a:solidFill>
          <a:srgbClr val="F9A5EF">
            <a:alpha val="89804"/>
          </a:srgbClr>
        </a:solidFill>
        <a:ln w="26425" cap="flat" cmpd="sng" algn="ctr">
          <a:solidFill>
            <a:schemeClr val="tx1">
              <a:lumMod val="50000"/>
              <a:lumOff val="5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HIV/Infectious Disease Testing &amp; Treatment</a:t>
          </a:r>
          <a:endParaRPr lang="en-US" sz="1200" kern="1200" dirty="0"/>
        </a:p>
      </dsp:txBody>
      <dsp:txXfrm>
        <a:off x="6856288" y="4004815"/>
        <a:ext cx="1601778" cy="6792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2" tIns="46586" rIns="93172" bIns="46586" rtlCol="0"/>
          <a:lstStyle>
            <a:lvl1pPr algn="r">
              <a:defRPr sz="1300"/>
            </a:lvl1pPr>
          </a:lstStyle>
          <a:p>
            <a:fld id="{266D4D03-DCCA-407D-81CC-F6B0AE07D21F}" type="datetimeFigureOut">
              <a:rPr lang="en-US" smtClean="0"/>
              <a:t>10/1/2013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2" tIns="46586" rIns="93172" bIns="46586" rtlCol="0" anchor="b"/>
          <a:lstStyle>
            <a:lvl1pPr algn="r">
              <a:defRPr sz="1300"/>
            </a:lvl1pPr>
          </a:lstStyle>
          <a:p>
            <a:fld id="{F053A8B6-A146-48EF-B283-800A58FE3D7D}" type="slidenum">
              <a:rPr lang="en-US" smtClean="0"/>
              <a:t>‹#›</a:t>
            </a:fld>
            <a:endParaRPr lang="en-US"/>
          </a:p>
        </p:txBody>
      </p:sp>
    </p:spTree>
    <p:extLst>
      <p:ext uri="{BB962C8B-B14F-4D97-AF65-F5344CB8AC3E}">
        <p14:creationId xmlns:p14="http://schemas.microsoft.com/office/powerpoint/2010/main" val="1670691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2" tIns="46586" rIns="93172" bIns="46586" rtlCol="0"/>
          <a:lstStyle>
            <a:lvl1pPr algn="r">
              <a:defRPr sz="1300"/>
            </a:lvl1pPr>
          </a:lstStyle>
          <a:p>
            <a:fld id="{65802DA6-74C4-4596-8FEB-D67FADEA1A6D}" type="datetimeFigureOut">
              <a:rPr lang="en-US" smtClean="0"/>
              <a:t>10/1/2013</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2" tIns="46586" rIns="93172" bIns="46586" rtlCol="0" anchor="b"/>
          <a:lstStyle>
            <a:lvl1pPr algn="r">
              <a:defRPr sz="1300"/>
            </a:lvl1pPr>
          </a:lstStyle>
          <a:p>
            <a:fld id="{29E59BB5-64FC-4D46-BE65-CE9D40F85607}" type="slidenum">
              <a:rPr lang="en-US" smtClean="0"/>
              <a:t>‹#›</a:t>
            </a:fld>
            <a:endParaRPr lang="en-US"/>
          </a:p>
        </p:txBody>
      </p:sp>
    </p:spTree>
    <p:extLst>
      <p:ext uri="{BB962C8B-B14F-4D97-AF65-F5344CB8AC3E}">
        <p14:creationId xmlns:p14="http://schemas.microsoft.com/office/powerpoint/2010/main" val="258622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9E59BB5-64FC-4D46-BE65-CE9D40F85607}" type="slidenum">
              <a:rPr lang="en-US" smtClean="0"/>
              <a:t>1</a:t>
            </a:fld>
            <a:endParaRPr lang="en-US"/>
          </a:p>
        </p:txBody>
      </p:sp>
    </p:spTree>
    <p:extLst>
      <p:ext uri="{BB962C8B-B14F-4D97-AF65-F5344CB8AC3E}">
        <p14:creationId xmlns:p14="http://schemas.microsoft.com/office/powerpoint/2010/main" val="963446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F1E6E-D26D-4C89-A459-96B6BACF4EC3}" type="slidenum">
              <a:rPr lang="en-US" smtClean="0"/>
              <a:t>13</a:t>
            </a:fld>
            <a:endParaRPr lang="en-US"/>
          </a:p>
        </p:txBody>
      </p:sp>
    </p:spTree>
    <p:extLst>
      <p:ext uri="{BB962C8B-B14F-4D97-AF65-F5344CB8AC3E}">
        <p14:creationId xmlns:p14="http://schemas.microsoft.com/office/powerpoint/2010/main" val="363643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9E59BB5-64FC-4D46-BE65-CE9D40F85607}" type="slidenum">
              <a:rPr lang="en-US" smtClean="0"/>
              <a:t>14</a:t>
            </a:fld>
            <a:endParaRPr lang="en-US"/>
          </a:p>
        </p:txBody>
      </p:sp>
    </p:spTree>
    <p:extLst>
      <p:ext uri="{BB962C8B-B14F-4D97-AF65-F5344CB8AC3E}">
        <p14:creationId xmlns:p14="http://schemas.microsoft.com/office/powerpoint/2010/main" val="24265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Screening</a:t>
            </a:r>
          </a:p>
          <a:p>
            <a:r>
              <a:rPr lang="en-US" b="1" dirty="0" smtClean="0"/>
              <a:t>Identification of “immediate/current” health needs.</a:t>
            </a:r>
            <a:endParaRPr lang="en-US" dirty="0" smtClean="0"/>
          </a:p>
          <a:p>
            <a:r>
              <a:rPr lang="en-US" dirty="0" smtClean="0"/>
              <a:t>Usually documented in the form of a standardized instrument</a:t>
            </a:r>
          </a:p>
          <a:p>
            <a:r>
              <a:rPr lang="en-US" b="1" dirty="0" smtClean="0"/>
              <a:t>Typically quick, easy to administer and score</a:t>
            </a:r>
            <a:r>
              <a:rPr lang="en-US" dirty="0" smtClean="0"/>
              <a:t>, and can be reported and/or documented by any reliable source, including clinician, client, or family member/caregiver.</a:t>
            </a:r>
          </a:p>
          <a:p>
            <a:r>
              <a:rPr lang="en-US" dirty="0" smtClean="0"/>
              <a:t>Goals of Screening:</a:t>
            </a:r>
          </a:p>
          <a:p>
            <a:pPr lvl="1"/>
            <a:r>
              <a:rPr lang="en-US" dirty="0" smtClean="0"/>
              <a:t>Address emergent or urgent needs in an identified population</a:t>
            </a:r>
          </a:p>
          <a:p>
            <a:pPr lvl="1"/>
            <a:r>
              <a:rPr lang="en-US" dirty="0" smtClean="0"/>
              <a:t>Determine the need for further evaluation &amp; treatment/support</a:t>
            </a:r>
          </a:p>
          <a:p>
            <a:r>
              <a:rPr lang="en-US" b="1" i="1" dirty="0" smtClean="0"/>
              <a:t> </a:t>
            </a:r>
            <a:r>
              <a:rPr lang="en-US" b="1" dirty="0" smtClean="0"/>
              <a:t/>
            </a:r>
            <a:br>
              <a:rPr lang="en-US" b="1" dirty="0" smtClean="0"/>
            </a:br>
            <a:r>
              <a:rPr lang="en-US" b="1" dirty="0" smtClean="0"/>
              <a:t>Assessment</a:t>
            </a:r>
          </a:p>
          <a:p>
            <a:r>
              <a:rPr lang="en-US" dirty="0" smtClean="0"/>
              <a:t> </a:t>
            </a:r>
          </a:p>
          <a:p>
            <a:r>
              <a:rPr lang="en-US" b="1" dirty="0" smtClean="0"/>
              <a:t>More comprehensive</a:t>
            </a:r>
            <a:r>
              <a:rPr lang="en-US" dirty="0" smtClean="0"/>
              <a:t> and typically assesses all domains of functioning</a:t>
            </a:r>
          </a:p>
          <a:p>
            <a:r>
              <a:rPr lang="en-US" dirty="0" smtClean="0"/>
              <a:t>It </a:t>
            </a:r>
            <a:r>
              <a:rPr lang="en-US" b="1" dirty="0" smtClean="0"/>
              <a:t>should be conducted by a qualified individual with the appropriate credentials</a:t>
            </a:r>
            <a:endParaRPr lang="en-US" dirty="0" smtClean="0"/>
          </a:p>
          <a:p>
            <a:r>
              <a:rPr lang="en-US" dirty="0" smtClean="0"/>
              <a:t>Should be developmentally, culturally, &amp; linguistically appropriate</a:t>
            </a:r>
          </a:p>
          <a:p>
            <a:r>
              <a:rPr lang="en-US" dirty="0" smtClean="0"/>
              <a:t>Should</a:t>
            </a:r>
            <a:r>
              <a:rPr lang="en-US" b="1" dirty="0" smtClean="0"/>
              <a:t> be individualized to meet needs and identify strengths</a:t>
            </a:r>
            <a:endParaRPr lang="en-US" dirty="0" smtClean="0"/>
          </a:p>
          <a:p>
            <a:r>
              <a:rPr lang="en-US" dirty="0" smtClean="0"/>
              <a:t>Consists of gathering key information and engaging in a process with the individual that enables a practitioner to:</a:t>
            </a:r>
          </a:p>
          <a:p>
            <a:r>
              <a:rPr lang="en-US" dirty="0" smtClean="0"/>
              <a:t> </a:t>
            </a:r>
          </a:p>
          <a:p>
            <a:pPr lvl="1"/>
            <a:r>
              <a:rPr lang="en-US" dirty="0" smtClean="0">
                <a:effectLst/>
              </a:rPr>
              <a:t>Establish (or rule out) the presence or absence of a disorder/health concern</a:t>
            </a:r>
          </a:p>
          <a:p>
            <a:pPr lvl="1"/>
            <a:r>
              <a:rPr lang="en-US" dirty="0" smtClean="0">
                <a:effectLst/>
              </a:rPr>
              <a:t>Determine the individual's readiness for change</a:t>
            </a:r>
          </a:p>
          <a:p>
            <a:pPr lvl="1"/>
            <a:r>
              <a:rPr lang="en-US" dirty="0" smtClean="0">
                <a:effectLst/>
              </a:rPr>
              <a:t>Identify the individual's strengths or problem areas that may affect the processes of treatment and recovery</a:t>
            </a:r>
          </a:p>
          <a:p>
            <a:pPr lvl="1"/>
            <a:r>
              <a:rPr lang="en-US" dirty="0" smtClean="0">
                <a:effectLst/>
              </a:rPr>
              <a:t>Begin the development of an appropriate treatment relationship</a:t>
            </a:r>
            <a:br>
              <a:rPr lang="en-US" dirty="0" smtClean="0">
                <a:effectLst/>
              </a:rPr>
            </a:br>
            <a:r>
              <a:rPr lang="en-US" dirty="0" smtClean="0">
                <a:effectLst/>
              </a:rPr>
              <a:t/>
            </a:r>
            <a:br>
              <a:rPr lang="en-US" dirty="0" smtClean="0">
                <a:effectLst/>
              </a:rPr>
            </a:br>
            <a:endParaRPr lang="en-US" dirty="0" smtClean="0">
              <a:effectLst/>
            </a:endParaRPr>
          </a:p>
          <a:p>
            <a:r>
              <a:rPr lang="en-US" dirty="0" smtClean="0"/>
              <a:t>Provides information that is used by the practitioner and the individual to create a treatment plan.</a:t>
            </a:r>
          </a:p>
          <a:p>
            <a:r>
              <a:rPr lang="en-US" dirty="0" smtClean="0"/>
              <a:t>Establishes a baseline of signs, symptoms, and behaviors that can be used to monitor progress over time for individuals with co-occurring disorders.</a:t>
            </a:r>
          </a:p>
          <a:p>
            <a:r>
              <a:rPr lang="en-US" dirty="0" smtClean="0"/>
              <a:t>Should be repeated over time to capture the changing nature of the individual's status as he or she moves through treatment &amp; recovery.</a:t>
            </a:r>
          </a:p>
          <a:p>
            <a:r>
              <a:rPr lang="en-US" dirty="0" smtClean="0"/>
              <a:t>The </a:t>
            </a:r>
            <a:r>
              <a:rPr lang="en-US" b="1" dirty="0" smtClean="0"/>
              <a:t>goal</a:t>
            </a:r>
            <a:r>
              <a:rPr lang="en-US" dirty="0" smtClean="0"/>
              <a:t> of an assessment is to gather information to define the nature of that problem.</a:t>
            </a:r>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19</a:t>
            </a:fld>
            <a:endParaRPr lang="en-US"/>
          </a:p>
        </p:txBody>
      </p:sp>
    </p:spTree>
    <p:extLst>
      <p:ext uri="{BB962C8B-B14F-4D97-AF65-F5344CB8AC3E}">
        <p14:creationId xmlns:p14="http://schemas.microsoft.com/office/powerpoint/2010/main" val="386052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sz="1300" b="1" dirty="0"/>
              <a:t>Why screen for risk and affectedness across multiple areas?</a:t>
            </a:r>
          </a:p>
          <a:p>
            <a:r>
              <a:rPr lang="en-US" sz="1300" dirty="0"/>
              <a:t>Integrated care aims to address under- or untreated and preventable conditions that affect other diagnosed health conditions and reduce barriers to care in order to deliver an effective approach that meets individuals’ multiple healthcare needs. Through integrated service provision, the treatment and care for an individual is focused on the </a:t>
            </a:r>
            <a:r>
              <a:rPr lang="en-US" sz="1300" i="1" dirty="0"/>
              <a:t>whole</a:t>
            </a:r>
            <a:r>
              <a:rPr lang="en-US" sz="1300" dirty="0"/>
              <a:t> person versus focusing solely on one aspect known to impact an individual’s health, which ultimately impacts their overall health. By focusing on holistic health, backed up by comprehensive service delivery, overall better health outcomes will be the expected product of integrated care. </a:t>
            </a:r>
          </a:p>
          <a:p>
            <a:r>
              <a:rPr lang="en-US" sz="1300" dirty="0"/>
              <a:t> </a:t>
            </a:r>
          </a:p>
          <a:p>
            <a:r>
              <a:rPr lang="en-US" sz="1300" dirty="0"/>
              <a:t>Further Justification/Rationale:</a:t>
            </a:r>
          </a:p>
          <a:p>
            <a:pPr lvl="0"/>
            <a:r>
              <a:rPr lang="en-US" sz="1300" dirty="0"/>
              <a:t>Data for numbers of clients with MH/SU/etc. who also are affected by or estimated for at risk for HIV/</a:t>
            </a:r>
            <a:r>
              <a:rPr lang="en-US" sz="1300" dirty="0" err="1"/>
              <a:t>STIs</a:t>
            </a:r>
            <a:r>
              <a:rPr lang="en-US" sz="1300" dirty="0"/>
              <a:t> and vice versa.</a:t>
            </a:r>
          </a:p>
          <a:p>
            <a:r>
              <a:rPr lang="en-US" sz="1300" dirty="0"/>
              <a:t> </a:t>
            </a:r>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20</a:t>
            </a:fld>
            <a:endParaRPr lang="en-US"/>
          </a:p>
        </p:txBody>
      </p:sp>
    </p:spTree>
    <p:extLst>
      <p:ext uri="{BB962C8B-B14F-4D97-AF65-F5344CB8AC3E}">
        <p14:creationId xmlns:p14="http://schemas.microsoft.com/office/powerpoint/2010/main" val="297906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21</a:t>
            </a:fld>
            <a:endParaRPr lang="en-US"/>
          </a:p>
        </p:txBody>
      </p:sp>
    </p:spTree>
    <p:extLst>
      <p:ext uri="{BB962C8B-B14F-4D97-AF65-F5344CB8AC3E}">
        <p14:creationId xmlns:p14="http://schemas.microsoft.com/office/powerpoint/2010/main" val="1771714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screening determines the likelihood that an individual is currently experiencing problems or concerns across multiple health domains. </a:t>
            </a:r>
            <a:r>
              <a:rPr lang="en-US" b="1" dirty="0" smtClean="0"/>
              <a:t>The purpose of screening is not to provide a diagnosis but to establish the need for an in depth assessment. </a:t>
            </a:r>
            <a:r>
              <a:rPr lang="en-US" dirty="0" smtClean="0"/>
              <a:t>Screening is a brief, formal process that occurs soon after the individual seeks services.</a:t>
            </a:r>
          </a:p>
          <a:p>
            <a:r>
              <a:rPr lang="en-US" dirty="0" smtClean="0"/>
              <a:t>Integrated screening seeks to answer a yes/no question. For example: "Is there sufficient evidence of a substance use and/or other mental disorder to warrant further exploration?"</a:t>
            </a:r>
          </a:p>
          <a:p>
            <a:r>
              <a:rPr lang="en-US" dirty="0" smtClean="0"/>
              <a:t>Screening expedites entry into appropriate services. A comprehensive screening process can include exploration of a variety of related service needs including medical, housing, victimization, trauma, and so on. The goal is to identify individuals who might have co-occurring disorders and related service needs.</a:t>
            </a:r>
          </a:p>
          <a:p>
            <a:r>
              <a:rPr lang="en-US" dirty="0" smtClean="0"/>
              <a:t>All practitioners can be trained to screen for co-occurring disorders. This screening often includes:</a:t>
            </a:r>
          </a:p>
          <a:p>
            <a:r>
              <a:rPr lang="en-US" dirty="0" smtClean="0"/>
              <a:t>Having an individual respond to a specific set of questions</a:t>
            </a:r>
          </a:p>
          <a:p>
            <a:r>
              <a:rPr lang="en-US" dirty="0" smtClean="0"/>
              <a:t>Scoring those questions</a:t>
            </a:r>
          </a:p>
          <a:p>
            <a:r>
              <a:rPr lang="en-US" dirty="0" smtClean="0"/>
              <a:t>Taking the next "yes" or "no" step in the process</a:t>
            </a:r>
          </a:p>
          <a:p>
            <a:r>
              <a:rPr lang="en-US" dirty="0" smtClean="0"/>
              <a:t/>
            </a:r>
            <a:br>
              <a:rPr lang="en-US" dirty="0" smtClean="0"/>
            </a:br>
            <a:r>
              <a:rPr lang="en-US" dirty="0" smtClean="0"/>
              <a:t>Integrated screening can be conducted as a part of the intake process. Individuals who screen positive may receive an in depth, integrated assessment at the same agency or receive a referral to another agency.</a:t>
            </a:r>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22</a:t>
            </a:fld>
            <a:endParaRPr lang="en-US"/>
          </a:p>
        </p:txBody>
      </p:sp>
    </p:spTree>
    <p:extLst>
      <p:ext uri="{BB962C8B-B14F-4D97-AF65-F5344CB8AC3E}">
        <p14:creationId xmlns:p14="http://schemas.microsoft.com/office/powerpoint/2010/main" val="2795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CARLO (continued)</a:t>
            </a:r>
            <a:endParaRPr lang="en-US" b="1" dirty="0"/>
          </a:p>
        </p:txBody>
      </p:sp>
      <p:sp>
        <p:nvSpPr>
          <p:cNvPr id="4" name="Slide Number Placeholder 3"/>
          <p:cNvSpPr>
            <a:spLocks noGrp="1"/>
          </p:cNvSpPr>
          <p:nvPr>
            <p:ph type="sldNum" sz="quarter" idx="10"/>
          </p:nvPr>
        </p:nvSpPr>
        <p:spPr/>
        <p:txBody>
          <a:bodyPr/>
          <a:lstStyle/>
          <a:p>
            <a:fld id="{29E59BB5-64FC-4D46-BE65-CE9D40F85607}" type="slidenum">
              <a:rPr lang="en-US" smtClean="0"/>
              <a:t>23</a:t>
            </a:fld>
            <a:endParaRPr lang="en-US"/>
          </a:p>
        </p:txBody>
      </p:sp>
    </p:spTree>
    <p:extLst>
      <p:ext uri="{BB962C8B-B14F-4D97-AF65-F5344CB8AC3E}">
        <p14:creationId xmlns:p14="http://schemas.microsoft.com/office/powerpoint/2010/main" val="246849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sz="1300" dirty="0"/>
              <a:t>Positive:</a:t>
            </a:r>
          </a:p>
          <a:p>
            <a:r>
              <a:rPr lang="en-US" sz="1300" dirty="0"/>
              <a:t>BI</a:t>
            </a:r>
          </a:p>
          <a:p>
            <a:r>
              <a:rPr lang="en-US" sz="1300" dirty="0"/>
              <a:t>BI + Assessment and/or referral (assessment and/or treatment)</a:t>
            </a:r>
          </a:p>
          <a:p>
            <a:r>
              <a:rPr lang="en-US" sz="1300" dirty="0"/>
              <a:t>Once the screening process has determined the client’s level of risk for substance abuse, mental health and/or sexual health problems three options are available.</a:t>
            </a:r>
          </a:p>
          <a:p>
            <a:endParaRPr lang="en-US" sz="1300" dirty="0"/>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24</a:t>
            </a:fld>
            <a:endParaRPr lang="en-US"/>
          </a:p>
        </p:txBody>
      </p:sp>
    </p:spTree>
    <p:extLst>
      <p:ext uri="{BB962C8B-B14F-4D97-AF65-F5344CB8AC3E}">
        <p14:creationId xmlns:p14="http://schemas.microsoft.com/office/powerpoint/2010/main" val="394314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11" charset="0"/>
              </a:rPr>
              <a:t>The premise…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a:solidFill>
                  <a:schemeClr val="tx1"/>
                </a:solidFill>
                <a:latin typeface="Arial" charset="0"/>
              </a:defRPr>
            </a:lvl1pPr>
            <a:lvl2pPr marL="728165" indent="-280064" defTabSz="914874" eaLnBrk="0" hangingPunct="0">
              <a:defRPr>
                <a:solidFill>
                  <a:schemeClr val="tx1"/>
                </a:solidFill>
                <a:latin typeface="Arial" charset="0"/>
              </a:defRPr>
            </a:lvl2pPr>
            <a:lvl3pPr marL="1120254" indent="-224051" defTabSz="914874" eaLnBrk="0" hangingPunct="0">
              <a:defRPr>
                <a:solidFill>
                  <a:schemeClr val="tx1"/>
                </a:solidFill>
                <a:latin typeface="Arial" charset="0"/>
              </a:defRPr>
            </a:lvl3pPr>
            <a:lvl4pPr marL="1568356" indent="-224051" defTabSz="914874" eaLnBrk="0" hangingPunct="0">
              <a:defRPr>
                <a:solidFill>
                  <a:schemeClr val="tx1"/>
                </a:solidFill>
                <a:latin typeface="Arial" charset="0"/>
              </a:defRPr>
            </a:lvl4pPr>
            <a:lvl5pPr marL="2016458" indent="-224051" defTabSz="914874" eaLnBrk="0" hangingPunct="0">
              <a:defRPr>
                <a:solidFill>
                  <a:schemeClr val="tx1"/>
                </a:solidFill>
                <a:latin typeface="Arial" charset="0"/>
              </a:defRPr>
            </a:lvl5pPr>
            <a:lvl6pPr marL="2464559" indent="-224051" defTabSz="914874" eaLnBrk="0" fontAlgn="base" hangingPunct="0">
              <a:spcBef>
                <a:spcPct val="0"/>
              </a:spcBef>
              <a:spcAft>
                <a:spcPct val="0"/>
              </a:spcAft>
              <a:defRPr>
                <a:solidFill>
                  <a:schemeClr val="tx1"/>
                </a:solidFill>
                <a:latin typeface="Arial" charset="0"/>
              </a:defRPr>
            </a:lvl6pPr>
            <a:lvl7pPr marL="2912661" indent="-224051" defTabSz="914874" eaLnBrk="0" fontAlgn="base" hangingPunct="0">
              <a:spcBef>
                <a:spcPct val="0"/>
              </a:spcBef>
              <a:spcAft>
                <a:spcPct val="0"/>
              </a:spcAft>
              <a:defRPr>
                <a:solidFill>
                  <a:schemeClr val="tx1"/>
                </a:solidFill>
                <a:latin typeface="Arial" charset="0"/>
              </a:defRPr>
            </a:lvl7pPr>
            <a:lvl8pPr marL="3360763" indent="-224051" defTabSz="914874" eaLnBrk="0" fontAlgn="base" hangingPunct="0">
              <a:spcBef>
                <a:spcPct val="0"/>
              </a:spcBef>
              <a:spcAft>
                <a:spcPct val="0"/>
              </a:spcAft>
              <a:defRPr>
                <a:solidFill>
                  <a:schemeClr val="tx1"/>
                </a:solidFill>
                <a:latin typeface="Arial" charset="0"/>
              </a:defRPr>
            </a:lvl8pPr>
            <a:lvl9pPr marL="3808865" indent="-224051" defTabSz="914874" eaLnBrk="0" fontAlgn="base" hangingPunct="0">
              <a:spcBef>
                <a:spcPct val="0"/>
              </a:spcBef>
              <a:spcAft>
                <a:spcPct val="0"/>
              </a:spcAft>
              <a:defRPr>
                <a:solidFill>
                  <a:schemeClr val="tx1"/>
                </a:solidFill>
                <a:latin typeface="Arial" charset="0"/>
              </a:defRPr>
            </a:lvl9pPr>
          </a:lstStyle>
          <a:p>
            <a:pPr eaLnBrk="1" hangingPunct="1"/>
            <a:fld id="{6D651938-827A-488E-8396-2847399D47CA}" type="slidenum">
              <a:rPr lang="en-US" altLang="en-US" smtClean="0">
                <a:latin typeface="Calibri" pitchFamily="34" charset="0"/>
              </a:rPr>
              <a:pPr eaLnBrk="1" hangingPunct="1"/>
              <a:t>26</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dirty="0" smtClean="0"/>
              <a:t>Background</a:t>
            </a:r>
          </a:p>
          <a:p>
            <a:r>
              <a:rPr lang="en-US" dirty="0" smtClean="0"/>
              <a:t>Overview &amp; Purpose of Screening Instrument</a:t>
            </a:r>
          </a:p>
          <a:p>
            <a:r>
              <a:rPr lang="en-US" dirty="0" smtClean="0"/>
              <a:t>How &amp; When to Use</a:t>
            </a:r>
          </a:p>
          <a:p>
            <a:r>
              <a:rPr lang="en-US" dirty="0" smtClean="0"/>
              <a:t>Outline of Screening Instrument</a:t>
            </a:r>
          </a:p>
          <a:p>
            <a:r>
              <a:rPr lang="en-US" dirty="0" smtClean="0"/>
              <a:t>General Tips for Administration</a:t>
            </a:r>
          </a:p>
          <a:p>
            <a:r>
              <a:rPr lang="en-US" dirty="0" smtClean="0"/>
              <a:t>Familiarity with Content Areas &amp; Language</a:t>
            </a:r>
          </a:p>
          <a:p>
            <a:r>
              <a:rPr lang="en-US" dirty="0" smtClean="0"/>
              <a:t>Completed Screen: What Happens Next?</a:t>
            </a:r>
          </a:p>
          <a:p>
            <a:r>
              <a:rPr lang="en-US" dirty="0" smtClean="0"/>
              <a:t>Scoring System</a:t>
            </a:r>
          </a:p>
          <a:p>
            <a:r>
              <a:rPr lang="en-US" dirty="0" smtClean="0"/>
              <a:t>Electronic Use &amp; Scoring</a:t>
            </a:r>
          </a:p>
          <a:p>
            <a:pPr marL="174697" indent="-174697">
              <a:buFontTx/>
              <a:buChar char="-"/>
            </a:pP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3</a:t>
            </a:fld>
            <a:endParaRPr lang="en-US"/>
          </a:p>
        </p:txBody>
      </p:sp>
    </p:spTree>
    <p:extLst>
      <p:ext uri="{BB962C8B-B14F-4D97-AF65-F5344CB8AC3E}">
        <p14:creationId xmlns:p14="http://schemas.microsoft.com/office/powerpoint/2010/main" val="2577335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a:t>
            </a:r>
            <a:r>
              <a:rPr lang="en-US" dirty="0" err="1" smtClean="0"/>
              <a:t>SBIRT</a:t>
            </a:r>
            <a:r>
              <a:rPr lang="en-US" dirty="0" smtClean="0"/>
              <a:t> manual</a:t>
            </a: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28</a:t>
            </a:fld>
            <a:endParaRPr lang="en-US"/>
          </a:p>
        </p:txBody>
      </p:sp>
    </p:spTree>
    <p:extLst>
      <p:ext uri="{BB962C8B-B14F-4D97-AF65-F5344CB8AC3E}">
        <p14:creationId xmlns:p14="http://schemas.microsoft.com/office/powerpoint/2010/main" val="3853134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a:t>
            </a:r>
            <a:r>
              <a:rPr lang="en-US" dirty="0" err="1" smtClean="0"/>
              <a:t>SBIRT</a:t>
            </a:r>
            <a:r>
              <a:rPr lang="en-US" dirty="0" smtClean="0"/>
              <a:t> manual</a:t>
            </a:r>
          </a:p>
          <a:p>
            <a:endParaRPr lang="en-US" dirty="0" smtClean="0"/>
          </a:p>
          <a:p>
            <a:r>
              <a:rPr lang="en-US" b="1" dirty="0" smtClean="0"/>
              <a:t>What to do if you don’t have resources to</a:t>
            </a:r>
            <a:r>
              <a:rPr lang="en-US" b="1" baseline="0" dirty="0" smtClean="0"/>
              <a:t> refer…don’t ask if you can’t provide support to client either in your agency or elsewhere.</a:t>
            </a:r>
            <a:endParaRPr lang="en-US" b="1" dirty="0"/>
          </a:p>
        </p:txBody>
      </p:sp>
      <p:sp>
        <p:nvSpPr>
          <p:cNvPr id="4" name="Slide Number Placeholder 3"/>
          <p:cNvSpPr>
            <a:spLocks noGrp="1"/>
          </p:cNvSpPr>
          <p:nvPr>
            <p:ph type="sldNum" sz="quarter" idx="10"/>
          </p:nvPr>
        </p:nvSpPr>
        <p:spPr/>
        <p:txBody>
          <a:bodyPr/>
          <a:lstStyle/>
          <a:p>
            <a:fld id="{29E59BB5-64FC-4D46-BE65-CE9D40F85607}" type="slidenum">
              <a:rPr lang="en-US" smtClean="0"/>
              <a:t>29</a:t>
            </a:fld>
            <a:endParaRPr lang="en-US"/>
          </a:p>
        </p:txBody>
      </p:sp>
    </p:spTree>
    <p:extLst>
      <p:ext uri="{BB962C8B-B14F-4D97-AF65-F5344CB8AC3E}">
        <p14:creationId xmlns:p14="http://schemas.microsoft.com/office/powerpoint/2010/main" val="377533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59BB5-64FC-4D46-BE65-CE9D40F85607}" type="slidenum">
              <a:rPr lang="en-US" smtClean="0"/>
              <a:t>31</a:t>
            </a:fld>
            <a:endParaRPr lang="en-US"/>
          </a:p>
        </p:txBody>
      </p:sp>
    </p:spTree>
    <p:extLst>
      <p:ext uri="{BB962C8B-B14F-4D97-AF65-F5344CB8AC3E}">
        <p14:creationId xmlns:p14="http://schemas.microsoft.com/office/powerpoint/2010/main" val="16946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sz="1300" dirty="0"/>
              <a:t>The Maryland Department of Health and Mental Hygiene’s (DHMH) Prevention and Health Promotion Administration (PHPA) and the University of Maryland, Baltimore County’s (UMBC) Center for Community Collaboration (CCC) are collaborative partners for the No Wrong Door project. This project works toward improving the integration and comprehensiveness of direct services and referral networks for mental health, substance use, primary care -  specifically healthcare services for the Human Immunodeficiency Virus/Acquired Immune Deficiency Syndrome (HIV/AIDS) and other sexually transmitted infections (</a:t>
            </a:r>
            <a:r>
              <a:rPr lang="en-US" sz="1300" dirty="0" err="1"/>
              <a:t>STI</a:t>
            </a:r>
            <a:r>
              <a:rPr lang="en-US" sz="1300" dirty="0"/>
              <a:t>) - for the Baltimore Metropolitan Statistical Area (</a:t>
            </a:r>
            <a:r>
              <a:rPr lang="en-US" sz="1300" dirty="0" err="1"/>
              <a:t>MSA</a:t>
            </a:r>
            <a:r>
              <a:rPr lang="en-US" sz="1300" dirty="0"/>
              <a:t>). This grant-funded project is referred to as the "No Wrong Door" (</a:t>
            </a:r>
            <a:r>
              <a:rPr lang="en-US" sz="1300" dirty="0" err="1"/>
              <a:t>NWD</a:t>
            </a:r>
            <a:r>
              <a:rPr lang="en-US" sz="1300" dirty="0"/>
              <a:t>) project.</a:t>
            </a:r>
          </a:p>
          <a:p>
            <a:r>
              <a:rPr lang="en-US" sz="1300" dirty="0"/>
              <a:t> </a:t>
            </a:r>
          </a:p>
          <a:p>
            <a:r>
              <a:rPr lang="en-US" sz="1300" dirty="0"/>
              <a:t>Together, the PHPA and the CCC have collaborated on the development, administration, and evaluation of an integrated screening instrument with the provision of training and technical assistance (TA) to direct service providers working in mental health, substance use, and primary care settings in the Baltimore </a:t>
            </a:r>
            <a:r>
              <a:rPr lang="en-US" sz="1300" dirty="0" err="1"/>
              <a:t>MSA</a:t>
            </a:r>
            <a:r>
              <a:rPr lang="en-US" sz="1300" dirty="0"/>
              <a:t>. The integrated screening instrument is a comprehensive and innovative screening instrument geared to briefly evaluate and identify patient risks in the areas of physical health, mental health, substance use, and exposure to HIV and other </a:t>
            </a:r>
            <a:r>
              <a:rPr lang="en-US" sz="1300" dirty="0" err="1"/>
              <a:t>STIs</a:t>
            </a:r>
            <a:r>
              <a:rPr lang="en-US" sz="1300" dirty="0"/>
              <a:t>.  Client health risks obtained by a completed screener, through client and provider interaction, will inform and allow for appropriate treatment planning and referrals for clients.</a:t>
            </a:r>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35</a:t>
            </a:fld>
            <a:endParaRPr lang="en-US"/>
          </a:p>
        </p:txBody>
      </p:sp>
    </p:spTree>
    <p:extLst>
      <p:ext uri="{BB962C8B-B14F-4D97-AF65-F5344CB8AC3E}">
        <p14:creationId xmlns:p14="http://schemas.microsoft.com/office/powerpoint/2010/main" val="2902284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sz="1300" b="1" dirty="0"/>
              <a:t>**</a:t>
            </a:r>
            <a:r>
              <a:rPr lang="en-US" sz="1300" b="1" u="sng" dirty="0"/>
              <a:t>REFER</a:t>
            </a:r>
            <a:r>
              <a:rPr lang="en-US" sz="1300" b="1" dirty="0"/>
              <a:t> TRAINEES TO BLANK COPY OF PROVIDER TOOL IN THEIR FOLDER**</a:t>
            </a:r>
          </a:p>
          <a:p>
            <a:endParaRPr lang="en-US" sz="1300" b="1" dirty="0"/>
          </a:p>
          <a:p>
            <a:r>
              <a:rPr lang="en-US" sz="1300" b="1" dirty="0"/>
              <a:t>Brief Overview of Design and Use</a:t>
            </a:r>
          </a:p>
          <a:p>
            <a:r>
              <a:rPr lang="en-US" sz="1300" dirty="0"/>
              <a:t>The </a:t>
            </a:r>
            <a:r>
              <a:rPr lang="en-US" sz="1300" dirty="0" err="1"/>
              <a:t>NWD</a:t>
            </a:r>
            <a:r>
              <a:rPr lang="en-US" sz="1300" dirty="0"/>
              <a:t> Integrated Screening Instrument is designed to screen for risk and affectedness across several health domains. It is adaptable in that it can be administered in its entirety or according to specific modules to complement other instruments already in use by agencies. This design lends further flexibility to the provider-client interaction and organizational features (e.g., intake procedures) established by agencies. </a:t>
            </a:r>
          </a:p>
          <a:p>
            <a:r>
              <a:rPr lang="en-US" sz="1300" dirty="0"/>
              <a:t> </a:t>
            </a:r>
          </a:p>
          <a:p>
            <a:r>
              <a:rPr lang="en-US" sz="1300" dirty="0"/>
              <a:t>The screening instrument has been designed using Microsoft Excel®, and contains questions designed for self-administration by a client using paper-and-pencil or electronic input. Using this same format and design, the instrument can be easily delivered in an interview format by a provider without any changes taking place. In order to obtain the most complete feedback from a completed screen (regardless of self-administration or interview format), it is recommended that responses be recorded in the electronic screener in order to generate an output sheet containing client feedback to inform appropriate further assessment(s), treatment options, and referral(s) for each health domain. This output can be useful to reserve as documentation in the client’s chart, and useful for a provider to reference when determining the need for further assessment(s), treatment planning, care coordination between multiple providers, and internal/external referrals. </a:t>
            </a:r>
          </a:p>
          <a:p>
            <a:r>
              <a:rPr lang="en-US" sz="1300" dirty="0"/>
              <a:t> </a:t>
            </a:r>
          </a:p>
          <a:p>
            <a:r>
              <a:rPr lang="en-US" sz="1300" dirty="0"/>
              <a:t>This brief manual serves to complement the in-person training detailing specifics to support the use of the </a:t>
            </a:r>
            <a:r>
              <a:rPr lang="en-US" sz="1300" dirty="0" err="1"/>
              <a:t>NWD</a:t>
            </a:r>
            <a:r>
              <a:rPr lang="en-US" sz="1300" dirty="0"/>
              <a:t> Integrated Screening Instrument to screen for risk and affectedness within the areas of infectious disease (HIV and other </a:t>
            </a:r>
            <a:r>
              <a:rPr lang="en-US" sz="1300" dirty="0" err="1"/>
              <a:t>STI</a:t>
            </a:r>
            <a:r>
              <a:rPr lang="en-US" sz="1300" dirty="0"/>
              <a:t>) risk, mental health, and substance use for clients in your agency. </a:t>
            </a:r>
          </a:p>
        </p:txBody>
      </p:sp>
      <p:sp>
        <p:nvSpPr>
          <p:cNvPr id="4" name="Slide Number Placeholder 3"/>
          <p:cNvSpPr>
            <a:spLocks noGrp="1"/>
          </p:cNvSpPr>
          <p:nvPr>
            <p:ph type="sldNum" sz="quarter" idx="10"/>
          </p:nvPr>
        </p:nvSpPr>
        <p:spPr/>
        <p:txBody>
          <a:bodyPr/>
          <a:lstStyle/>
          <a:p>
            <a:fld id="{29E59BB5-64FC-4D46-BE65-CE9D40F85607}" type="slidenum">
              <a:rPr lang="en-US" smtClean="0"/>
              <a:t>36</a:t>
            </a:fld>
            <a:endParaRPr lang="en-US"/>
          </a:p>
        </p:txBody>
      </p:sp>
    </p:spTree>
    <p:extLst>
      <p:ext uri="{BB962C8B-B14F-4D97-AF65-F5344CB8AC3E}">
        <p14:creationId xmlns:p14="http://schemas.microsoft.com/office/powerpoint/2010/main" val="921076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37</a:t>
            </a:fld>
            <a:endParaRPr lang="en-US"/>
          </a:p>
        </p:txBody>
      </p:sp>
    </p:spTree>
    <p:extLst>
      <p:ext uri="{BB962C8B-B14F-4D97-AF65-F5344CB8AC3E}">
        <p14:creationId xmlns:p14="http://schemas.microsoft.com/office/powerpoint/2010/main" val="921076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DUKE, PC-PTSD, </a:t>
            </a:r>
            <a:r>
              <a:rPr lang="en-US" dirty="0" err="1" smtClean="0"/>
              <a:t>SBQ</a:t>
            </a:r>
            <a:r>
              <a:rPr lang="en-US" dirty="0" smtClean="0"/>
              <a:t>-R,</a:t>
            </a:r>
            <a:r>
              <a:rPr lang="en-US" baseline="0" dirty="0" smtClean="0"/>
              <a:t> AUDIT = FULL screener used</a:t>
            </a:r>
          </a:p>
          <a:p>
            <a:r>
              <a:rPr lang="en-US" baseline="0" dirty="0" smtClean="0"/>
              <a:t>ASSIST, </a:t>
            </a:r>
            <a:r>
              <a:rPr lang="en-US" baseline="0" dirty="0" err="1" smtClean="0"/>
              <a:t>HRBC</a:t>
            </a:r>
            <a:r>
              <a:rPr lang="en-US" baseline="0" dirty="0" smtClean="0"/>
              <a:t> = some questions</a:t>
            </a: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38</a:t>
            </a:fld>
            <a:endParaRPr lang="en-US"/>
          </a:p>
        </p:txBody>
      </p:sp>
    </p:spTree>
    <p:extLst>
      <p:ext uri="{BB962C8B-B14F-4D97-AF65-F5344CB8AC3E}">
        <p14:creationId xmlns:p14="http://schemas.microsoft.com/office/powerpoint/2010/main" val="1950104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DUKE, PC-PTSD, </a:t>
            </a:r>
            <a:r>
              <a:rPr lang="en-US" dirty="0" err="1" smtClean="0"/>
              <a:t>SBQ</a:t>
            </a:r>
            <a:r>
              <a:rPr lang="en-US" dirty="0" smtClean="0"/>
              <a:t>-R,</a:t>
            </a:r>
            <a:r>
              <a:rPr lang="en-US" baseline="0" dirty="0" smtClean="0"/>
              <a:t> AUDIT = FULL screener used</a:t>
            </a:r>
          </a:p>
          <a:p>
            <a:r>
              <a:rPr lang="en-US" baseline="0" dirty="0" smtClean="0"/>
              <a:t>ASSIST, </a:t>
            </a:r>
            <a:r>
              <a:rPr lang="en-US" baseline="0" dirty="0" err="1" smtClean="0"/>
              <a:t>HRBC</a:t>
            </a:r>
            <a:r>
              <a:rPr lang="en-US" baseline="0" dirty="0" smtClean="0"/>
              <a:t> = some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39</a:t>
            </a:fld>
            <a:endParaRPr lang="en-US"/>
          </a:p>
        </p:txBody>
      </p:sp>
    </p:spTree>
    <p:extLst>
      <p:ext uri="{BB962C8B-B14F-4D97-AF65-F5344CB8AC3E}">
        <p14:creationId xmlns:p14="http://schemas.microsoft.com/office/powerpoint/2010/main" val="1950104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Lloyd is a 23 year old single male who chose to move to Dallas, Texas instead of going to college. He has been working as a plumber’s assistant for the last couple of years and will soon get his union membership. "Then I could bid on city jobs and make a very comfortable living." As it is, he makes pretty good money when jobs are around. During slower times he works on cars and motorcycles on the side. He reports having an active social life with his friends and “all of them do some type of drug or another.” Last year Lloyd tested positive for HIV. He’s not really sure how he got it. He is always very careful about his needles, “so someone must have spiked the dope.” He doesn’t want to go into it but he was really “pissed off and angry” when he got the news. Since he works as an independent contractor he has no insurance. “And I sure as can’t get insurance today with my HIV status.”</a:t>
            </a:r>
          </a:p>
          <a:p>
            <a:r>
              <a:rPr lang="en-US" sz="1200" kern="1200" dirty="0" smtClean="0">
                <a:solidFill>
                  <a:schemeClr val="tx1"/>
                </a:solidFill>
                <a:effectLst/>
                <a:latin typeface="+mn-lt"/>
                <a:ea typeface="+mn-ea"/>
                <a:cs typeface="+mn-cs"/>
              </a:rPr>
              <a:t>Eight months ago, he went to his primary care physician because he wasn’t feeling well. She tested him for HIV and “a bunch of other </a:t>
            </a:r>
            <a:r>
              <a:rPr lang="en-US" sz="1200" kern="1200" dirty="0" err="1" smtClean="0">
                <a:solidFill>
                  <a:schemeClr val="tx1"/>
                </a:solidFill>
                <a:effectLst/>
                <a:latin typeface="+mn-lt"/>
                <a:ea typeface="+mn-ea"/>
                <a:cs typeface="+mn-cs"/>
              </a:rPr>
              <a:t>STIs</a:t>
            </a:r>
            <a:r>
              <a:rPr lang="en-US" sz="1200" kern="1200" dirty="0" smtClean="0">
                <a:solidFill>
                  <a:schemeClr val="tx1"/>
                </a:solidFill>
                <a:effectLst/>
                <a:latin typeface="+mn-lt"/>
                <a:ea typeface="+mn-ea"/>
                <a:cs typeface="+mn-cs"/>
              </a:rPr>
              <a:t>,” and spoke to him about his HIV status and started him on a medication regimen. Consequently, paying for his medication that his doctor has prescribed has been difficult. He has prescriptions for AZT and protease inhibitors but he has not been able to take them consistently because they are too expensive. “Either way you look at it I’m screwed.”</a:t>
            </a:r>
          </a:p>
          <a:p>
            <a:r>
              <a:rPr lang="en-US" sz="1200" kern="1200" dirty="0" smtClean="0">
                <a:solidFill>
                  <a:schemeClr val="tx1"/>
                </a:solidFill>
                <a:effectLst/>
                <a:latin typeface="+mn-lt"/>
                <a:ea typeface="+mn-ea"/>
                <a:cs typeface="+mn-cs"/>
              </a:rPr>
              <a:t>Lloyd describes himself as “a single guy in his 20’s” and explains that hasn’t had a girlfriend and is not looking for one; he is just having fun.  There have been about 4 girls in the last year that he has casually “hooked up” with, each for a month or so but nothing serious.  He tries to use condoms most of the time, though he reports it often slips his mind when he is drunk because he “is so into it.”  He occasionally has sex while using other drugs but more often after he goes out drinking.       </a:t>
            </a:r>
          </a:p>
          <a:p>
            <a:r>
              <a:rPr lang="en-US" sz="1200" kern="1200" dirty="0" smtClean="0">
                <a:solidFill>
                  <a:schemeClr val="tx1"/>
                </a:solidFill>
                <a:effectLst/>
                <a:latin typeface="+mn-lt"/>
                <a:ea typeface="+mn-ea"/>
                <a:cs typeface="+mn-cs"/>
              </a:rPr>
              <a:t>Lloyd prefers to do “speedballs” when he can score those drugs. He loves the rush and even boasts that he can get a full count (1 gram) that’s at least a "......’ten hitter’ for a C note”. Most “bumpers” on the street will have to pay twice as much for half the quality.”</a:t>
            </a:r>
          </a:p>
          <a:p>
            <a:r>
              <a:rPr lang="en-US" sz="1200" kern="1200" dirty="0" smtClean="0">
                <a:solidFill>
                  <a:schemeClr val="tx1"/>
                </a:solidFill>
                <a:effectLst/>
                <a:latin typeface="+mn-lt"/>
                <a:ea typeface="+mn-ea"/>
                <a:cs typeface="+mn-cs"/>
              </a:rPr>
              <a:t>Lloyd says he doesn’t do any other drugs but has tried them all. Occasionally he will drink some scotch but lately his stomach has been really giving him trouble. “Sometimes it will feel like multiple stab wounds in my gut that go on for hours. It really has me scared.” He’s seen his doctor and she prescribed some Demerol and an antacid. He’s pretty sure it’s related to his HIV. Lloyd says that when he gets too bad and too sick from the AIDS he’ll “take himself out.” “Hey, I think of suicide from time to time. If it gets really bad, I mean the AIDS thing, and life gets too unbearable, I know I don’t have to take it”.</a:t>
            </a:r>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40</a:t>
            </a:fld>
            <a:endParaRPr lang="en-US"/>
          </a:p>
        </p:txBody>
      </p:sp>
    </p:spTree>
    <p:extLst>
      <p:ext uri="{BB962C8B-B14F-4D97-AF65-F5344CB8AC3E}">
        <p14:creationId xmlns:p14="http://schemas.microsoft.com/office/powerpoint/2010/main" val="3489278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**ANIMATIONS FOR RED CIRCLES!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Some physical health concerns</a:t>
            </a:r>
          </a:p>
          <a:p>
            <a:pPr marL="171450" indent="-171450">
              <a:buFont typeface="Arial" panose="020B0604020202020204" pitchFamily="34" charset="0"/>
              <a:buChar char="•"/>
            </a:pPr>
            <a:r>
              <a:rPr lang="en-US" dirty="0" smtClean="0"/>
              <a:t>Some depressive</a:t>
            </a:r>
            <a:r>
              <a:rPr lang="en-US" baseline="0" dirty="0" smtClean="0"/>
              <a:t> symptoms; had suicidal thoughts</a:t>
            </a:r>
          </a:p>
          <a:p>
            <a:pPr marL="171450" indent="-171450">
              <a:buFont typeface="Arial" panose="020B0604020202020204" pitchFamily="34" charset="0"/>
              <a:buChar char="•"/>
            </a:pPr>
            <a:r>
              <a:rPr lang="en-US" dirty="0" smtClean="0"/>
              <a:t>Has</a:t>
            </a:r>
            <a:r>
              <a:rPr lang="en-US" baseline="0" dirty="0" smtClean="0"/>
              <a:t> meaningful relationships and an active social life</a:t>
            </a: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41</a:t>
            </a:fld>
            <a:endParaRPr lang="en-US"/>
          </a:p>
        </p:txBody>
      </p:sp>
    </p:spTree>
    <p:extLst>
      <p:ext uri="{BB962C8B-B14F-4D97-AF65-F5344CB8AC3E}">
        <p14:creationId xmlns:p14="http://schemas.microsoft.com/office/powerpoint/2010/main" val="155331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a:t>
            </a:fld>
            <a:endParaRPr lang="en-US"/>
          </a:p>
        </p:txBody>
      </p:sp>
    </p:spTree>
    <p:extLst>
      <p:ext uri="{BB962C8B-B14F-4D97-AF65-F5344CB8AC3E}">
        <p14:creationId xmlns:p14="http://schemas.microsoft.com/office/powerpoint/2010/main" val="1959807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42</a:t>
            </a:fld>
            <a:endParaRPr lang="en-US"/>
          </a:p>
        </p:txBody>
      </p:sp>
    </p:spTree>
    <p:extLst>
      <p:ext uri="{BB962C8B-B14F-4D97-AF65-F5344CB8AC3E}">
        <p14:creationId xmlns:p14="http://schemas.microsoft.com/office/powerpoint/2010/main" val="883553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history of misuse</a:t>
            </a:r>
            <a:r>
              <a:rPr lang="en-US" baseline="0" dirty="0" smtClean="0"/>
              <a:t> of prescription medications</a:t>
            </a:r>
          </a:p>
          <a:p>
            <a:r>
              <a:rPr lang="en-US" baseline="0" dirty="0" smtClean="0"/>
              <a:t>Current marijuana/heroin/cocaine use</a:t>
            </a:r>
          </a:p>
          <a:p>
            <a:r>
              <a:rPr lang="en-US" baseline="0" dirty="0" smtClean="0"/>
              <a:t>Some sex under influence of drug &amp; alcohol</a:t>
            </a: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44</a:t>
            </a:fld>
            <a:endParaRPr lang="en-US"/>
          </a:p>
        </p:txBody>
      </p:sp>
    </p:spTree>
    <p:extLst>
      <p:ext uri="{BB962C8B-B14F-4D97-AF65-F5344CB8AC3E}">
        <p14:creationId xmlns:p14="http://schemas.microsoft.com/office/powerpoint/2010/main" val="3271230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Jessica is a 28 year-old married female. She has a very demanding, high stress job as a second year medical resident in a large hospital. Jessica has always been a high achiever. She graduated with top honors in both college and medical school. She has very high standards for herself and can be very self-critical when she fails to meet them. Lately, she has struggled with significant feelings of worthlessness and shame due to her inability to perform as well as she always has in the past. </a:t>
            </a:r>
          </a:p>
          <a:p>
            <a:r>
              <a:rPr lang="en-US" sz="1200" kern="1200" dirty="0" smtClean="0">
                <a:solidFill>
                  <a:schemeClr val="tx1"/>
                </a:solidFill>
                <a:effectLst/>
                <a:latin typeface="+mn-lt"/>
                <a:ea typeface="+mn-ea"/>
                <a:cs typeface="+mn-cs"/>
              </a:rPr>
              <a:t>For the past few weeks Jessica has felt unusually fatigued and found it increasingly difficult to concentrate at work. Her coworkers have noticed that she is often irritable and withdrawn, which is quite different from her typically upbeat and friendly disposition. She has called in sick on several occasions, which is very unlike her. On those days she stays in bed all day, watching TV or sleeping.  She hasn’t been participating in the social events that she used to, such as game nights with friends, and going to movies and concerts with her husband.  </a:t>
            </a:r>
          </a:p>
          <a:p>
            <a:r>
              <a:rPr lang="en-US" sz="1200" kern="1200" dirty="0" smtClean="0">
                <a:solidFill>
                  <a:schemeClr val="tx1"/>
                </a:solidFill>
                <a:effectLst/>
                <a:latin typeface="+mn-lt"/>
                <a:ea typeface="+mn-ea"/>
                <a:cs typeface="+mn-cs"/>
              </a:rPr>
              <a:t>At home, Jessica’s husband has noticed changes in her over the last few months.  They used to have sex a couple times a week, consistently, and were even considering stopping birth control and trying to have a baby.  However, in the last 3 months she has shown little interest in sex and has had difficulties falling asleep at night.  Her insomnia has been keeping him awake as she tosses and turns for an hour or two after they go to bed. She drinks a few glasses of wine a couple times a week just to try to sleep but thinks she might need something stronger.  Her husband overheard her having frequent tearful phone conversations with her closest friend, which has him worried. When he tries to get her to open up about what’s bothering her, she pushes him away with an abrupt, “everything’s fine.”</a:t>
            </a:r>
          </a:p>
          <a:p>
            <a:r>
              <a:rPr lang="en-US" sz="1200" kern="1200" dirty="0" smtClean="0">
                <a:solidFill>
                  <a:schemeClr val="tx1"/>
                </a:solidFill>
                <a:effectLst/>
                <a:latin typeface="+mn-lt"/>
                <a:ea typeface="+mn-ea"/>
                <a:cs typeface="+mn-cs"/>
              </a:rPr>
              <a:t>Although she hasn’t ever considered suicide, Jessica has found herself increasingly dissatisfied with her life. She’s been having frequent thoughts of wishing she was dead. She gets frustrated with herself because she feels like she has every reason to be happy, yet can’t seem to shake the sense of doom and gloom that has been clouding each day as of late.</a:t>
            </a:r>
          </a:p>
        </p:txBody>
      </p:sp>
      <p:sp>
        <p:nvSpPr>
          <p:cNvPr id="4" name="Slide Number Placeholder 3"/>
          <p:cNvSpPr>
            <a:spLocks noGrp="1"/>
          </p:cNvSpPr>
          <p:nvPr>
            <p:ph type="sldNum" sz="quarter" idx="10"/>
          </p:nvPr>
        </p:nvSpPr>
        <p:spPr/>
        <p:txBody>
          <a:bodyPr/>
          <a:lstStyle/>
          <a:p>
            <a:fld id="{29E59BB5-64FC-4D46-BE65-CE9D40F85607}" type="slidenum">
              <a:rPr lang="en-US" smtClean="0"/>
              <a:t>46</a:t>
            </a:fld>
            <a:endParaRPr lang="en-US"/>
          </a:p>
        </p:txBody>
      </p:sp>
    </p:spTree>
    <p:extLst>
      <p:ext uri="{BB962C8B-B14F-4D97-AF65-F5344CB8AC3E}">
        <p14:creationId xmlns:p14="http://schemas.microsoft.com/office/powerpoint/2010/main" val="1652226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circles appear on mouse click; feedback sheet graph appears on second mouse click</a:t>
            </a: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47</a:t>
            </a:fld>
            <a:endParaRPr lang="en-US"/>
          </a:p>
        </p:txBody>
      </p:sp>
    </p:spTree>
    <p:extLst>
      <p:ext uri="{BB962C8B-B14F-4D97-AF65-F5344CB8AC3E}">
        <p14:creationId xmlns:p14="http://schemas.microsoft.com/office/powerpoint/2010/main" val="1361828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a:t>
            </a:r>
            <a:r>
              <a:rPr lang="en-US" baseline="0" dirty="0" smtClean="0"/>
              <a:t> circles appear on mouse click; feedback sheet graph appears on second mouse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48</a:t>
            </a:fld>
            <a:endParaRPr lang="en-US"/>
          </a:p>
        </p:txBody>
      </p:sp>
    </p:spTree>
    <p:extLst>
      <p:ext uri="{BB962C8B-B14F-4D97-AF65-F5344CB8AC3E}">
        <p14:creationId xmlns:p14="http://schemas.microsoft.com/office/powerpoint/2010/main" val="1828802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circle appears on mouse click</a:t>
            </a:r>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49</a:t>
            </a:fld>
            <a:endParaRPr lang="en-US"/>
          </a:p>
        </p:txBody>
      </p:sp>
    </p:spTree>
    <p:extLst>
      <p:ext uri="{BB962C8B-B14F-4D97-AF65-F5344CB8AC3E}">
        <p14:creationId xmlns:p14="http://schemas.microsoft.com/office/powerpoint/2010/main" val="1643344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50</a:t>
            </a:fld>
            <a:endParaRPr lang="en-US"/>
          </a:p>
        </p:txBody>
      </p:sp>
    </p:spTree>
    <p:extLst>
      <p:ext uri="{BB962C8B-B14F-4D97-AF65-F5344CB8AC3E}">
        <p14:creationId xmlns:p14="http://schemas.microsoft.com/office/powerpoint/2010/main" val="3845876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51</a:t>
            </a:fld>
            <a:endParaRPr lang="en-US"/>
          </a:p>
        </p:txBody>
      </p:sp>
    </p:spTree>
    <p:extLst>
      <p:ext uri="{BB962C8B-B14F-4D97-AF65-F5344CB8AC3E}">
        <p14:creationId xmlns:p14="http://schemas.microsoft.com/office/powerpoint/2010/main" val="3091352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52</a:t>
            </a:fld>
            <a:endParaRPr lang="en-US"/>
          </a:p>
        </p:txBody>
      </p:sp>
    </p:spTree>
    <p:extLst>
      <p:ext uri="{BB962C8B-B14F-4D97-AF65-F5344CB8AC3E}">
        <p14:creationId xmlns:p14="http://schemas.microsoft.com/office/powerpoint/2010/main" val="148277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It is likely that many individuals who seek</a:t>
            </a:r>
            <a:r>
              <a:rPr lang="en-US" baseline="0" dirty="0" smtClean="0"/>
              <a:t> care for one issue have concerns across health domains…</a:t>
            </a:r>
            <a:endParaRPr lang="en-US" dirty="0" smtClean="0"/>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5</a:t>
            </a:fld>
            <a:endParaRPr lang="en-US"/>
          </a:p>
        </p:txBody>
      </p:sp>
    </p:spTree>
    <p:extLst>
      <p:ext uri="{BB962C8B-B14F-4D97-AF65-F5344CB8AC3E}">
        <p14:creationId xmlns:p14="http://schemas.microsoft.com/office/powerpoint/2010/main" val="12068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Baltimore-Towson</a:t>
            </a:r>
            <a:r>
              <a:rPr lang="en-US" baseline="0" dirty="0" smtClean="0"/>
              <a:t> </a:t>
            </a:r>
            <a:r>
              <a:rPr lang="en-US" baseline="0" dirty="0" err="1" smtClean="0"/>
              <a:t>MSA</a:t>
            </a:r>
            <a:r>
              <a:rPr lang="en-US" baseline="0" dirty="0" smtClean="0"/>
              <a:t> has higher overall rates of MH and SU diagnoses than MD and USA overall. (</a:t>
            </a:r>
            <a:r>
              <a:rPr lang="en-US" baseline="0" dirty="0" err="1" smtClean="0"/>
              <a:t>SAMHSA</a:t>
            </a:r>
            <a:r>
              <a:rPr lang="en-US" baseline="0" dirty="0" smtClean="0"/>
              <a:t>, 2010)</a:t>
            </a:r>
            <a:endParaRPr lang="en-US" dirty="0" smtClean="0"/>
          </a:p>
        </p:txBody>
      </p:sp>
      <p:sp>
        <p:nvSpPr>
          <p:cNvPr id="4" name="Slide Number Placeholder 3"/>
          <p:cNvSpPr>
            <a:spLocks noGrp="1"/>
          </p:cNvSpPr>
          <p:nvPr>
            <p:ph type="sldNum" sz="quarter" idx="10"/>
          </p:nvPr>
        </p:nvSpPr>
        <p:spPr/>
        <p:txBody>
          <a:bodyPr/>
          <a:lstStyle/>
          <a:p>
            <a:fld id="{F29F1E6E-D26D-4C89-A459-96B6BACF4EC3}" type="slidenum">
              <a:rPr lang="en-US" smtClean="0"/>
              <a:t>8</a:t>
            </a:fld>
            <a:endParaRPr lang="en-US"/>
          </a:p>
        </p:txBody>
      </p:sp>
    </p:spTree>
    <p:extLst>
      <p:ext uri="{BB962C8B-B14F-4D97-AF65-F5344CB8AC3E}">
        <p14:creationId xmlns:p14="http://schemas.microsoft.com/office/powerpoint/2010/main" val="366366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of general population; 68% of adults</a:t>
            </a:r>
            <a:r>
              <a:rPr lang="en-US" baseline="0" dirty="0" smtClean="0"/>
              <a:t> with MI</a:t>
            </a:r>
          </a:p>
          <a:p>
            <a:endParaRPr lang="en-US" dirty="0" smtClean="0"/>
          </a:p>
          <a:p>
            <a:r>
              <a:rPr lang="en-US" dirty="0" smtClean="0"/>
              <a:t>Many individuals seeking care, either for co-occurring disorders or in primary care, have multiple conditions. Co-occurring disorders may exacerbate or be related to other health problems, such as accident-related injuries, gastritis, headaches, cardiovascular disease, high blood pressure, diabetes, digestive disorders, stroke, parkinsonism, HIV infection, chronic renal failure, and chronic pain syndromes.  (</a:t>
            </a:r>
            <a:r>
              <a:rPr lang="en-US" dirty="0" err="1" smtClean="0"/>
              <a:t>SAMHSA</a:t>
            </a:r>
            <a:r>
              <a:rPr lang="en-US" dirty="0" smtClean="0"/>
              <a:t>, 2013)</a:t>
            </a:r>
          </a:p>
          <a:p>
            <a:endParaRPr lang="en-US" dirty="0" smtClean="0"/>
          </a:p>
          <a:p>
            <a:r>
              <a:rPr lang="en-US" dirty="0" smtClean="0"/>
              <a:t>Individuals with serious mental illnesses die 25 years earlier on average than the general population; mostly because of medical illnesses such as cardiovascular disease or diabetes. Individuals also experience better outcomes when they receive treatment for physical conditions along with behavioral health services. (</a:t>
            </a:r>
            <a:r>
              <a:rPr lang="en-US" dirty="0" err="1" smtClean="0"/>
              <a:t>SAMHSA</a:t>
            </a:r>
            <a:r>
              <a:rPr lang="en-US" dirty="0" smtClean="0"/>
              <a:t>,</a:t>
            </a:r>
            <a:r>
              <a:rPr lang="en-US" baseline="0" dirty="0" smtClean="0"/>
              <a:t> 2013)</a:t>
            </a:r>
          </a:p>
          <a:p>
            <a:endParaRPr lang="en-US" baseline="0" dirty="0" smtClean="0"/>
          </a:p>
          <a:p>
            <a:r>
              <a:rPr lang="en-US" b="1" dirty="0" smtClean="0"/>
              <a:t>Co-morbidity of </a:t>
            </a:r>
            <a:r>
              <a:rPr lang="en-US" b="1" i="1" dirty="0" smtClean="0"/>
              <a:t>physical</a:t>
            </a:r>
            <a:r>
              <a:rPr lang="en-US" b="1" dirty="0" smtClean="0"/>
              <a:t> health problems and co-occurring disorders</a:t>
            </a:r>
            <a:endParaRPr lang="en-US" dirty="0" smtClean="0"/>
          </a:p>
          <a:p>
            <a:r>
              <a:rPr lang="en-US" dirty="0" smtClean="0"/>
              <a:t>68 percent of adults with mental disorder also had one or more medical conditions</a:t>
            </a:r>
          </a:p>
          <a:p>
            <a:r>
              <a:rPr lang="en-US" dirty="0" smtClean="0"/>
              <a:t>58 percent of adult population has medical conditions; 29 percent of adults with medical conditions have a comorbid mental disorder</a:t>
            </a:r>
          </a:p>
          <a:p>
            <a:r>
              <a:rPr lang="en-US" dirty="0" smtClean="0"/>
              <a:t>Medical conditions may lead to mental disorders, or mental disorders may lead to medical conditions. </a:t>
            </a:r>
          </a:p>
          <a:p>
            <a:endParaRPr lang="en-US" dirty="0"/>
          </a:p>
        </p:txBody>
      </p:sp>
      <p:sp>
        <p:nvSpPr>
          <p:cNvPr id="4" name="Slide Number Placeholder 3"/>
          <p:cNvSpPr>
            <a:spLocks noGrp="1"/>
          </p:cNvSpPr>
          <p:nvPr>
            <p:ph type="sldNum" sz="quarter" idx="10"/>
          </p:nvPr>
        </p:nvSpPr>
        <p:spPr/>
        <p:txBody>
          <a:bodyPr/>
          <a:lstStyle/>
          <a:p>
            <a:fld id="{29E59BB5-64FC-4D46-BE65-CE9D40F85607}" type="slidenum">
              <a:rPr lang="en-US" smtClean="0"/>
              <a:t>9</a:t>
            </a:fld>
            <a:endParaRPr lang="en-US"/>
          </a:p>
        </p:txBody>
      </p:sp>
    </p:spTree>
    <p:extLst>
      <p:ext uri="{BB962C8B-B14F-4D97-AF65-F5344CB8AC3E}">
        <p14:creationId xmlns:p14="http://schemas.microsoft.com/office/powerpoint/2010/main" val="382336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9F1E6E-D26D-4C89-A459-96B6BACF4EC3}" type="slidenum">
              <a:rPr lang="en-US" smtClean="0"/>
              <a:t>10</a:t>
            </a:fld>
            <a:endParaRPr lang="en-US"/>
          </a:p>
        </p:txBody>
      </p:sp>
    </p:spTree>
    <p:extLst>
      <p:ext uri="{BB962C8B-B14F-4D97-AF65-F5344CB8AC3E}">
        <p14:creationId xmlns:p14="http://schemas.microsoft.com/office/powerpoint/2010/main" val="366366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SEVERE MENTAL ILLNESS = </a:t>
            </a:r>
            <a:r>
              <a:rPr lang="en-US" dirty="0" smtClean="0"/>
              <a:t>schizophrenia spectrum disorders, bipolar disorder, and major depression</a:t>
            </a:r>
            <a:endParaRPr lang="en-US" baseline="0" dirty="0" smtClean="0"/>
          </a:p>
        </p:txBody>
      </p:sp>
      <p:sp>
        <p:nvSpPr>
          <p:cNvPr id="4" name="Slide Number Placeholder 3"/>
          <p:cNvSpPr>
            <a:spLocks noGrp="1"/>
          </p:cNvSpPr>
          <p:nvPr>
            <p:ph type="sldNum" sz="quarter" idx="10"/>
          </p:nvPr>
        </p:nvSpPr>
        <p:spPr/>
        <p:txBody>
          <a:bodyPr/>
          <a:lstStyle/>
          <a:p>
            <a:fld id="{F29F1E6E-D26D-4C89-A459-96B6BACF4EC3}" type="slidenum">
              <a:rPr lang="en-US" smtClean="0"/>
              <a:t>11</a:t>
            </a:fld>
            <a:endParaRPr lang="en-US"/>
          </a:p>
        </p:txBody>
      </p:sp>
    </p:spTree>
    <p:extLst>
      <p:ext uri="{BB962C8B-B14F-4D97-AF65-F5344CB8AC3E}">
        <p14:creationId xmlns:p14="http://schemas.microsoft.com/office/powerpoint/2010/main" val="366366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F1E6E-D26D-4C89-A459-96B6BACF4EC3}" type="slidenum">
              <a:rPr lang="en-US" smtClean="0"/>
              <a:t>12</a:t>
            </a:fld>
            <a:endParaRPr lang="en-US"/>
          </a:p>
        </p:txBody>
      </p:sp>
    </p:spTree>
    <p:extLst>
      <p:ext uri="{BB962C8B-B14F-4D97-AF65-F5344CB8AC3E}">
        <p14:creationId xmlns:p14="http://schemas.microsoft.com/office/powerpoint/2010/main" val="197347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EE814D-DB50-46ED-92D3-F0DAFC6CF41F}" type="datetime1">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1E4C4-CA5F-4648-BF5E-C9F1A73E867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6ECCE-0DEE-4AE3-86B1-BA9D081D2A9B}" type="datetime1">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576E6-33D5-4EB4-A4F6-ACE856723591}" type="datetime1">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AA82E-8801-4407-8748-53EDE9E0EC0D}" type="datetime1">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D73D6-09DB-4EE8-BD96-5B9F940C5916}" type="datetime1">
              <a:rPr lang="en-US" smtClean="0"/>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1E4C4-CA5F-4648-BF5E-C9F1A73E867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A2ACE4-EA66-4F53-A8E1-175A059DEC24}" type="datetime1">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18AC1F-5E1C-42D2-9CB5-53E8D78A536F}" type="datetime1">
              <a:rPr lang="en-US" smtClean="0"/>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1E4C4-CA5F-4648-BF5E-C9F1A73E867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0B9EE-39C2-420D-8E2F-D975EA221A5E}" type="datetime1">
              <a:rPr lang="en-US" smtClean="0"/>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73809-F562-4E79-8D12-F809AE604EE3}" type="datetime1">
              <a:rPr lang="en-US" smtClean="0"/>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D9FAD-1067-47F1-8589-F623F4250D76}" type="datetime1">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1E4C4-CA5F-4648-BF5E-C9F1A73E867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C0618-FE08-44E6-97D6-7F2C01146156}" type="datetime1">
              <a:rPr lang="en-US" smtClean="0"/>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1E4C4-CA5F-4648-BF5E-C9F1A73E867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A3DC638-C807-40EA-84A9-3A9A7871F9D3}" type="datetime1">
              <a:rPr lang="en-US" smtClean="0"/>
              <a:t>10/1/2013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1A1E4C4-CA5F-4648-BF5E-C9F1A73E86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ccc.umbc@gmail.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centerforcommunitycollaboration.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86800" cy="2744990"/>
          </a:xfrm>
        </p:spPr>
        <p:txBody>
          <a:bodyPr>
            <a:normAutofit fontScale="90000"/>
          </a:bodyPr>
          <a:lstStyle/>
          <a:p>
            <a:pPr algn="ctr"/>
            <a:r>
              <a:rPr lang="en-US" dirty="0" smtClean="0"/>
              <a:t>Making the Case for Integrated Care:</a:t>
            </a:r>
            <a:br>
              <a:rPr lang="en-US" dirty="0" smtClean="0"/>
            </a:br>
            <a:r>
              <a:rPr lang="en-US" sz="3600" dirty="0" smtClean="0"/>
              <a:t>Effective Screening, Brief Intervention, and Referral to Treatment</a:t>
            </a:r>
            <a:endParaRPr lang="en-US" sz="3600" dirty="0"/>
          </a:p>
        </p:txBody>
      </p:sp>
      <p:sp>
        <p:nvSpPr>
          <p:cNvPr id="3" name="Subtitle 2"/>
          <p:cNvSpPr>
            <a:spLocks noGrp="1"/>
          </p:cNvSpPr>
          <p:nvPr>
            <p:ph type="subTitle" idx="1"/>
          </p:nvPr>
        </p:nvSpPr>
        <p:spPr>
          <a:xfrm>
            <a:off x="228600" y="3581400"/>
            <a:ext cx="8686800" cy="3048000"/>
          </a:xfrm>
        </p:spPr>
        <p:txBody>
          <a:bodyPr>
            <a:normAutofit lnSpcReduction="10000"/>
          </a:bodyPr>
          <a:lstStyle/>
          <a:p>
            <a:pPr algn="ctr"/>
            <a:r>
              <a:rPr lang="en-US" dirty="0" smtClean="0"/>
              <a:t>Carlo C. </a:t>
            </a:r>
            <a:r>
              <a:rPr lang="en-US" dirty="0" err="1" smtClean="0"/>
              <a:t>DiClemente</a:t>
            </a:r>
            <a:r>
              <a:rPr lang="en-US" dirty="0" smtClean="0"/>
              <a:t>, Ph.D.</a:t>
            </a:r>
          </a:p>
          <a:p>
            <a:pPr algn="ctr"/>
            <a:r>
              <a:rPr lang="en-US" dirty="0" smtClean="0"/>
              <a:t>W. Henry Gregory, Jr., Ph.D.</a:t>
            </a:r>
          </a:p>
          <a:p>
            <a:pPr algn="ctr"/>
            <a:r>
              <a:rPr lang="en-US" dirty="0" smtClean="0"/>
              <a:t>Letitia E. Travaglini, M.A.</a:t>
            </a:r>
          </a:p>
          <a:p>
            <a:pPr algn="ctr"/>
            <a:r>
              <a:rPr lang="en-US" dirty="0" smtClean="0"/>
              <a:t>Catherine </a:t>
            </a:r>
            <a:r>
              <a:rPr lang="en-US" dirty="0" err="1" smtClean="0"/>
              <a:t>Corno</a:t>
            </a:r>
            <a:r>
              <a:rPr lang="en-US" dirty="0" smtClean="0"/>
              <a:t>, B.A.</a:t>
            </a:r>
            <a:endParaRPr lang="en-US" dirty="0"/>
          </a:p>
          <a:p>
            <a:pPr algn="ctr"/>
            <a:r>
              <a:rPr lang="en-US" dirty="0" smtClean="0"/>
              <a:t>University of Maryland, Baltimore County</a:t>
            </a:r>
          </a:p>
          <a:p>
            <a:pPr algn="ctr"/>
            <a:r>
              <a:rPr lang="en-US" dirty="0" smtClean="0"/>
              <a:t>Department of Psychology</a:t>
            </a:r>
          </a:p>
          <a:p>
            <a:pPr algn="ctr"/>
            <a:r>
              <a:rPr lang="en-US" dirty="0" smtClean="0"/>
              <a:t>Center for Community Collaboration</a:t>
            </a:r>
            <a:endParaRPr lang="en-US" dirty="0"/>
          </a:p>
        </p:txBody>
      </p:sp>
      <p:pic>
        <p:nvPicPr>
          <p:cNvPr id="1026" name="Picture 2" descr="https://encrypted-tbn1.gstatic.com/images?q=tbn:ANd9GcSnUptbDiDCXFgH6LEKIk5FSqTCwPVoILvClI3ZfGPPOaTdofgU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181600"/>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83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0930"/>
            <a:ext cx="8610600" cy="1339850"/>
          </a:xfrm>
        </p:spPr>
        <p:txBody>
          <a:bodyPr>
            <a:normAutofit/>
          </a:bodyPr>
          <a:lstStyle/>
          <a:p>
            <a:r>
              <a:rPr lang="en-US" dirty="0" smtClean="0"/>
              <a:t>HIV Prevalence and Other Disorders</a:t>
            </a:r>
            <a:endParaRPr lang="en-US" dirty="0"/>
          </a:p>
        </p:txBody>
      </p:sp>
      <p:sp>
        <p:nvSpPr>
          <p:cNvPr id="7" name="TextBox 6"/>
          <p:cNvSpPr txBox="1"/>
          <p:nvPr/>
        </p:nvSpPr>
        <p:spPr>
          <a:xfrm>
            <a:off x="6477000" y="1981200"/>
            <a:ext cx="2514600" cy="3139321"/>
          </a:xfrm>
          <a:prstGeom prst="rect">
            <a:avLst/>
          </a:prstGeom>
          <a:noFill/>
        </p:spPr>
        <p:txBody>
          <a:bodyPr wrap="square" rtlCol="0">
            <a:spAutoFit/>
          </a:bodyPr>
          <a:lstStyle/>
          <a:p>
            <a:pPr lvl="0"/>
            <a:r>
              <a:rPr lang="en-US" sz="2000" dirty="0" smtClean="0"/>
              <a:t>Many individuals with HIV suffer from co-occurring mental health and substance use disorders at rates much higher than the general population.</a:t>
            </a:r>
            <a:endParaRPr lang="en-US" sz="2000" dirty="0"/>
          </a:p>
          <a:p>
            <a:endParaRPr lang="en-US" dirty="0"/>
          </a:p>
        </p:txBody>
      </p:sp>
      <p:sp>
        <p:nvSpPr>
          <p:cNvPr id="8" name="TextBox 7"/>
          <p:cNvSpPr txBox="1"/>
          <p:nvPr/>
        </p:nvSpPr>
        <p:spPr>
          <a:xfrm>
            <a:off x="4420487" y="6550223"/>
            <a:ext cx="4723513" cy="307777"/>
          </a:xfrm>
          <a:prstGeom prst="rect">
            <a:avLst/>
          </a:prstGeom>
          <a:noFill/>
        </p:spPr>
        <p:txBody>
          <a:bodyPr wrap="square" rtlCol="0">
            <a:spAutoFit/>
          </a:bodyPr>
          <a:lstStyle/>
          <a:p>
            <a:pPr algn="r"/>
            <a:r>
              <a:rPr lang="en-US" sz="1400" dirty="0" smtClean="0"/>
              <a:t>(Pence, Miller, </a:t>
            </a:r>
            <a:r>
              <a:rPr lang="en-US" sz="1400" dirty="0" err="1" smtClean="0"/>
              <a:t>Whetten</a:t>
            </a:r>
            <a:r>
              <a:rPr lang="en-US" sz="1400" dirty="0" smtClean="0"/>
              <a:t>, </a:t>
            </a:r>
            <a:r>
              <a:rPr lang="en-US" sz="1400" dirty="0" err="1" smtClean="0"/>
              <a:t>Eron</a:t>
            </a:r>
            <a:r>
              <a:rPr lang="en-US" sz="1400" dirty="0" smtClean="0"/>
              <a:t>, &amp; </a:t>
            </a:r>
            <a:r>
              <a:rPr lang="en-US" sz="1400" dirty="0" err="1" smtClean="0"/>
              <a:t>Gaynes</a:t>
            </a:r>
            <a:r>
              <a:rPr lang="en-US" sz="1400" dirty="0" smtClean="0"/>
              <a:t>, 2006)</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2739525768"/>
              </p:ext>
            </p:extLst>
          </p:nvPr>
        </p:nvGraphicFramePr>
        <p:xfrm>
          <a:off x="639794" y="1500427"/>
          <a:ext cx="5761006" cy="511209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lgn="r"/>
            <a:fld id="{E1A1E4C4-CA5F-4648-BF5E-C9F1A73E867C}" type="slidenum">
              <a:rPr lang="en-US" smtClean="0"/>
              <a:pPr algn="r"/>
              <a:t>10</a:t>
            </a:fld>
            <a:endParaRPr lang="en-US"/>
          </a:p>
        </p:txBody>
      </p:sp>
    </p:spTree>
    <p:extLst>
      <p:ext uri="{BB962C8B-B14F-4D97-AF65-F5344CB8AC3E}">
        <p14:creationId xmlns:p14="http://schemas.microsoft.com/office/powerpoint/2010/main" val="10177238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381000"/>
            <a:ext cx="8015287" cy="1339850"/>
          </a:xfrm>
        </p:spPr>
        <p:txBody>
          <a:bodyPr>
            <a:normAutofit/>
          </a:bodyPr>
          <a:lstStyle/>
          <a:p>
            <a:r>
              <a:rPr lang="en-US" dirty="0" smtClean="0"/>
              <a:t>Severe Mental Illness &amp; </a:t>
            </a:r>
            <a:br>
              <a:rPr lang="en-US" dirty="0" smtClean="0"/>
            </a:br>
            <a:r>
              <a:rPr lang="en-US" dirty="0" smtClean="0"/>
              <a:t>HIV Prevalence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9878184"/>
              </p:ext>
            </p:extLst>
          </p:nvPr>
        </p:nvGraphicFramePr>
        <p:xfrm>
          <a:off x="505959" y="1856214"/>
          <a:ext cx="4982996" cy="42024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926903" y="1885413"/>
            <a:ext cx="2788272" cy="3416320"/>
          </a:xfrm>
          <a:prstGeom prst="rect">
            <a:avLst/>
          </a:prstGeom>
          <a:noFill/>
        </p:spPr>
        <p:txBody>
          <a:bodyPr wrap="square" rtlCol="0">
            <a:spAutoFit/>
          </a:bodyPr>
          <a:lstStyle/>
          <a:p>
            <a:pPr lvl="0"/>
            <a:r>
              <a:rPr lang="en-US" dirty="0" smtClean="0"/>
              <a:t>HIV prevalence among people with a severe mental illness was </a:t>
            </a:r>
            <a:r>
              <a:rPr lang="en-US" dirty="0"/>
              <a:t>found to be 3</a:t>
            </a:r>
            <a:r>
              <a:rPr lang="en-US" dirty="0" smtClean="0"/>
              <a:t>%, which is </a:t>
            </a:r>
            <a:r>
              <a:rPr lang="en-US" dirty="0"/>
              <a:t>8 times that of </a:t>
            </a:r>
            <a:r>
              <a:rPr lang="en-US" dirty="0" smtClean="0"/>
              <a:t>the overall </a:t>
            </a:r>
            <a:r>
              <a:rPr lang="en-US" dirty="0"/>
              <a:t>prevalence in </a:t>
            </a:r>
            <a:r>
              <a:rPr lang="en-US" dirty="0" smtClean="0"/>
              <a:t>the </a:t>
            </a:r>
            <a:r>
              <a:rPr lang="en-US" dirty="0"/>
              <a:t>US Population (0.3-0.4%</a:t>
            </a:r>
            <a:r>
              <a:rPr lang="en-US" dirty="0" smtClean="0"/>
              <a:t>). The difference is even greater between women with a severe mental illness and those without.</a:t>
            </a:r>
            <a:endParaRPr lang="en-US" dirty="0"/>
          </a:p>
          <a:p>
            <a:endParaRPr lang="en-US" dirty="0"/>
          </a:p>
        </p:txBody>
      </p:sp>
      <p:sp>
        <p:nvSpPr>
          <p:cNvPr id="8" name="TextBox 7"/>
          <p:cNvSpPr txBox="1"/>
          <p:nvPr/>
        </p:nvSpPr>
        <p:spPr>
          <a:xfrm>
            <a:off x="6934200" y="6477000"/>
            <a:ext cx="2113079" cy="307777"/>
          </a:xfrm>
          <a:prstGeom prst="rect">
            <a:avLst/>
          </a:prstGeom>
          <a:noFill/>
        </p:spPr>
        <p:txBody>
          <a:bodyPr wrap="none" rtlCol="0">
            <a:spAutoFit/>
          </a:bodyPr>
          <a:lstStyle/>
          <a:p>
            <a:r>
              <a:rPr lang="en-US" sz="1400" dirty="0"/>
              <a:t>(Rosenberg et al., 2001)</a:t>
            </a:r>
          </a:p>
        </p:txBody>
      </p:sp>
      <p:sp>
        <p:nvSpPr>
          <p:cNvPr id="3" name="Slide Number Placeholder 2"/>
          <p:cNvSpPr>
            <a:spLocks noGrp="1"/>
          </p:cNvSpPr>
          <p:nvPr>
            <p:ph type="sldNum" sz="quarter" idx="12"/>
          </p:nvPr>
        </p:nvSpPr>
        <p:spPr/>
        <p:txBody>
          <a:bodyPr/>
          <a:lstStyle/>
          <a:p>
            <a:pPr algn="r"/>
            <a:fld id="{E1A1E4C4-CA5F-4648-BF5E-C9F1A73E867C}" type="slidenum">
              <a:rPr lang="en-US" smtClean="0"/>
              <a:pPr algn="r"/>
              <a:t>11</a:t>
            </a:fld>
            <a:endParaRPr lang="en-US"/>
          </a:p>
        </p:txBody>
      </p:sp>
    </p:spTree>
    <p:extLst>
      <p:ext uri="{BB962C8B-B14F-4D97-AF65-F5344CB8AC3E}">
        <p14:creationId xmlns:p14="http://schemas.microsoft.com/office/powerpoint/2010/main" val="4571541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Severe Mental Illness &amp; </a:t>
            </a:r>
            <a:br>
              <a:rPr lang="en-US" dirty="0" smtClean="0"/>
            </a:br>
            <a:r>
              <a:rPr lang="en-US" dirty="0" smtClean="0"/>
              <a:t>Hepatitis Prevalence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2926072"/>
              </p:ext>
            </p:extLst>
          </p:nvPr>
        </p:nvGraphicFramePr>
        <p:xfrm>
          <a:off x="3581400" y="1809190"/>
          <a:ext cx="5181600" cy="45154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33401" y="2568476"/>
            <a:ext cx="2438400" cy="2308324"/>
          </a:xfrm>
          <a:prstGeom prst="rect">
            <a:avLst/>
          </a:prstGeom>
        </p:spPr>
        <p:txBody>
          <a:bodyPr wrap="square">
            <a:spAutoFit/>
          </a:bodyPr>
          <a:lstStyle/>
          <a:p>
            <a:r>
              <a:rPr lang="en-US" dirty="0"/>
              <a:t>Prevalence </a:t>
            </a:r>
            <a:r>
              <a:rPr lang="en-US" dirty="0" smtClean="0"/>
              <a:t>rates of </a:t>
            </a:r>
            <a:r>
              <a:rPr lang="en-US" dirty="0"/>
              <a:t>HBV (23.4%) and HCV (19.6%) </a:t>
            </a:r>
            <a:r>
              <a:rPr lang="en-US" dirty="0" smtClean="0"/>
              <a:t>in </a:t>
            </a:r>
            <a:r>
              <a:rPr lang="en-US" dirty="0" err="1" smtClean="0"/>
              <a:t>SMI</a:t>
            </a:r>
            <a:r>
              <a:rPr lang="en-US" dirty="0" smtClean="0"/>
              <a:t> populations are roughly </a:t>
            </a:r>
            <a:r>
              <a:rPr lang="en-US" dirty="0"/>
              <a:t>5 and 11 times the </a:t>
            </a:r>
            <a:r>
              <a:rPr lang="en-US" dirty="0" smtClean="0"/>
              <a:t>overall estimated </a:t>
            </a:r>
            <a:r>
              <a:rPr lang="en-US" dirty="0"/>
              <a:t>population </a:t>
            </a:r>
            <a:r>
              <a:rPr lang="en-US" dirty="0" smtClean="0"/>
              <a:t>rates, </a:t>
            </a:r>
            <a:r>
              <a:rPr lang="en-US" dirty="0"/>
              <a:t>respectively</a:t>
            </a:r>
            <a:r>
              <a:rPr lang="en-US" dirty="0" smtClean="0"/>
              <a:t>.</a:t>
            </a:r>
            <a:endParaRPr lang="en-US" dirty="0"/>
          </a:p>
        </p:txBody>
      </p:sp>
      <p:sp>
        <p:nvSpPr>
          <p:cNvPr id="7" name="TextBox 6"/>
          <p:cNvSpPr txBox="1"/>
          <p:nvPr/>
        </p:nvSpPr>
        <p:spPr>
          <a:xfrm>
            <a:off x="6905028" y="6488668"/>
            <a:ext cx="2162772" cy="307777"/>
          </a:xfrm>
          <a:prstGeom prst="rect">
            <a:avLst/>
          </a:prstGeom>
          <a:noFill/>
        </p:spPr>
        <p:txBody>
          <a:bodyPr wrap="none" rtlCol="0">
            <a:spAutoFit/>
          </a:bodyPr>
          <a:lstStyle/>
          <a:p>
            <a:r>
              <a:rPr lang="en-US" sz="1400" dirty="0"/>
              <a:t>(Rosenberg et al., 2001) </a:t>
            </a:r>
          </a:p>
        </p:txBody>
      </p:sp>
      <p:sp>
        <p:nvSpPr>
          <p:cNvPr id="3" name="Slide Number Placeholder 2"/>
          <p:cNvSpPr>
            <a:spLocks noGrp="1"/>
          </p:cNvSpPr>
          <p:nvPr>
            <p:ph type="sldNum" sz="quarter" idx="12"/>
          </p:nvPr>
        </p:nvSpPr>
        <p:spPr/>
        <p:txBody>
          <a:bodyPr/>
          <a:lstStyle/>
          <a:p>
            <a:pPr algn="r"/>
            <a:fld id="{E1A1E4C4-CA5F-4648-BF5E-C9F1A73E867C}" type="slidenum">
              <a:rPr lang="en-US" smtClean="0"/>
              <a:pPr algn="r"/>
              <a:t>12</a:t>
            </a:fld>
            <a:endParaRPr lang="en-US"/>
          </a:p>
        </p:txBody>
      </p:sp>
    </p:spTree>
    <p:extLst>
      <p:ext uri="{BB962C8B-B14F-4D97-AF65-F5344CB8AC3E}">
        <p14:creationId xmlns:p14="http://schemas.microsoft.com/office/powerpoint/2010/main" val="352335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SMI</a:t>
            </a:r>
            <a:r>
              <a:rPr lang="en-US" dirty="0" smtClean="0"/>
              <a:t>, HIV, and Hepatitis</a:t>
            </a:r>
            <a:br>
              <a:rPr lang="en-US" dirty="0" smtClean="0"/>
            </a:br>
            <a:r>
              <a:rPr lang="en-US" dirty="0"/>
              <a:t>I</a:t>
            </a:r>
            <a:r>
              <a:rPr lang="en-US" dirty="0" smtClean="0"/>
              <a:t>mpact of Other </a:t>
            </a:r>
            <a:r>
              <a:rPr lang="en-US" dirty="0"/>
              <a:t>R</a:t>
            </a:r>
            <a:r>
              <a:rPr lang="en-US" dirty="0" smtClean="0"/>
              <a:t>isk </a:t>
            </a:r>
            <a:r>
              <a:rPr lang="en-US" dirty="0"/>
              <a:t>F</a:t>
            </a:r>
            <a:r>
              <a:rPr lang="en-US" dirty="0" smtClean="0"/>
              <a:t>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0393186"/>
              </p:ext>
            </p:extLst>
          </p:nvPr>
        </p:nvGraphicFramePr>
        <p:xfrm>
          <a:off x="304800" y="1925533"/>
          <a:ext cx="5372595" cy="45285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91200" y="2627055"/>
            <a:ext cx="3200400" cy="2862322"/>
          </a:xfrm>
          <a:prstGeom prst="rect">
            <a:avLst/>
          </a:prstGeom>
          <a:noFill/>
        </p:spPr>
        <p:txBody>
          <a:bodyPr wrap="square" rtlCol="0">
            <a:spAutoFit/>
          </a:bodyPr>
          <a:lstStyle/>
          <a:p>
            <a:pPr marL="0" lvl="1"/>
            <a:r>
              <a:rPr lang="en-US" sz="2000" dirty="0" smtClean="0"/>
              <a:t>There is a dramatic difference in rates of HIV, HBV, &amp; HCV infection within the </a:t>
            </a:r>
            <a:r>
              <a:rPr lang="en-US" sz="2000" dirty="0" err="1" smtClean="0"/>
              <a:t>SMI</a:t>
            </a:r>
            <a:r>
              <a:rPr lang="en-US" sz="2000" dirty="0" smtClean="0"/>
              <a:t> population when the individual also has additional risk factors (e.g., injection drug use, substance use disorder, sex work, other </a:t>
            </a:r>
            <a:r>
              <a:rPr lang="en-US" sz="2000" dirty="0" err="1" smtClean="0"/>
              <a:t>STIs</a:t>
            </a:r>
            <a:r>
              <a:rPr lang="en-US" sz="2000" dirty="0" smtClean="0"/>
              <a:t>).</a:t>
            </a:r>
          </a:p>
        </p:txBody>
      </p:sp>
      <p:sp>
        <p:nvSpPr>
          <p:cNvPr id="3" name="TextBox 2"/>
          <p:cNvSpPr txBox="1"/>
          <p:nvPr/>
        </p:nvSpPr>
        <p:spPr>
          <a:xfrm>
            <a:off x="6629400" y="6477000"/>
            <a:ext cx="2438400" cy="307777"/>
          </a:xfrm>
          <a:prstGeom prst="rect">
            <a:avLst/>
          </a:prstGeom>
          <a:noFill/>
          <a:ln>
            <a:noFill/>
          </a:ln>
        </p:spPr>
        <p:txBody>
          <a:bodyPr wrap="square" rtlCol="0">
            <a:spAutoFit/>
          </a:bodyPr>
          <a:lstStyle/>
          <a:p>
            <a:pPr marL="0" lvl="1" algn="r"/>
            <a:r>
              <a:rPr lang="en-US" sz="1400" dirty="0" smtClean="0"/>
              <a:t>(Rosenberg et al., 2001)</a:t>
            </a:r>
            <a:endParaRPr lang="en-US" sz="1400" dirty="0"/>
          </a:p>
        </p:txBody>
      </p:sp>
      <p:sp>
        <p:nvSpPr>
          <p:cNvPr id="5" name="Slide Number Placeholder 4"/>
          <p:cNvSpPr>
            <a:spLocks noGrp="1"/>
          </p:cNvSpPr>
          <p:nvPr>
            <p:ph type="sldNum" sz="quarter" idx="12"/>
          </p:nvPr>
        </p:nvSpPr>
        <p:spPr/>
        <p:txBody>
          <a:bodyPr/>
          <a:lstStyle/>
          <a:p>
            <a:pPr algn="r"/>
            <a:fld id="{E1A1E4C4-CA5F-4648-BF5E-C9F1A73E867C}" type="slidenum">
              <a:rPr lang="en-US" smtClean="0"/>
              <a:pPr algn="r"/>
              <a:t>13</a:t>
            </a:fld>
            <a:endParaRPr lang="en-US"/>
          </a:p>
        </p:txBody>
      </p:sp>
    </p:spTree>
    <p:extLst>
      <p:ext uri="{BB962C8B-B14F-4D97-AF65-F5344CB8AC3E}">
        <p14:creationId xmlns:p14="http://schemas.microsoft.com/office/powerpoint/2010/main" val="4277235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905000"/>
            <a:ext cx="7772400" cy="2657475"/>
          </a:xfrm>
        </p:spPr>
        <p:txBody>
          <a:bodyPr>
            <a:normAutofit/>
          </a:bodyPr>
          <a:lstStyle/>
          <a:p>
            <a:pPr algn="ctr"/>
            <a:r>
              <a:rPr lang="en-US" dirty="0" smtClean="0"/>
              <a:t>Benefits of </a:t>
            </a:r>
            <a:br>
              <a:rPr lang="en-US" dirty="0" smtClean="0"/>
            </a:br>
            <a:r>
              <a:rPr lang="en-US" dirty="0" smtClean="0"/>
              <a:t>Integrated Care</a:t>
            </a:r>
            <a:br>
              <a:rPr lang="en-US" dirty="0" smtClean="0"/>
            </a:br>
            <a:endParaRPr lang="en-US"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14</a:t>
            </a:fld>
            <a:endParaRPr lang="en-US"/>
          </a:p>
        </p:txBody>
      </p:sp>
    </p:spTree>
    <p:extLst>
      <p:ext uri="{BB962C8B-B14F-4D97-AF65-F5344CB8AC3E}">
        <p14:creationId xmlns:p14="http://schemas.microsoft.com/office/powerpoint/2010/main" val="732740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Integrated Care?</a:t>
            </a:r>
            <a:endParaRPr lang="en-US" dirty="0"/>
          </a:p>
        </p:txBody>
      </p:sp>
      <p:sp>
        <p:nvSpPr>
          <p:cNvPr id="12291" name="Content Placeholder 2"/>
          <p:cNvSpPr>
            <a:spLocks noGrp="1"/>
          </p:cNvSpPr>
          <p:nvPr>
            <p:ph idx="1"/>
          </p:nvPr>
        </p:nvSpPr>
        <p:spPr/>
        <p:txBody>
          <a:bodyPr/>
          <a:lstStyle/>
          <a:p>
            <a:r>
              <a:rPr lang="en-US" altLang="en-US" dirty="0" smtClean="0"/>
              <a:t>Every change of a targeted problem really involves multiple changes and often is complicated by problems and changes needed in multiple life domains</a:t>
            </a:r>
          </a:p>
          <a:p>
            <a:pPr marL="0" indent="0">
              <a:buNone/>
            </a:pPr>
            <a:endParaRPr lang="en-US" altLang="en-US" dirty="0" smtClean="0"/>
          </a:p>
          <a:p>
            <a:r>
              <a:rPr lang="en-US" altLang="en-US" dirty="0" smtClean="0"/>
              <a:t>Healthcare providers are facing</a:t>
            </a:r>
            <a:br>
              <a:rPr lang="en-US" altLang="en-US" dirty="0" smtClean="0"/>
            </a:br>
            <a:r>
              <a:rPr lang="en-US" altLang="en-US" dirty="0" smtClean="0"/>
              <a:t>this reality particularly with </a:t>
            </a:r>
            <a:br>
              <a:rPr lang="en-US" altLang="en-US" dirty="0" smtClean="0"/>
            </a:br>
            <a:r>
              <a:rPr lang="en-US" altLang="en-US" dirty="0" smtClean="0"/>
              <a:t>Non Communicable Diseases </a:t>
            </a:r>
            <a:br>
              <a:rPr lang="en-US" altLang="en-US" dirty="0" smtClean="0"/>
            </a:br>
            <a:r>
              <a:rPr lang="en-US" altLang="en-US" dirty="0" smtClean="0"/>
              <a:t>(</a:t>
            </a:r>
            <a:r>
              <a:rPr lang="en-US" altLang="en-US" dirty="0" err="1" smtClean="0"/>
              <a:t>CVD</a:t>
            </a:r>
            <a:r>
              <a:rPr lang="en-US" altLang="en-US" dirty="0" smtClean="0"/>
              <a:t>, </a:t>
            </a:r>
            <a:r>
              <a:rPr lang="en-US" altLang="en-US" dirty="0" err="1" smtClean="0"/>
              <a:t>COPD</a:t>
            </a:r>
            <a:r>
              <a:rPr lang="en-US" altLang="en-US" dirty="0" smtClean="0"/>
              <a:t>, Diabetes, </a:t>
            </a:r>
            <a:br>
              <a:rPr lang="en-US" altLang="en-US" dirty="0" smtClean="0"/>
            </a:br>
            <a:r>
              <a:rPr lang="en-US" altLang="en-US" dirty="0" smtClean="0"/>
              <a:t>Addictions) responsible for </a:t>
            </a:r>
            <a:br>
              <a:rPr lang="en-US" altLang="en-US" dirty="0" smtClean="0"/>
            </a:br>
            <a:r>
              <a:rPr lang="en-US" altLang="en-US" dirty="0" smtClean="0"/>
              <a:t>63% of mortality worldwide</a:t>
            </a:r>
          </a:p>
        </p:txBody>
      </p:sp>
      <p:sp>
        <p:nvSpPr>
          <p:cNvPr id="6" name="TextBox 5"/>
          <p:cNvSpPr txBox="1"/>
          <p:nvPr/>
        </p:nvSpPr>
        <p:spPr>
          <a:xfrm>
            <a:off x="6629400" y="6477000"/>
            <a:ext cx="2438400" cy="307777"/>
          </a:xfrm>
          <a:prstGeom prst="rect">
            <a:avLst/>
          </a:prstGeom>
          <a:noFill/>
          <a:ln>
            <a:noFill/>
          </a:ln>
        </p:spPr>
        <p:txBody>
          <a:bodyPr wrap="square" rtlCol="0">
            <a:spAutoFit/>
          </a:bodyPr>
          <a:lstStyle/>
          <a:p>
            <a:pPr marL="0" lvl="1" algn="r"/>
            <a:r>
              <a:rPr lang="en-US" sz="1400" dirty="0" smtClean="0"/>
              <a:t>(WHO, 2012)</a:t>
            </a:r>
            <a:endParaRPr lang="en-US" sz="1400" dirty="0"/>
          </a:p>
        </p:txBody>
      </p:sp>
      <p:pic>
        <p:nvPicPr>
          <p:cNvPr id="9218" name="Picture 2" descr="https://encrypted-tbn3.gstatic.com/images?q=tbn:ANd9GcRkldUZDwvLp4eUn0PPJgOlqw8fTZjAepIVw_UzhTjWTfKZus8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29" y="3200400"/>
            <a:ext cx="3687745" cy="2762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Integrated Care</a:t>
            </a:r>
            <a:endParaRPr lang="en-US" dirty="0"/>
          </a:p>
        </p:txBody>
      </p:sp>
      <p:sp>
        <p:nvSpPr>
          <p:cNvPr id="5" name="Content Placeholder 4"/>
          <p:cNvSpPr>
            <a:spLocks noGrp="1"/>
          </p:cNvSpPr>
          <p:nvPr>
            <p:ph idx="1"/>
          </p:nvPr>
        </p:nvSpPr>
        <p:spPr/>
        <p:txBody>
          <a:bodyPr>
            <a:normAutofit/>
          </a:bodyPr>
          <a:lstStyle/>
          <a:p>
            <a:r>
              <a:rPr lang="en-US" altLang="en-US" dirty="0"/>
              <a:t>We need to treat people not diagnoses</a:t>
            </a:r>
          </a:p>
          <a:p>
            <a:endParaRPr lang="en-US" dirty="0" smtClean="0"/>
          </a:p>
          <a:p>
            <a:r>
              <a:rPr lang="en-US" dirty="0" smtClean="0"/>
              <a:t>Focus on the </a:t>
            </a:r>
            <a:r>
              <a:rPr lang="en-US" i="1" dirty="0" smtClean="0"/>
              <a:t>whole</a:t>
            </a:r>
            <a:r>
              <a:rPr lang="en-US" dirty="0" smtClean="0"/>
              <a:t> person, </a:t>
            </a:r>
            <a:br>
              <a:rPr lang="en-US" dirty="0" smtClean="0"/>
            </a:br>
            <a:r>
              <a:rPr lang="en-US" dirty="0" smtClean="0"/>
              <a:t>rather than one symptom, </a:t>
            </a:r>
            <a:br>
              <a:rPr lang="en-US" dirty="0" smtClean="0"/>
            </a:br>
            <a:r>
              <a:rPr lang="en-US" dirty="0" smtClean="0"/>
              <a:t>issue, or are of concern.</a:t>
            </a:r>
          </a:p>
          <a:p>
            <a:pPr marL="0" indent="0">
              <a:buNone/>
            </a:pPr>
            <a:endParaRPr lang="en-US" dirty="0" smtClean="0"/>
          </a:p>
          <a:p>
            <a:r>
              <a:rPr lang="en-US" dirty="0" smtClean="0"/>
              <a:t>Ability to focus on overall </a:t>
            </a:r>
            <a:br>
              <a:rPr lang="en-US" dirty="0" smtClean="0"/>
            </a:br>
            <a:r>
              <a:rPr lang="en-US" dirty="0" smtClean="0"/>
              <a:t>health and well-being rather </a:t>
            </a:r>
            <a:br>
              <a:rPr lang="en-US" dirty="0" smtClean="0"/>
            </a:br>
            <a:r>
              <a:rPr lang="en-US" dirty="0" smtClean="0"/>
              <a:t>than illness.</a:t>
            </a:r>
          </a:p>
          <a:p>
            <a:pPr marL="0" indent="0">
              <a:buNone/>
            </a:pPr>
            <a:endParaRPr lang="en-US" dirty="0" smtClean="0"/>
          </a:p>
        </p:txBody>
      </p:sp>
      <p:sp>
        <p:nvSpPr>
          <p:cNvPr id="6" name="TextBox 5"/>
          <p:cNvSpPr txBox="1"/>
          <p:nvPr/>
        </p:nvSpPr>
        <p:spPr>
          <a:xfrm>
            <a:off x="2209800" y="6477000"/>
            <a:ext cx="6858000" cy="307777"/>
          </a:xfrm>
          <a:prstGeom prst="rect">
            <a:avLst/>
          </a:prstGeom>
          <a:noFill/>
          <a:ln>
            <a:noFill/>
          </a:ln>
        </p:spPr>
        <p:txBody>
          <a:bodyPr wrap="square" rtlCol="0">
            <a:spAutoFit/>
          </a:bodyPr>
          <a:lstStyle/>
          <a:p>
            <a:pPr marL="0" lvl="1" algn="r"/>
            <a:r>
              <a:rPr lang="en-US" sz="1400" dirty="0" smtClean="0"/>
              <a:t>(Chester, 2013; Shim et al., 2012; Stephens, 2012)</a:t>
            </a:r>
            <a:endParaRPr lang="en-US" sz="14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16</a:t>
            </a:fld>
            <a:endParaRPr lang="en-US"/>
          </a:p>
        </p:txBody>
      </p:sp>
      <p:sp>
        <p:nvSpPr>
          <p:cNvPr id="3" name="AutoShape 2" descr="data:image/jpeg;base64,/9j/4AAQSkZJRgABAQAAAQABAAD/2wCEAAkGBxQSEhQUEhQWFhQVFRcaFxUWFxUYHBwYFhQYFxYcHBwYHCggGRslGxYYITEiJikrLi4uFyAzODMsNygtLisBCgoKDg0OGxAQGzQkHyUsKywsLDcvLCwsLCw0LCw2LC8vLCw1LCwsNCwsNCwvLiwsLCwsLSw0NS0sLCwsLCwsLP/AABEIAMEBBQMBIgACEQEDEQH/xAAcAAEAAgMBAQEAAAAAAAAAAAAABQYCBAcDAQj/xABCEAABAwIEAwUFBAgFBAMAAAABAAIDBBEFEiExBkFREyJhcYEHMpGhsSNCcpIUM1JiwdHh8BVDgrLCc6Kj8QgWU//EABoBAQADAQEBAAAAAAAAAAAAAAADBAUBAgb/xAAwEQACAgEDAgIIBwEBAAAAAAAAAQIDEQQSITFBUXEFEyIyYaHR8BQzQoGxsuHBkf/aAAwDAQACEQMRAD8A4aiIgCIiAIiIAiIgCIiAIiIAiIgCIiAIiIAiIgCIiAIiIAiIgCIiAIiIAiIgCIiAIiIAiIgCIiAIiIAiIgCIiAIiIAiIgCIiAIiIAineDMB/TapsTiWsAL3kb5W2Gl+ZJA9VZq/hGny088bHiJ1SYZYs99O3dC14cRcG7RceI2UE9RCEtrJYUylHcjniLo+KcH01O+fPHI5gdTmI9pl7ssnZvae6dQQT5OC1OOOHqSkEjI2yiRrIntcS5zTnkexzTZtmmzLgk669NfMdVCTSWef8+p6lp5RTb7f79ChortwlgNNNQ1NRMx7nwZzYSZQ4Njzge6bbHXXdSVZ7PYv06GKN7hE+N0j2kgva1hA0NuZc0C4013R6qEZOL7Baebimu5zdF0Os4RpyKaeNjxE+pMEsWe+nbvha8OIuNWi48RstzGOA6cipZTiRssEbJGkvDg/OHnLYgWP2ZF78wufi6/vtzg7+GmcwRdKHCVG6KjnayQRShzpz2l8jWwPe7XLycw66bW56c4lILiWizSTYE3sL6C/PzUtd0bM47EdlTh1MERFKRhERAfbJZZIgMbJZZIgMbJZZL2p6Vz7kDQbuOwHmgNeyWW42AchfxKdmeXyC5k7g07JZb4gvuB6rxkgsbbHof5rpw1rJZZEIgMbJZZIgMbJZZIgMbJZZIgMbJZZIgLp7I6hrK4hxsZIXtb4uzMfb4MKtk9SGUULD70mIFrRz7uIPefgG/MLkEchaQ5pIIIIINiCNQQRsVuT4xO97ZHzyuez3XmR2Zv4Te49FTt0u+e7Ph8slmvUbIbcePzwdWxrEv0ijluPtIqxsThbXu1Tcnxbl9bqP9qMsp7ZjWtMLYad73GwcCZ5WNANruvfY6DKSNzfm4xWfM53bS5nFrnO7R93OZqwk3uS3kTss6rGaiVuSSome07tfK9w020JsvENG4STXZ5/j6HueqUotffcvPs9kczDK97CQ5oeWkftCG4t8lb39lHiULtGyz00rXdXFj4nM062Ennl8Fxakxioiblinmjbe+Vkj2i53Nmm114S1kjn9o6R7pAQQ8ucXXGxzE3uEno3Oblnrn+BDVKMUsdMfydbdUBtHTsPvSYgQ0c+7iD3uPkA35hS1RUCKXEJH6MbTwm/k2fTz1GniFxSbGah72yOnlMjPdeZHZm6WNje49F8rMYqJW5ZZ5pG75XyPcL+TjZeXoW+/Xr/6voelq0u33g6Bgsz/APAJ7X07Ro/CXtzenef81RMbwKak7PtgB2rA9pDg7Q8tOYuPivGPF6hsfZNnlEViOzEjwyzr5hlBtY3NxzuV6Yvick3ZB4DWxRiNjBmAAbue8Sbk3uf5KxXVKE2+zbZBOyM4rxSSI5ERWSAIiIDNERAEResNOXbWt1KAxiZc+A3W1JOS0NuAwbNHXqepWbKOzbZ273Op5DTl4lZdmRo1zG+Pfv8AHLdcydwfI2G2xAPnb4lTeCshv9q1xH7rXO/2gqIEY5u18AT83ELeocVdBqzfqdfkvDO4LXieH0PZgxx1QNt3QTW+ORUmrphe7b26uBH1UliHF9VKMr53lv7INh8BooGecuN3ElEgYyRXGpFxz8F5Og6EFZApEDmFuq9nDwRfXHU+a+LpwIiIAiIgC7BwvSNqsKp2yuHceHknkyKpdp+Rjmrj6u9DjohpqOJksX2gfHOCXfZtfUiQOOmndLhz3KqauDlGKj1z/wAZZ00lFvPTH0Lfic7hjEZLiGRUbnkcu89zD88n5QvOmj7PHJte5LTB7gbWNsjPq0/ErT4hxelfJPMyaGQupo4msL3tJtOXv1YLjTLseS+8QYnSyzuljqoQXUU0N8zh3yQWbDq53wVCMXhLD93HTyZdcllvPfPX9j3kmdQVNBAXnsnPqIwDr3JHs7Ef6SWi/gVX/aWTAP0cPLu2nkqXAnYOs1jfK4f8ljj2Px1bsMeZGNew3nvcBjg+O5O9gcpI81p+0+uinqWSQyskb2QacpJILXuOunPMPgVPTW1ZFyXPOfPLILZrZJJ+GPLCLFwlVvbg92uILaljWkcg6phzDyOd35irHHTRw4jI9lm9pBEHtAABkkmeGOP71mH+yqZgGNMhwiRjKiOOpzOexpPeFntNrFpGYhht+IbcvHhfGGNj7WomY+aSshc/tJJA4MjBs/u7gFx7p0so50ybm/i/36EkLUlFfBft1LNwrE6OrxaME2Dw9oHIyiR2lufuj0C1McxQU5oXOA/TZIWxynZ7RI2PM51vvBwNr9XLcgxmjbU1koqobVEcQHed7zGPYb6bWyqt49idPNBhdpmGSIwtkJJu0ZWZy7TYObqvMIuVmWnjj+v1Oykowwn4/wBi1Y5i4ZilLTyAGNwZI0n7stqmNthzuXMHm0Kk+1F0jZo4pQTkDyyUm5fHI/M0HT3mWLb31tfmpHiyspKnEqZ7pmOgMRY9zXOBY5pkc1xI21e0j8J9Y32h4yyeOkZ2jJZo2P7SSO+U5soG4Gpy5iOV7KXTw2zg8dufh1I755jNZ78fIpSIi1DPCIiAzRFZuEeCaiv7zbRwg6zP203DRu4/LxQ7GLk8IrK2KOSxt1XUqv2XUjGDLUyySc7GMD8uUn5rnfEGBPpXWJzMPuvtbUbgjkfr9OtEsqLIR3NcH1rgdrk9ALrago5L/q7jo7QfI3Vl4bwXJE2477hmcTvc7D0FvW6slNhbeeqzLdWoNpF6rSOUU5M56cGledmt8Ggn6rcpuDXv3zfANHzXSqSjZ93LobG1jY+PRanGEM4pXfot+0JFy33st+9l6G3TXooFrLJSUVwTPSVRWXyVml9n7dM9h5kn6myl4fZ9AN239AFQ4eH6uosf0aVxvrI8Ozf+Rwus6bE62gedZYTyjkvk3B9x9w5ttLjUXGvWeVNsulvJXV9cetfBeav2eU7gbNc09Q43+ei55xJgElC+z9WOB7N9t/A9HC97LrHCnGTKvLHIGtmczMMh7r7e9YHVjxbVp5agkLY4swltXTvicBci7HH7rx7p/gfAlVq77abNtr4++Sayqu+vdWuT8/IspGFpIIsQSCOhGhWVPTvkcGxtc9x2a0Fx+A1W2Y55otisoZYSBLG+MnYPY5hPlmAWugCIiA2cNpe1lZHsHOAJ00b9466aC59FKwYE3O9kj3A9s+NrgBb7NucudvoRa1vE8tYNjyNQSDYjQ20III8iCR6r1ZXStzWkeMwAdZ7hcNFmg66gDQIe4uK6olDwzLzdHu4C5eLlsjY2gdz7znix23uRZfZcA7NzBJI06z5+yIdYQRNkc2/J/vDXbQ6rRjxicNc3tZMrmlpBe7YuDnW10uRr1uV4vr5S5rjLIXNN2uL3Eg6bG+mw+CHcw8CYZwyXub2cjezcGm7g7M3NGyQg2blLg19wAdQDzBC8MP4efKHPDmmNry1zgTe4vrYjb3fzhaAxOYXIml73vd9+ugGuuugA9FgKyQXtI/UknvO1LiC4nXUktbfyHRBmHgTVRw2GSxMMoLHuc1zmg3aWl1zYjYhtxqefgsavhktLQ2WMkt2JcSXtY10gZkac4BeALane1rlQ8ldK43dI8m97l7ib+pSOulbbLI8WBAs9wsDYECx0HdHwCDdDwJHBMHjmZme8tJkLRq0Ws0OJsRd2/LZe0HCr87A+WIBxbcBxLsjpWxtcG2v3i4EXt42URFiMzb5ZZBmdmdZ7hd29zY6nxQ4lN/8ArJvf33bl2cnffMM1+uqBOGOUSQ4YlLcwfGR3LfrBftLCO12C4cXWB5EG9rFeONYQIGxuEgfnvsHbhjHEgkC47/yWk7EJSzIZZMmnczuy93bS9tLL5U1skn6yR79b95zna2Avqd7AD0CHG444RroiIeAiIgLHwPw6a6qbGbiJozSkfsg7A9SdPieS67i9QQBBTgNYwWAboAB5clBeymh7Khkmt3pnmx/dZ3QPiHn1Vwgow2Nzj7zgvSNbSVKMM92VigY9jhmN7qH4vDDnDxdtsxA3uzvaediPIlWhsNzm5N5qr4g/tKix1Aabjz0/ivV0lGDZZmvZaK4OMZh7scYt1zO+hC1K3iOql7rpSwEe6yzdDa23eN+lyrZTcMwPcBk+bj9Sr5guFQQtyxxMaOdmjXzO59VjS1NMOYx5+/Mq/h7pe9Pj78jnvs3w+Zj3Pc3JEW2sQAXEkEHrYWO/7RtzXTIXLXr6UMIc0WB3CwdUZQOp2H98lQttdstzLlVSrhtRNU0ll8xzDoqqIxzNDmkc+R5EdCtakbpcnVe7328lyNmOh5nXllP4f4Dio5+3zue4ZgwG1m5hYnQam1x6lT9SVtSvWjUFcsslN5kySqEYLEUcZ4wwp3+IujYBeZzXN83+8T/qDiurYPSxYXTgRMBeQM7yNXHqT06Dkq1i0Df8SpXnfI8flOn+8rpFdhwlaG294D6L6LSy3UxkU66Yxsk34mpQ41T17DBVRsIdycAW35b7HxGy5H7S+A3YdJ2kV3UzzYX1LHHXK48weTvCx6m8V2HmM3aLFqs2RmIUD4ZdbtyOOlxza4eIIBHi0KxKPGUeL9Onyj80ovWqp3RvfG8WcxzmuHi02PzC8lGZYREQBERAEREAREQGCIiAIiIAiIgCIiA/QPAsN8OpgNso+J1PzJVhxBn2bgOiqHsXxRs1K6nJ78LjYc8pJI+pH+lXutpzrpcOC9mzTYnGK+BUBWgwltwHN94c7Kp0ZD3yP/ey38Gj+ZKneIqdsTZHOHI28zsPNReHUmSNo5218zqfmq2vsUa8eJP3wWLh3BZ5u+xl23sCXNG2+5uvKt4tp6WodTSucJWODXWF2hxAPvXtpfX1Vs9n1QOwy/svcPic3/JUD2g+y2tnxCSekax8VQ7OXF7G9m4gZ8wcbkXuQWg6KtHRVzgpPPKM6zW2Rm4rHDLriMDnU/bNs6IkAPa5pHv5eR11FlG4Zhc87y+NmZje6O8wajU6EjqPgpjE6FtFh9JQtdmLAMzuuW7nutyvI64C2+AKgZHt5iV1/UA/xUEdLW73WumPmTvU2Kj1mOc/IrZ4jpo5nU75WtmY7I5hzaO6XAyk68ipera4NJLXAa6kG2niuX8c8AV7cSmMFPLMyomfJHIwXb9o4vIe7aMgki7rbXXd+GsONFQwwyOzviiGd1ybvN3OsTqRmJXuXo6HVNkMfSE+6RUQbgHqL/Fa07VKSQLVljWSzViyl8R0jjLTyN/y3nN+Fwy/UhdMwKqD4Rm0c0aHqFQOLIXGB7m3uyztOYabn0tf4Ldo66pdCzsowGOF8976fwW96OmpUY7pkFtaba/csXEkbXgPbbNs7x8VE8Ky5ZJGciP6rep2HsrHU8/NR+ENtO48g0rRXusbcRwcb9ocIZiNSBzc13q+Nrj8yVXVYvaFOH4hUEbXYPyxtB+YKrqhMS3335sIiIeAiIgCIiAIiIDBERAEREAREQBERAS3DmOy0U7ZoTqNxycOh/mutR+2GB8ffYWvtqDm/wCIIXElb+FeBJamJ9TNeGlY2+cjvSG9g2MHkSQMx0F+diF3JLC2UOhLS8RuxCpGn2cfesBYaHu+JN9deis9M0Wsq7hWEMp3PyZrOLfe1IsP6lT1O9Y+tm5T8jX0zbhul1ZLYLWOppCbF0bveA3FtiPmrRWcXMZGSw5jbQC9/gdvVU+ORfKc9pJbk36qOvW2VQ29Uds0Vds9z4JqAOmJkl1c75DkAvGmqHUs+dtzG+weOltiPj/dlJUrdLLWqWa6KhXqJwt9ZnksTqhODrxwXGlxthaHZhbqvCWv7Y2HuePP+gVQja0H3RfyUjDVWWlZr3NYSwZy0Gx5zk36obqPmXq+qutSSVZ8+perTSNGqYDcHYrz4AxJjc1FKQJIicl/vxu2t/fVesxXPvaPBI11PPDcSBxj7vvEu7zAAN9naeKu+jrdtm3szxquIbvA63WUeS9jcchbVVHiDFWUUD3uPfdy8TsFz+D2l1jWZHnNbS9yPlqqxi+Ly1Ls0rr9ByC3t3BSlrIqPHLNOeYvc57jdznFxPi43PzWCIvBmhERAEREAREQBERAYIiIAiIgCIiAIiID9DYL7JqGjs+ocaqQcngNjv8AgG/k4keC3+MsQBp8jdi9twOgBIHyHwXKcY9p9TK77MBrf37uPyIA8tVGDjeqkIY7szmIHukc/Ar1lYOYeS4vmL3Fx5/ysFtQrUhC3IwsCyW6TZ9DXHakj3zX067+S2sCIBd5qLdLYpR1WUlV5RbTLVeMF/wx7c3eOn9FpSSDtB0uoOHFrc1hJiYzXuLBQbH0wdUEm3ktOJ0zd2m6jmuVcqOLGXytcC4mwuQB6k6AKZpJWloAe1xtqQQbn0UuyUeWsIi9lLGcs286wc9fbLAheQjzeVEYtCHOgcXBvZVEUuovfsnZreoBUw4KvcYNP6NIW+80Zh6HX5EqbTNRti34oj1Ed1Ul8DoPG/swo8QBeGiCo5TRtGp/fboHjx0PiuBcXcAVuHEmaIui5Txgujt4m12HwcB6ru1Lx7G2Nhe4C7GkkkDdo6qTw7jqmm0a9jutnNd9F9HhnzuT8mov0fx17LqXEI3TUQZDU2Js0Bsch3s5o0a4n749b8vzrVU7onujkaWvY4tc07hzTYg+IIQHkiIgCIiAIiIAiIgMEREAREQBERAEREBd+IPZrVwOcYW/pEYvZzNHW8WHW/4bqr09O6OeNsjXMdnZ3XAtPvDkV1/CfajTSW7TNC48ni4v4Oby8TZTtTW09VH/AJcrTse64X6jfUL24Jrg4nh8lPiK22uWiw23X2pqxG0udsP/AEAPElfPuLbwfQqSSyfa6oDAXOIDRuSqzLjj3OcIGEhrXOcTf3W7mw2H8wvJ1Y6V5mksQz9WzdoedjbnbfxNuWi2MLIjoal33pnRxNPPI1/av/MWNv5K/Vp4xXtcsz7dVJvEOEap4gkI9wDxzHpfa3mvOV8kjS4uJ55eVv5rCOAGG9tQ4k+VmsaP+535VI4LCHxyXIzsGZrT98XAe3zsb+V1MoQj0RBK+yS5ZFxxAi/zWTabwvb+/wCypCjphHOGyE9k51s9tMpsQfPK4G3is6x/YuLWWL4392wzXbrceW3mD4Be9xFjnB9p66ojYZKeeTK332FxcWdLtdcFh5OA87KfwDjVz3tjqGjvEASN01OgzNPjzHwVYgdJJITDGQXbgB1m33Fz93wPTqrDh3CBztfM8ZQQTG1pF7ai5zaDqLfBVdR6nHt9fmWtOr8+x0+RdpHKLxQgxvB2LXfQrckkUDxJWZIJXdGOt5kWHzIWRXHMkjXsaUWzj6zjkLSHNJa4aggkEHwI2WKsfDPA9bXkdhC4Rn/OkBZGB1zEd7yaCV9MfNHXPYhxFNUMe2U5jG7Lm6gi4v4/0VL/APkBh7Y8TD2gDt4GPd+JrnRk/lY35rr3BnCsWFUwjDsztXSSHTM4jU+AsAAOgXAvahxGK/EJJWG8bAIoz1ay5J8i5ziPAhdZxFTREXDoRfCvl0Bkixul0Bkixul0B8REQBERAEREAREQE7ScJ1kkvZCnla7S+djmhoJsCSRYD+RXXsPwtlHTRwZrlgN3W95ziXONuWpt5WVgqZsvO9tif5qlcRY7FFcyvAPJu7j5D+wpcKKPOcmpWvb2jst8pNxf5/NQPELy7K0bAZj6nK3z+8oWt4oe+YPAyxi9mdQdyT1+nxvNQSxTgP3NgAQbEWN/Q6rMsr2Wb+xp12etr2dyHLu7bxXsJC6NsbQSGm5t5W/ip2noYmtyhoIO5OpPqvQUbLWDQPLT6Ln4hHY6Tn2mQdHRkjvGzb6A87X1IO3hde8lJ0kI0tsDp8lKCib4/Fe0VCzoPXX6rw7+cluNNSjt25IVtIwjKA5x3uC69+uiksOwMnlkadyTdx+P9+Clo8rdgFmatQTvm+ESqME8pJElT5WNDW6ADRZunUM6v8V4yV6rerbPW9EvLUrWosA/xOQwOeWRNs6RzbZj+y0X0GutzfbbVV7FMYEbCSfIdSrb7LMUFPD2kveM7idNdzYfAWHotDR6V7tz7FDWahKOxdy5YRwnhVBZzIIy8f5kv2jr7XBfcNP4bJjvtKo6YEOlbcfcb3neGgVd9ulBVy00U9O28EQcZTGSHNaQNSB7zBuTy32uVwBaRlF9459p09c0xRAxQHRwv33joSNAPAb9VQkRAEREB8KxWRWKAIiIAiIgCIiAIiIAiIgCIiAtMHF2ITWibMXF2g7kd/jl+asGCcJg2fJ9tKTd7n5tLc7k7fvFeXCvDr4Rnd7zt7WOUdLg79f6K5xMcQGjQDlyv1K09PRFLdLl+HgZuovk3tj0/kicW4fblGSzzqS25NhyF+aqDsOETyQ0tJ5A2+WxXV4acm12kjq25+W/wuvKtwJkjc1g4Hpa/odj8lZmoTW2ayVoSnW90Hg5hFiOU2d8VKQ1QcNCtrFeGLXLDceO48+irFTRPhOoLehGx/gsnUeiU+a2bOm9MP3bEWMSIZ1XmYq5rSSAbemwuvL/AOzMO7HelisqzR2QeGjWr1tU1lMn5ayy1o53yHu7dSoylrhOSA1wAte9ufLRWKgjtb6LS0PotWLfZ08PEzdd6Udb2Vcvx8D3o8PF7P7x0NttNufRSLsLjc22UAHY6A+hAWcDLt0ABGymsNo2lji45XAaNA3P8Fr+oqgsKKx5GI9RdN5cnnzOb8RcHvIzxSF5A/Vute3gRbX09Vp+zqtLatsb3Oyua8NYScofvtsDoR6rplVBouUcW0hgqRJGcuY5x1a9pFz8bH1VTUaeMEpwRa02plZJxm8s/T3C9YJI8jtbC1j0XDvaJ7KqqGplkooHS0rjnaI7FzL6lmQHMQDe1gdLK2ezzi4TMbJcZ22ErByPUD9k6keo5LrNHXMkALT8FSku6LyPxfNE5ji1wLXNNi1wIII3BB1BWC/XWLcIYfNM+oqKeKSV4Ac999Q0WGl7Xtpe19B0C/OftSwaGkxCRlNG+OAtY5gcHBpzNBd2Zdq5l+eut15OlRREQHwrFZFYoAiIgCIiAIiIAiIgCIiAIiIDqFCpKPcIi22YpP4dyXnUfrZ/xt/2BEVf9RMvdIur9/0H1VTxr9SPxO+pX1FP+kg/Uiu8j/fJQwRFnajqjUo6MmsA2d5j6KzUqItDTfkooaj81kxTbLabsvqL0yMO2VG443Z5n6Iihv8AymS6f81GXs4/Xyf9P/m1dWwP3iiLNXump3NvGN2fib9VVvb5+qpPxy/7Wr4i8HTjiIiA+FYoiAIiIAiIgCIiAIiIAiIgCIiA/9k="/>
          <p:cNvSpPr>
            <a:spLocks noChangeAspect="1" noChangeArrowheads="1"/>
          </p:cNvSpPr>
          <p:nvPr/>
        </p:nvSpPr>
        <p:spPr bwMode="auto">
          <a:xfrm>
            <a:off x="155575" y="-1347788"/>
            <a:ext cx="381000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SEhQUEhQWFhQVFRcaFxUWFxUYHBwYFhQYFxYcHBwYHCggGRslGxYYITEiJikrLi4uFyAzODMsNygtLisBCgoKDg0OGxAQGzQkHyUsKywsLDcvLCwsLCw0LCw2LC8vLCw1LCwsNCwsNCwvLiwsLCwsLSw0NS0sLCwsLCwsLP/AABEIAMEBBQMBIgACEQEDEQH/xAAcAAEAAgMBAQEAAAAAAAAAAAAABQYCBAcDAQj/xABCEAABAwIEAwUFBAgFBAMAAAABAAIDBBEFEiExBkFREyJhcYEHMpGhsSNCcpIUM1JiwdHh8BVDgrLCc6Kj8QgWU//EABoBAQADAQEBAAAAAAAAAAAAAAADBAUBAgb/xAAwEQACAgEDAgIIBwEBAAAAAAAAAQIDEQQSITFBUXEFEyIyYaHR8BQzQoGxsuHBkf/aAAwDAQACEQMRAD8A4aiIgCIiAIiIAiIgCIiAIiIAiIgCIiAIiIAiIgCIiAIiIAiIgCIiAIiIAiIgCIiAIiIAiIgCIiAIiIAiIgCIiAIiIAiIgCIiAIiIAineDMB/TapsTiWsAL3kb5W2Gl+ZJA9VZq/hGny088bHiJ1SYZYs99O3dC14cRcG7RceI2UE9RCEtrJYUylHcjniLo+KcH01O+fPHI5gdTmI9pl7ssnZvae6dQQT5OC1OOOHqSkEjI2yiRrIntcS5zTnkexzTZtmmzLgk669NfMdVCTSWef8+p6lp5RTb7f79ChortwlgNNNQ1NRMx7nwZzYSZQ4Njzge6bbHXXdSVZ7PYv06GKN7hE+N0j2kgva1hA0NuZc0C4013R6qEZOL7Baebimu5zdF0Os4RpyKaeNjxE+pMEsWe+nbvha8OIuNWi48RstzGOA6cipZTiRssEbJGkvDg/OHnLYgWP2ZF78wufi6/vtzg7+GmcwRdKHCVG6KjnayQRShzpz2l8jWwPe7XLycw66bW56c4lILiWizSTYE3sL6C/PzUtd0bM47EdlTh1MERFKRhERAfbJZZIgMbJZZIgMbJZZL2p6Vz7kDQbuOwHmgNeyWW42AchfxKdmeXyC5k7g07JZb4gvuB6rxkgsbbHof5rpw1rJZZEIgMbJZZIgMbJZZIgMbJZZIgMbJZZIgLp7I6hrK4hxsZIXtb4uzMfb4MKtk9SGUULD70mIFrRz7uIPefgG/MLkEchaQ5pIIIIINiCNQQRsVuT4xO97ZHzyuez3XmR2Zv4Te49FTt0u+e7Ph8slmvUbIbcePzwdWxrEv0ijluPtIqxsThbXu1Tcnxbl9bqP9qMsp7ZjWtMLYad73GwcCZ5WNANruvfY6DKSNzfm4xWfM53bS5nFrnO7R93OZqwk3uS3kTss6rGaiVuSSome07tfK9w020JsvENG4STXZ5/j6HueqUotffcvPs9kczDK97CQ5oeWkftCG4t8lb39lHiULtGyz00rXdXFj4nM062Ennl8Fxakxioiblinmjbe+Vkj2i53Nmm114S1kjn9o6R7pAQQ8ucXXGxzE3uEno3Oblnrn+BDVKMUsdMfydbdUBtHTsPvSYgQ0c+7iD3uPkA35hS1RUCKXEJH6MbTwm/k2fTz1GniFxSbGah72yOnlMjPdeZHZm6WNje49F8rMYqJW5ZZ5pG75XyPcL+TjZeXoW+/Xr/6voelq0u33g6Bgsz/APAJ7X07Ro/CXtzenef81RMbwKak7PtgB2rA9pDg7Q8tOYuPivGPF6hsfZNnlEViOzEjwyzr5hlBtY3NxzuV6Yvick3ZB4DWxRiNjBmAAbue8Sbk3uf5KxXVKE2+zbZBOyM4rxSSI5ERWSAIiIDNERAEResNOXbWt1KAxiZc+A3W1JOS0NuAwbNHXqepWbKOzbZ273Op5DTl4lZdmRo1zG+Pfv8AHLdcydwfI2G2xAPnb4lTeCshv9q1xH7rXO/2gqIEY5u18AT83ELeocVdBqzfqdfkvDO4LXieH0PZgxx1QNt3QTW+ORUmrphe7b26uBH1UliHF9VKMr53lv7INh8BooGecuN3ElEgYyRXGpFxz8F5Og6EFZApEDmFuq9nDwRfXHU+a+LpwIiIAiIgC7BwvSNqsKp2yuHceHknkyKpdp+Rjmrj6u9DjohpqOJksX2gfHOCXfZtfUiQOOmndLhz3KqauDlGKj1z/wAZZ00lFvPTH0Lfic7hjEZLiGRUbnkcu89zD88n5QvOmj7PHJte5LTB7gbWNsjPq0/ErT4hxelfJPMyaGQupo4msL3tJtOXv1YLjTLseS+8QYnSyzuljqoQXUU0N8zh3yQWbDq53wVCMXhLD93HTyZdcllvPfPX9j3kmdQVNBAXnsnPqIwDr3JHs7Ef6SWi/gVX/aWTAP0cPLu2nkqXAnYOs1jfK4f8ljj2Px1bsMeZGNew3nvcBjg+O5O9gcpI81p+0+uinqWSQyskb2QacpJILXuOunPMPgVPTW1ZFyXPOfPLILZrZJJ+GPLCLFwlVvbg92uILaljWkcg6phzDyOd35irHHTRw4jI9lm9pBEHtAABkkmeGOP71mH+yqZgGNMhwiRjKiOOpzOexpPeFntNrFpGYhht+IbcvHhfGGNj7WomY+aSshc/tJJA4MjBs/u7gFx7p0so50ybm/i/36EkLUlFfBft1LNwrE6OrxaME2Dw9oHIyiR2lufuj0C1McxQU5oXOA/TZIWxynZ7RI2PM51vvBwNr9XLcgxmjbU1koqobVEcQHed7zGPYb6bWyqt49idPNBhdpmGSIwtkJJu0ZWZy7TYObqvMIuVmWnjj+v1Oykowwn4/wBi1Y5i4ZilLTyAGNwZI0n7stqmNthzuXMHm0Kk+1F0jZo4pQTkDyyUm5fHI/M0HT3mWLb31tfmpHiyspKnEqZ7pmOgMRY9zXOBY5pkc1xI21e0j8J9Y32h4yyeOkZ2jJZo2P7SSO+U5soG4Gpy5iOV7KXTw2zg8dufh1I755jNZ78fIpSIi1DPCIiAzRFZuEeCaiv7zbRwg6zP203DRu4/LxQ7GLk8IrK2KOSxt1XUqv2XUjGDLUyySc7GMD8uUn5rnfEGBPpXWJzMPuvtbUbgjkfr9OtEsqLIR3NcH1rgdrk9ALrago5L/q7jo7QfI3Vl4bwXJE2477hmcTvc7D0FvW6slNhbeeqzLdWoNpF6rSOUU5M56cGledmt8Ggn6rcpuDXv3zfANHzXSqSjZ93LobG1jY+PRanGEM4pXfot+0JFy33st+9l6G3TXooFrLJSUVwTPSVRWXyVml9n7dM9h5kn6myl4fZ9AN239AFQ4eH6uosf0aVxvrI8Ozf+Rwus6bE62gedZYTyjkvk3B9x9w5ttLjUXGvWeVNsulvJXV9cetfBeav2eU7gbNc09Q43+ei55xJgElC+z9WOB7N9t/A9HC97LrHCnGTKvLHIGtmczMMh7r7e9YHVjxbVp5agkLY4swltXTvicBci7HH7rx7p/gfAlVq77abNtr4++Sayqu+vdWuT8/IspGFpIIsQSCOhGhWVPTvkcGxtc9x2a0Fx+A1W2Y55otisoZYSBLG+MnYPY5hPlmAWugCIiA2cNpe1lZHsHOAJ00b9466aC59FKwYE3O9kj3A9s+NrgBb7NucudvoRa1vE8tYNjyNQSDYjQ20III8iCR6r1ZXStzWkeMwAdZ7hcNFmg66gDQIe4uK6olDwzLzdHu4C5eLlsjY2gdz7znix23uRZfZcA7NzBJI06z5+yIdYQRNkc2/J/vDXbQ6rRjxicNc3tZMrmlpBe7YuDnW10uRr1uV4vr5S5rjLIXNN2uL3Eg6bG+mw+CHcw8CYZwyXub2cjezcGm7g7M3NGyQg2blLg19wAdQDzBC8MP4efKHPDmmNry1zgTe4vrYjb3fzhaAxOYXIml73vd9+ugGuuugA9FgKyQXtI/UknvO1LiC4nXUktbfyHRBmHgTVRw2GSxMMoLHuc1zmg3aWl1zYjYhtxqefgsavhktLQ2WMkt2JcSXtY10gZkac4BeALane1rlQ8ldK43dI8m97l7ib+pSOulbbLI8WBAs9wsDYECx0HdHwCDdDwJHBMHjmZme8tJkLRq0Ws0OJsRd2/LZe0HCr87A+WIBxbcBxLsjpWxtcG2v3i4EXt42URFiMzb5ZZBmdmdZ7hd29zY6nxQ4lN/8ArJvf33bl2cnffMM1+uqBOGOUSQ4YlLcwfGR3LfrBftLCO12C4cXWB5EG9rFeONYQIGxuEgfnvsHbhjHEgkC47/yWk7EJSzIZZMmnczuy93bS9tLL5U1skn6yR79b95zna2Avqd7AD0CHG444RroiIeAiIgLHwPw6a6qbGbiJozSkfsg7A9SdPieS67i9QQBBTgNYwWAboAB5clBeymh7Khkmt3pnmx/dZ3QPiHn1Vwgow2Nzj7zgvSNbSVKMM92VigY9jhmN7qH4vDDnDxdtsxA3uzvaediPIlWhsNzm5N5qr4g/tKix1Aabjz0/ivV0lGDZZmvZaK4OMZh7scYt1zO+hC1K3iOql7rpSwEe6yzdDa23eN+lyrZTcMwPcBk+bj9Sr5guFQQtyxxMaOdmjXzO59VjS1NMOYx5+/Mq/h7pe9Pj78jnvs3w+Zj3Pc3JEW2sQAXEkEHrYWO/7RtzXTIXLXr6UMIc0WB3CwdUZQOp2H98lQttdstzLlVSrhtRNU0ll8xzDoqqIxzNDmkc+R5EdCtakbpcnVe7328lyNmOh5nXllP4f4Dio5+3zue4ZgwG1m5hYnQam1x6lT9SVtSvWjUFcsslN5kySqEYLEUcZ4wwp3+IujYBeZzXN83+8T/qDiurYPSxYXTgRMBeQM7yNXHqT06Dkq1i0Df8SpXnfI8flOn+8rpFdhwlaG294D6L6LSy3UxkU66Yxsk34mpQ41T17DBVRsIdycAW35b7HxGy5H7S+A3YdJ2kV3UzzYX1LHHXK48weTvCx6m8V2HmM3aLFqs2RmIUD4ZdbtyOOlxza4eIIBHi0KxKPGUeL9Onyj80ovWqp3RvfG8WcxzmuHi02PzC8lGZYREQBERAEREAREQGCIiAIiIAiIgCIiA/QPAsN8OpgNso+J1PzJVhxBn2bgOiqHsXxRs1K6nJ78LjYc8pJI+pH+lXutpzrpcOC9mzTYnGK+BUBWgwltwHN94c7Kp0ZD3yP/ey38Gj+ZKneIqdsTZHOHI28zsPNReHUmSNo5218zqfmq2vsUa8eJP3wWLh3BZ5u+xl23sCXNG2+5uvKt4tp6WodTSucJWODXWF2hxAPvXtpfX1Vs9n1QOwy/svcPic3/JUD2g+y2tnxCSekax8VQ7OXF7G9m4gZ8wcbkXuQWg6KtHRVzgpPPKM6zW2Rm4rHDLriMDnU/bNs6IkAPa5pHv5eR11FlG4Zhc87y+NmZje6O8wajU6EjqPgpjE6FtFh9JQtdmLAMzuuW7nutyvI64C2+AKgZHt5iV1/UA/xUEdLW73WumPmTvU2Kj1mOc/IrZ4jpo5nU75WtmY7I5hzaO6XAyk68ipera4NJLXAa6kG2niuX8c8AV7cSmMFPLMyomfJHIwXb9o4vIe7aMgki7rbXXd+GsONFQwwyOzviiGd1ybvN3OsTqRmJXuXo6HVNkMfSE+6RUQbgHqL/Fa07VKSQLVljWSzViyl8R0jjLTyN/y3nN+Fwy/UhdMwKqD4Rm0c0aHqFQOLIXGB7m3uyztOYabn0tf4Ldo66pdCzsowGOF8976fwW96OmpUY7pkFtaba/csXEkbXgPbbNs7x8VE8Ky5ZJGciP6rep2HsrHU8/NR+ENtO48g0rRXusbcRwcb9ocIZiNSBzc13q+Nrj8yVXVYvaFOH4hUEbXYPyxtB+YKrqhMS3335sIiIeAiIgCIiAIiIDBERAEREAREQBERAS3DmOy0U7ZoTqNxycOh/mutR+2GB8ffYWvtqDm/wCIIXElb+FeBJamJ9TNeGlY2+cjvSG9g2MHkSQMx0F+diF3JLC2UOhLS8RuxCpGn2cfesBYaHu+JN9deis9M0Wsq7hWEMp3PyZrOLfe1IsP6lT1O9Y+tm5T8jX0zbhul1ZLYLWOppCbF0bveA3FtiPmrRWcXMZGSw5jbQC9/gdvVU+ORfKc9pJbk36qOvW2VQ29Uds0Vds9z4JqAOmJkl1c75DkAvGmqHUs+dtzG+weOltiPj/dlJUrdLLWqWa6KhXqJwt9ZnksTqhODrxwXGlxthaHZhbqvCWv7Y2HuePP+gVQja0H3RfyUjDVWWlZr3NYSwZy0Gx5zk36obqPmXq+qutSSVZ8+perTSNGqYDcHYrz4AxJjc1FKQJIicl/vxu2t/fVesxXPvaPBI11PPDcSBxj7vvEu7zAAN9naeKu+jrdtm3szxquIbvA63WUeS9jcchbVVHiDFWUUD3uPfdy8TsFz+D2l1jWZHnNbS9yPlqqxi+Ly1Ls0rr9ByC3t3BSlrIqPHLNOeYvc57jdznFxPi43PzWCIvBmhERAEREAREQBERAYIiIAiIgCIiAIiID9DYL7JqGjs+ocaqQcngNjv8AgG/k4keC3+MsQBp8jdi9twOgBIHyHwXKcY9p9TK77MBrf37uPyIA8tVGDjeqkIY7szmIHukc/Ar1lYOYeS4vmL3Fx5/ysFtQrUhC3IwsCyW6TZ9DXHakj3zX067+S2sCIBd5qLdLYpR1WUlV5RbTLVeMF/wx7c3eOn9FpSSDtB0uoOHFrc1hJiYzXuLBQbH0wdUEm3ktOJ0zd2m6jmuVcqOLGXytcC4mwuQB6k6AKZpJWloAe1xtqQQbn0UuyUeWsIi9lLGcs286wc9fbLAheQjzeVEYtCHOgcXBvZVEUuovfsnZreoBUw4KvcYNP6NIW+80Zh6HX5EqbTNRti34oj1Ed1Ul8DoPG/swo8QBeGiCo5TRtGp/fboHjx0PiuBcXcAVuHEmaIui5Txgujt4m12HwcB6ru1Lx7G2Nhe4C7GkkkDdo6qTw7jqmm0a9jutnNd9F9HhnzuT8mov0fx17LqXEI3TUQZDU2Js0Bsch3s5o0a4n749b8vzrVU7onujkaWvY4tc07hzTYg+IIQHkiIgCIiAIiIAiIgMEREAREQBERAEREBd+IPZrVwOcYW/pEYvZzNHW8WHW/4bqr09O6OeNsjXMdnZ3XAtPvDkV1/CfajTSW7TNC48ni4v4Oby8TZTtTW09VH/AJcrTse64X6jfUL24Jrg4nh8lPiK22uWiw23X2pqxG0udsP/AEAPElfPuLbwfQqSSyfa6oDAXOIDRuSqzLjj3OcIGEhrXOcTf3W7mw2H8wvJ1Y6V5mksQz9WzdoedjbnbfxNuWi2MLIjoal33pnRxNPPI1/av/MWNv5K/Vp4xXtcsz7dVJvEOEap4gkI9wDxzHpfa3mvOV8kjS4uJ55eVv5rCOAGG9tQ4k+VmsaP+535VI4LCHxyXIzsGZrT98XAe3zsb+V1MoQj0RBK+yS5ZFxxAi/zWTabwvb+/wCypCjphHOGyE9k51s9tMpsQfPK4G3is6x/YuLWWL4392wzXbrceW3mD4Be9xFjnB9p66ojYZKeeTK332FxcWdLtdcFh5OA87KfwDjVz3tjqGjvEASN01OgzNPjzHwVYgdJJITDGQXbgB1m33Fz93wPTqrDh3CBztfM8ZQQTG1pF7ai5zaDqLfBVdR6nHt9fmWtOr8+x0+RdpHKLxQgxvB2LXfQrckkUDxJWZIJXdGOt5kWHzIWRXHMkjXsaUWzj6zjkLSHNJa4aggkEHwI2WKsfDPA9bXkdhC4Rn/OkBZGB1zEd7yaCV9MfNHXPYhxFNUMe2U5jG7Lm6gi4v4/0VL/APkBh7Y8TD2gDt4GPd+JrnRk/lY35rr3BnCsWFUwjDsztXSSHTM4jU+AsAAOgXAvahxGK/EJJWG8bAIoz1ay5J8i5ziPAhdZxFTREXDoRfCvl0Bkixul0Bkixul0B8REQBERAEREAREQE7ScJ1kkvZCnla7S+djmhoJsCSRYD+RXXsPwtlHTRwZrlgN3W95ziXONuWpt5WVgqZsvO9tif5qlcRY7FFcyvAPJu7j5D+wpcKKPOcmpWvb2jst8pNxf5/NQPELy7K0bAZj6nK3z+8oWt4oe+YPAyxi9mdQdyT1+nxvNQSxTgP3NgAQbEWN/Q6rMsr2Wb+xp12etr2dyHLu7bxXsJC6NsbQSGm5t5W/ip2noYmtyhoIO5OpPqvQUbLWDQPLT6Ln4hHY6Tn2mQdHRkjvGzb6A87X1IO3hde8lJ0kI0tsDp8lKCib4/Fe0VCzoPXX6rw7+cluNNSjt25IVtIwjKA5x3uC69+uiksOwMnlkadyTdx+P9+Clo8rdgFmatQTvm+ESqME8pJElT5WNDW6ADRZunUM6v8V4yV6rerbPW9EvLUrWosA/xOQwOeWRNs6RzbZj+y0X0GutzfbbVV7FMYEbCSfIdSrb7LMUFPD2kveM7idNdzYfAWHotDR6V7tz7FDWahKOxdy5YRwnhVBZzIIy8f5kv2jr7XBfcNP4bJjvtKo6YEOlbcfcb3neGgVd9ulBVy00U9O28EQcZTGSHNaQNSB7zBuTy32uVwBaRlF9459p09c0xRAxQHRwv33joSNAPAb9VQkRAEREB8KxWRWKAIiIAiIgCIiAIiIAiIgCIiAtMHF2ITWibMXF2g7kd/jl+asGCcJg2fJ9tKTd7n5tLc7k7fvFeXCvDr4Rnd7zt7WOUdLg79f6K5xMcQGjQDlyv1K09PRFLdLl+HgZuovk3tj0/kicW4fblGSzzqS25NhyF+aqDsOETyQ0tJ5A2+WxXV4acm12kjq25+W/wuvKtwJkjc1g4Hpa/odj8lZmoTW2ayVoSnW90Hg5hFiOU2d8VKQ1QcNCtrFeGLXLDceO48+irFTRPhOoLehGx/gsnUeiU+a2bOm9MP3bEWMSIZ1XmYq5rSSAbemwuvL/AOzMO7HelisqzR2QeGjWr1tU1lMn5ayy1o53yHu7dSoylrhOSA1wAte9ufLRWKgjtb6LS0PotWLfZ08PEzdd6Udb2Vcvx8D3o8PF7P7x0NttNufRSLsLjc22UAHY6A+hAWcDLt0ABGymsNo2lji45XAaNA3P8Fr+oqgsKKx5GI9RdN5cnnzOb8RcHvIzxSF5A/Vute3gRbX09Vp+zqtLatsb3Oyua8NYScofvtsDoR6rplVBouUcW0hgqRJGcuY5x1a9pFz8bH1VTUaeMEpwRa02plZJxm8s/T3C9YJI8jtbC1j0XDvaJ7KqqGplkooHS0rjnaI7FzL6lmQHMQDe1gdLK2ezzi4TMbJcZ22ErByPUD9k6keo5LrNHXMkALT8FSku6LyPxfNE5ji1wLXNNi1wIII3BB1BWC/XWLcIYfNM+oqKeKSV4Ac999Q0WGl7Xtpe19B0C/OftSwaGkxCRlNG+OAtY5gcHBpzNBd2Zdq5l+eut15OlRREQHwrFZFYoAiIgCIiAIiIAiIgCIiAIiIDqFCpKPcIi22YpP4dyXnUfrZ/xt/2BEVf9RMvdIur9/0H1VTxr9SPxO+pX1FP+kg/Uiu8j/fJQwRFnajqjUo6MmsA2d5j6KzUqItDTfkooaj81kxTbLabsvqL0yMO2VG443Z5n6Iihv8AymS6f81GXs4/Xyf9P/m1dWwP3iiLNXump3NvGN2fib9VVvb5+qpPxy/7Wr4i8HTjiIiA+FYoiAIiIAiIgCIiAIiIAiIgCIiA/9k="/>
          <p:cNvSpPr>
            <a:spLocks noChangeAspect="1" noChangeArrowheads="1"/>
          </p:cNvSpPr>
          <p:nvPr/>
        </p:nvSpPr>
        <p:spPr bwMode="auto">
          <a:xfrm>
            <a:off x="307975" y="-1195388"/>
            <a:ext cx="381000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SEhQUEhQWFhQVFRcaFxUWFxUYHBwYFhQYFxYcHBwYHCggGRslGxYYITEiJikrLi4uFyAzODMsNygtLisBCgoKDg0OGxAQGzQkHyUsKywsLDcvLCwsLCw0LCw2LC8vLCw1LCwsNCwsNCwvLiwsLCwsLSw0NS0sLCwsLCwsLP/AABEIAMEBBQMBIgACEQEDEQH/xAAcAAEAAgMBAQEAAAAAAAAAAAAABQYCBAcDAQj/xABCEAABAwIEAwUFBAgFBAMAAAABAAIDBBEFEiExBkFREyJhcYEHMpGhsSNCcpIUM1JiwdHh8BVDgrLCc6Kj8QgWU//EABoBAQADAQEBAAAAAAAAAAAAAAADBAUBAgb/xAAwEQACAgEDAgIIBwEBAAAAAAAAAQIDEQQSITFBUXEFEyIyYaHR8BQzQoGxsuHBkf/aAAwDAQACEQMRAD8A4aiIgCIiAIiIAiIgCIiAIiIAiIgCIiAIiIAiIgCIiAIiIAiIgCIiAIiIAiIgCIiAIiIAiIgCIiAIiIAiIgCIiAIiIAiIgCIiAIiIAineDMB/TapsTiWsAL3kb5W2Gl+ZJA9VZq/hGny088bHiJ1SYZYs99O3dC14cRcG7RceI2UE9RCEtrJYUylHcjniLo+KcH01O+fPHI5gdTmI9pl7ssnZvae6dQQT5OC1OOOHqSkEjI2yiRrIntcS5zTnkexzTZtmmzLgk669NfMdVCTSWef8+p6lp5RTb7f79ChortwlgNNNQ1NRMx7nwZzYSZQ4Njzge6bbHXXdSVZ7PYv06GKN7hE+N0j2kgva1hA0NuZc0C4013R6qEZOL7Baebimu5zdF0Os4RpyKaeNjxE+pMEsWe+nbvha8OIuNWi48RstzGOA6cipZTiRssEbJGkvDg/OHnLYgWP2ZF78wufi6/vtzg7+GmcwRdKHCVG6KjnayQRShzpz2l8jWwPe7XLycw66bW56c4lILiWizSTYE3sL6C/PzUtd0bM47EdlTh1MERFKRhERAfbJZZIgMbJZZIgMbJZZL2p6Vz7kDQbuOwHmgNeyWW42AchfxKdmeXyC5k7g07JZb4gvuB6rxkgsbbHof5rpw1rJZZEIgMbJZZIgMbJZZIgMbJZZIgMbJZZIgLp7I6hrK4hxsZIXtb4uzMfb4MKtk9SGUULD70mIFrRz7uIPefgG/MLkEchaQ5pIIIIINiCNQQRsVuT4xO97ZHzyuez3XmR2Zv4Te49FTt0u+e7Ph8slmvUbIbcePzwdWxrEv0ijluPtIqxsThbXu1Tcnxbl9bqP9qMsp7ZjWtMLYad73GwcCZ5WNANruvfY6DKSNzfm4xWfM53bS5nFrnO7R93OZqwk3uS3kTss6rGaiVuSSome07tfK9w020JsvENG4STXZ5/j6HueqUotffcvPs9kczDK97CQ5oeWkftCG4t8lb39lHiULtGyz00rXdXFj4nM062Ennl8Fxakxioiblinmjbe+Vkj2i53Nmm114S1kjn9o6R7pAQQ8ucXXGxzE3uEno3Oblnrn+BDVKMUsdMfydbdUBtHTsPvSYgQ0c+7iD3uPkA35hS1RUCKXEJH6MbTwm/k2fTz1GniFxSbGah72yOnlMjPdeZHZm6WNje49F8rMYqJW5ZZ5pG75XyPcL+TjZeXoW+/Xr/6voelq0u33g6Bgsz/APAJ7X07Ro/CXtzenef81RMbwKak7PtgB2rA9pDg7Q8tOYuPivGPF6hsfZNnlEViOzEjwyzr5hlBtY3NxzuV6Yvick3ZB4DWxRiNjBmAAbue8Sbk3uf5KxXVKE2+zbZBOyM4rxSSI5ERWSAIiIDNERAEResNOXbWt1KAxiZc+A3W1JOS0NuAwbNHXqepWbKOzbZ273Op5DTl4lZdmRo1zG+Pfv8AHLdcydwfI2G2xAPnb4lTeCshv9q1xH7rXO/2gqIEY5u18AT83ELeocVdBqzfqdfkvDO4LXieH0PZgxx1QNt3QTW+ORUmrphe7b26uBH1UliHF9VKMr53lv7INh8BooGecuN3ElEgYyRXGpFxz8F5Og6EFZApEDmFuq9nDwRfXHU+a+LpwIiIAiIgC7BwvSNqsKp2yuHceHknkyKpdp+Rjmrj6u9DjohpqOJksX2gfHOCXfZtfUiQOOmndLhz3KqauDlGKj1z/wAZZ00lFvPTH0Lfic7hjEZLiGRUbnkcu89zD88n5QvOmj7PHJte5LTB7gbWNsjPq0/ErT4hxelfJPMyaGQupo4msL3tJtOXv1YLjTLseS+8QYnSyzuljqoQXUU0N8zh3yQWbDq53wVCMXhLD93HTyZdcllvPfPX9j3kmdQVNBAXnsnPqIwDr3JHs7Ef6SWi/gVX/aWTAP0cPLu2nkqXAnYOs1jfK4f8ljj2Px1bsMeZGNew3nvcBjg+O5O9gcpI81p+0+uinqWSQyskb2QacpJILXuOunPMPgVPTW1ZFyXPOfPLILZrZJJ+GPLCLFwlVvbg92uILaljWkcg6phzDyOd35irHHTRw4jI9lm9pBEHtAABkkmeGOP71mH+yqZgGNMhwiRjKiOOpzOexpPeFntNrFpGYhht+IbcvHhfGGNj7WomY+aSshc/tJJA4MjBs/u7gFx7p0so50ybm/i/36EkLUlFfBft1LNwrE6OrxaME2Dw9oHIyiR2lufuj0C1McxQU5oXOA/TZIWxynZ7RI2PM51vvBwNr9XLcgxmjbU1koqobVEcQHed7zGPYb6bWyqt49idPNBhdpmGSIwtkJJu0ZWZy7TYObqvMIuVmWnjj+v1Oykowwn4/wBi1Y5i4ZilLTyAGNwZI0n7stqmNthzuXMHm0Kk+1F0jZo4pQTkDyyUm5fHI/M0HT3mWLb31tfmpHiyspKnEqZ7pmOgMRY9zXOBY5pkc1xI21e0j8J9Y32h4yyeOkZ2jJZo2P7SSO+U5soG4Gpy5iOV7KXTw2zg8dufh1I755jNZ78fIpSIi1DPCIiAzRFZuEeCaiv7zbRwg6zP203DRu4/LxQ7GLk8IrK2KOSxt1XUqv2XUjGDLUyySc7GMD8uUn5rnfEGBPpXWJzMPuvtbUbgjkfr9OtEsqLIR3NcH1rgdrk9ALrago5L/q7jo7QfI3Vl4bwXJE2477hmcTvc7D0FvW6slNhbeeqzLdWoNpF6rSOUU5M56cGledmt8Ggn6rcpuDXv3zfANHzXSqSjZ93LobG1jY+PRanGEM4pXfot+0JFy33st+9l6G3TXooFrLJSUVwTPSVRWXyVml9n7dM9h5kn6myl4fZ9AN239AFQ4eH6uosf0aVxvrI8Ozf+Rwus6bE62gedZYTyjkvk3B9x9w5ttLjUXGvWeVNsulvJXV9cetfBeav2eU7gbNc09Q43+ei55xJgElC+z9WOB7N9t/A9HC97LrHCnGTKvLHIGtmczMMh7r7e9YHVjxbVp5agkLY4swltXTvicBci7HH7rx7p/gfAlVq77abNtr4++Sayqu+vdWuT8/IspGFpIIsQSCOhGhWVPTvkcGxtc9x2a0Fx+A1W2Y55otisoZYSBLG+MnYPY5hPlmAWugCIiA2cNpe1lZHsHOAJ00b9466aC59FKwYE3O9kj3A9s+NrgBb7NucudvoRa1vE8tYNjyNQSDYjQ20III8iCR6r1ZXStzWkeMwAdZ7hcNFmg66gDQIe4uK6olDwzLzdHu4C5eLlsjY2gdz7znix23uRZfZcA7NzBJI06z5+yIdYQRNkc2/J/vDXbQ6rRjxicNc3tZMrmlpBe7YuDnW10uRr1uV4vr5S5rjLIXNN2uL3Eg6bG+mw+CHcw8CYZwyXub2cjezcGm7g7M3NGyQg2blLg19wAdQDzBC8MP4efKHPDmmNry1zgTe4vrYjb3fzhaAxOYXIml73vd9+ugGuuugA9FgKyQXtI/UknvO1LiC4nXUktbfyHRBmHgTVRw2GSxMMoLHuc1zmg3aWl1zYjYhtxqefgsavhktLQ2WMkt2JcSXtY10gZkac4BeALane1rlQ8ldK43dI8m97l7ib+pSOulbbLI8WBAs9wsDYECx0HdHwCDdDwJHBMHjmZme8tJkLRq0Ws0OJsRd2/LZe0HCr87A+WIBxbcBxLsjpWxtcG2v3i4EXt42URFiMzb5ZZBmdmdZ7hd29zY6nxQ4lN/8ArJvf33bl2cnffMM1+uqBOGOUSQ4YlLcwfGR3LfrBftLCO12C4cXWB5EG9rFeONYQIGxuEgfnvsHbhjHEgkC47/yWk7EJSzIZZMmnczuy93bS9tLL5U1skn6yR79b95zna2Avqd7AD0CHG444RroiIeAiIgLHwPw6a6qbGbiJozSkfsg7A9SdPieS67i9QQBBTgNYwWAboAB5clBeymh7Khkmt3pnmx/dZ3QPiHn1Vwgow2Nzj7zgvSNbSVKMM92VigY9jhmN7qH4vDDnDxdtsxA3uzvaediPIlWhsNzm5N5qr4g/tKix1Aabjz0/ivV0lGDZZmvZaK4OMZh7scYt1zO+hC1K3iOql7rpSwEe6yzdDa23eN+lyrZTcMwPcBk+bj9Sr5guFQQtyxxMaOdmjXzO59VjS1NMOYx5+/Mq/h7pe9Pj78jnvs3w+Zj3Pc3JEW2sQAXEkEHrYWO/7RtzXTIXLXr6UMIc0WB3CwdUZQOp2H98lQttdstzLlVSrhtRNU0ll8xzDoqqIxzNDmkc+R5EdCtakbpcnVe7328lyNmOh5nXllP4f4Dio5+3zue4ZgwG1m5hYnQam1x6lT9SVtSvWjUFcsslN5kySqEYLEUcZ4wwp3+IujYBeZzXN83+8T/qDiurYPSxYXTgRMBeQM7yNXHqT06Dkq1i0Df8SpXnfI8flOn+8rpFdhwlaG294D6L6LSy3UxkU66Yxsk34mpQ41T17DBVRsIdycAW35b7HxGy5H7S+A3YdJ2kV3UzzYX1LHHXK48weTvCx6m8V2HmM3aLFqs2RmIUD4ZdbtyOOlxza4eIIBHi0KxKPGUeL9Onyj80ovWqp3RvfG8WcxzmuHi02PzC8lGZYREQBERAEREAREQGCIiAIiIAiIgCIiA/QPAsN8OpgNso+J1PzJVhxBn2bgOiqHsXxRs1K6nJ78LjYc8pJI+pH+lXutpzrpcOC9mzTYnGK+BUBWgwltwHN94c7Kp0ZD3yP/ey38Gj+ZKneIqdsTZHOHI28zsPNReHUmSNo5218zqfmq2vsUa8eJP3wWLh3BZ5u+xl23sCXNG2+5uvKt4tp6WodTSucJWODXWF2hxAPvXtpfX1Vs9n1QOwy/svcPic3/JUD2g+y2tnxCSekax8VQ7OXF7G9m4gZ8wcbkXuQWg6KtHRVzgpPPKM6zW2Rm4rHDLriMDnU/bNs6IkAPa5pHv5eR11FlG4Zhc87y+NmZje6O8wajU6EjqPgpjE6FtFh9JQtdmLAMzuuW7nutyvI64C2+AKgZHt5iV1/UA/xUEdLW73WumPmTvU2Kj1mOc/IrZ4jpo5nU75WtmY7I5hzaO6XAyk68ipera4NJLXAa6kG2niuX8c8AV7cSmMFPLMyomfJHIwXb9o4vIe7aMgki7rbXXd+GsONFQwwyOzviiGd1ybvN3OsTqRmJXuXo6HVNkMfSE+6RUQbgHqL/Fa07VKSQLVljWSzViyl8R0jjLTyN/y3nN+Fwy/UhdMwKqD4Rm0c0aHqFQOLIXGB7m3uyztOYabn0tf4Ldo66pdCzsowGOF8976fwW96OmpUY7pkFtaba/csXEkbXgPbbNs7x8VE8Ky5ZJGciP6rep2HsrHU8/NR+ENtO48g0rRXusbcRwcb9ocIZiNSBzc13q+Nrj8yVXVYvaFOH4hUEbXYPyxtB+YKrqhMS3335sIiIeAiIgCIiAIiIDBERAEREAREQBERAS3DmOy0U7ZoTqNxycOh/mutR+2GB8ffYWvtqDm/wCIIXElb+FeBJamJ9TNeGlY2+cjvSG9g2MHkSQMx0F+diF3JLC2UOhLS8RuxCpGn2cfesBYaHu+JN9deis9M0Wsq7hWEMp3PyZrOLfe1IsP6lT1O9Y+tm5T8jX0zbhul1ZLYLWOppCbF0bveA3FtiPmrRWcXMZGSw5jbQC9/gdvVU+ORfKc9pJbk36qOvW2VQ29Uds0Vds9z4JqAOmJkl1c75DkAvGmqHUs+dtzG+weOltiPj/dlJUrdLLWqWa6KhXqJwt9ZnksTqhODrxwXGlxthaHZhbqvCWv7Y2HuePP+gVQja0H3RfyUjDVWWlZr3NYSwZy0Gx5zk36obqPmXq+qutSSVZ8+perTSNGqYDcHYrz4AxJjc1FKQJIicl/vxu2t/fVesxXPvaPBI11PPDcSBxj7vvEu7zAAN9naeKu+jrdtm3szxquIbvA63WUeS9jcchbVVHiDFWUUD3uPfdy8TsFz+D2l1jWZHnNbS9yPlqqxi+Ly1Ls0rr9ByC3t3BSlrIqPHLNOeYvc57jdznFxPi43PzWCIvBmhERAEREAREQBERAYIiIAiIgCIiAIiID9DYL7JqGjs+ocaqQcngNjv8AgG/k4keC3+MsQBp8jdi9twOgBIHyHwXKcY9p9TK77MBrf37uPyIA8tVGDjeqkIY7szmIHukc/Ar1lYOYeS4vmL3Fx5/ysFtQrUhC3IwsCyW6TZ9DXHakj3zX067+S2sCIBd5qLdLYpR1WUlV5RbTLVeMF/wx7c3eOn9FpSSDtB0uoOHFrc1hJiYzXuLBQbH0wdUEm3ktOJ0zd2m6jmuVcqOLGXytcC4mwuQB6k6AKZpJWloAe1xtqQQbn0UuyUeWsIi9lLGcs286wc9fbLAheQjzeVEYtCHOgcXBvZVEUuovfsnZreoBUw4KvcYNP6NIW+80Zh6HX5EqbTNRti34oj1Ed1Ul8DoPG/swo8QBeGiCo5TRtGp/fboHjx0PiuBcXcAVuHEmaIui5Txgujt4m12HwcB6ru1Lx7G2Nhe4C7GkkkDdo6qTw7jqmm0a9jutnNd9F9HhnzuT8mov0fx17LqXEI3TUQZDU2Js0Bsch3s5o0a4n749b8vzrVU7onujkaWvY4tc07hzTYg+IIQHkiIgCIiAIiIAiIgMEREAREQBERAEREBd+IPZrVwOcYW/pEYvZzNHW8WHW/4bqr09O6OeNsjXMdnZ3XAtPvDkV1/CfajTSW7TNC48ni4v4Oby8TZTtTW09VH/AJcrTse64X6jfUL24Jrg4nh8lPiK22uWiw23X2pqxG0udsP/AEAPElfPuLbwfQqSSyfa6oDAXOIDRuSqzLjj3OcIGEhrXOcTf3W7mw2H8wvJ1Y6V5mksQz9WzdoedjbnbfxNuWi2MLIjoal33pnRxNPPI1/av/MWNv5K/Vp4xXtcsz7dVJvEOEap4gkI9wDxzHpfa3mvOV8kjS4uJ55eVv5rCOAGG9tQ4k+VmsaP+535VI4LCHxyXIzsGZrT98XAe3zsb+V1MoQj0RBK+yS5ZFxxAi/zWTabwvb+/wCypCjphHOGyE9k51s9tMpsQfPK4G3is6x/YuLWWL4392wzXbrceW3mD4Be9xFjnB9p66ojYZKeeTK332FxcWdLtdcFh5OA87KfwDjVz3tjqGjvEASN01OgzNPjzHwVYgdJJITDGQXbgB1m33Fz93wPTqrDh3CBztfM8ZQQTG1pF7ai5zaDqLfBVdR6nHt9fmWtOr8+x0+RdpHKLxQgxvB2LXfQrckkUDxJWZIJXdGOt5kWHzIWRXHMkjXsaUWzj6zjkLSHNJa4aggkEHwI2WKsfDPA9bXkdhC4Rn/OkBZGB1zEd7yaCV9MfNHXPYhxFNUMe2U5jG7Lm6gi4v4/0VL/APkBh7Y8TD2gDt4GPd+JrnRk/lY35rr3BnCsWFUwjDsztXSSHTM4jU+AsAAOgXAvahxGK/EJJWG8bAIoz1ay5J8i5ziPAhdZxFTREXDoRfCvl0Bkixul0Bkixul0B8REQBERAEREAREQE7ScJ1kkvZCnla7S+djmhoJsCSRYD+RXXsPwtlHTRwZrlgN3W95ziXONuWpt5WVgqZsvO9tif5qlcRY7FFcyvAPJu7j5D+wpcKKPOcmpWvb2jst8pNxf5/NQPELy7K0bAZj6nK3z+8oWt4oe+YPAyxi9mdQdyT1+nxvNQSxTgP3NgAQbEWN/Q6rMsr2Wb+xp12etr2dyHLu7bxXsJC6NsbQSGm5t5W/ip2noYmtyhoIO5OpPqvQUbLWDQPLT6Ln4hHY6Tn2mQdHRkjvGzb6A87X1IO3hde8lJ0kI0tsDp8lKCib4/Fe0VCzoPXX6rw7+cluNNSjt25IVtIwjKA5x3uC69+uiksOwMnlkadyTdx+P9+Clo8rdgFmatQTvm+ESqME8pJElT5WNDW6ADRZunUM6v8V4yV6rerbPW9EvLUrWosA/xOQwOeWRNs6RzbZj+y0X0GutzfbbVV7FMYEbCSfIdSrb7LMUFPD2kveM7idNdzYfAWHotDR6V7tz7FDWahKOxdy5YRwnhVBZzIIy8f5kv2jr7XBfcNP4bJjvtKo6YEOlbcfcb3neGgVd9ulBVy00U9O28EQcZTGSHNaQNSB7zBuTy32uVwBaRlF9459p09c0xRAxQHRwv33joSNAPAb9VQkRAEREB8KxWRWKAIiIAiIgCIiAIiIAiIgCIiAtMHF2ITWibMXF2g7kd/jl+asGCcJg2fJ9tKTd7n5tLc7k7fvFeXCvDr4Rnd7zt7WOUdLg79f6K5xMcQGjQDlyv1K09PRFLdLl+HgZuovk3tj0/kicW4fblGSzzqS25NhyF+aqDsOETyQ0tJ5A2+WxXV4acm12kjq25+W/wuvKtwJkjc1g4Hpa/odj8lZmoTW2ayVoSnW90Hg5hFiOU2d8VKQ1QcNCtrFeGLXLDceO48+irFTRPhOoLehGx/gsnUeiU+a2bOm9MP3bEWMSIZ1XmYq5rSSAbemwuvL/AOzMO7HelisqzR2QeGjWr1tU1lMn5ayy1o53yHu7dSoylrhOSA1wAte9ufLRWKgjtb6LS0PotWLfZ08PEzdd6Udb2Vcvx8D3o8PF7P7x0NttNufRSLsLjc22UAHY6A+hAWcDLt0ABGymsNo2lji45XAaNA3P8Fr+oqgsKKx5GI9RdN5cnnzOb8RcHvIzxSF5A/Vute3gRbX09Vp+zqtLatsb3Oyua8NYScofvtsDoR6rplVBouUcW0hgqRJGcuY5x1a9pFz8bH1VTUaeMEpwRa02plZJxm8s/T3C9YJI8jtbC1j0XDvaJ7KqqGplkooHS0rjnaI7FzL6lmQHMQDe1gdLK2ezzi4TMbJcZ22ErByPUD9k6keo5LrNHXMkALT8FSku6LyPxfNE5ji1wLXNNi1wIII3BB1BWC/XWLcIYfNM+oqKeKSV4Ac999Q0WGl7Xtpe19B0C/OftSwaGkxCRlNG+OAtY5gcHBpzNBd2Zdq5l+eut15OlRREQHwrFZFYoAiIgCIiAIiIAiIgCIiAIiIDqFCpKPcIi22YpP4dyXnUfrZ/xt/2BEVf9RMvdIur9/0H1VTxr9SPxO+pX1FP+kg/Uiu8j/fJQwRFnajqjUo6MmsA2d5j6KzUqItDTfkooaj81kxTbLabsvqL0yMO2VG443Z5n6Iihv8AymS6f81GXs4/Xyf9P/m1dWwP3iiLNXump3NvGN2fib9VVvb5+qpPxy/7Wr4i8HTjiIiA+FYoiAIiIAiIgCIiAIiIAiIgCIiA/9k="/>
          <p:cNvSpPr>
            <a:spLocks noChangeAspect="1" noChangeArrowheads="1"/>
          </p:cNvSpPr>
          <p:nvPr/>
        </p:nvSpPr>
        <p:spPr bwMode="auto">
          <a:xfrm>
            <a:off x="460375" y="-1042988"/>
            <a:ext cx="381000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xQSEhQUEhQWFhQVFRcaFxUWFxUYHBwYFhQYFxYcHBwYHCggGRslGxYYITEiJikrLi4uFyAzODMsNygtLisBCgoKDg0OGxAQGzQkHyUsKywsLDcvLCwsLCw0LCw2LC8vLCw1LCwsNCwsNCwvLiwsLCwsLSw0NS0sLCwsLCwsLP/AABEIAMEBBQMBIgACEQEDEQH/xAAcAAEAAgMBAQEAAAAAAAAAAAAABQYCBAcDAQj/xABCEAABAwIEAwUFBAgFBAMAAAABAAIDBBEFEiExBkFREyJhcYEHMpGhsSNCcpIUM1JiwdHh8BVDgrLCc6Kj8QgWU//EABoBAQADAQEBAAAAAAAAAAAAAAADBAUBAgb/xAAwEQACAgEDAgIIBwEBAAAAAAAAAQIDEQQSITFBUXEFEyIyYaHR8BQzQoGxsuHBkf/aAAwDAQACEQMRAD8A4aiIgCIiAIiIAiIgCIiAIiIAiIgCIiAIiIAiIgCIiAIiIAiIgCIiAIiIAiIgCIiAIiIAiIgCIiAIiIAiIgCIiAIiIAiIgCIiAIiIAineDMB/TapsTiWsAL3kb5W2Gl+ZJA9VZq/hGny088bHiJ1SYZYs99O3dC14cRcG7RceI2UE9RCEtrJYUylHcjniLo+KcH01O+fPHI5gdTmI9pl7ssnZvae6dQQT5OC1OOOHqSkEjI2yiRrIntcS5zTnkexzTZtmmzLgk669NfMdVCTSWef8+p6lp5RTb7f79ChortwlgNNNQ1NRMx7nwZzYSZQ4Njzge6bbHXXdSVZ7PYv06GKN7hE+N0j2kgva1hA0NuZc0C4013R6qEZOL7Baebimu5zdF0Os4RpyKaeNjxE+pMEsWe+nbvha8OIuNWi48RstzGOA6cipZTiRssEbJGkvDg/OHnLYgWP2ZF78wufi6/vtzg7+GmcwRdKHCVG6KjnayQRShzpz2l8jWwPe7XLycw66bW56c4lILiWizSTYE3sL6C/PzUtd0bM47EdlTh1MERFKRhERAfbJZZIgMbJZZIgMbJZZL2p6Vz7kDQbuOwHmgNeyWW42AchfxKdmeXyC5k7g07JZb4gvuB6rxkgsbbHof5rpw1rJZZEIgMbJZZIgMbJZZIgMbJZZIgMbJZZIgLp7I6hrK4hxsZIXtb4uzMfb4MKtk9SGUULD70mIFrRz7uIPefgG/MLkEchaQ5pIIIIINiCNQQRsVuT4xO97ZHzyuez3XmR2Zv4Te49FTt0u+e7Ph8slmvUbIbcePzwdWxrEv0ijluPtIqxsThbXu1Tcnxbl9bqP9qMsp7ZjWtMLYad73GwcCZ5WNANruvfY6DKSNzfm4xWfM53bS5nFrnO7R93OZqwk3uS3kTss6rGaiVuSSome07tfK9w020JsvENG4STXZ5/j6HueqUotffcvPs9kczDK97CQ5oeWkftCG4t8lb39lHiULtGyz00rXdXFj4nM062Ennl8Fxakxioiblinmjbe+Vkj2i53Nmm114S1kjn9o6R7pAQQ8ucXXGxzE3uEno3Oblnrn+BDVKMUsdMfydbdUBtHTsPvSYgQ0c+7iD3uPkA35hS1RUCKXEJH6MbTwm/k2fTz1GniFxSbGah72yOnlMjPdeZHZm6WNje49F8rMYqJW5ZZ5pG75XyPcL+TjZeXoW+/Xr/6voelq0u33g6Bgsz/APAJ7X07Ro/CXtzenef81RMbwKak7PtgB2rA9pDg7Q8tOYuPivGPF6hsfZNnlEViOzEjwyzr5hlBtY3NxzuV6Yvick3ZB4DWxRiNjBmAAbue8Sbk3uf5KxXVKE2+zbZBOyM4rxSSI5ERWSAIiIDNERAEResNOXbWt1KAxiZc+A3W1JOS0NuAwbNHXqepWbKOzbZ273Op5DTl4lZdmRo1zG+Pfv8AHLdcydwfI2G2xAPnb4lTeCshv9q1xH7rXO/2gqIEY5u18AT83ELeocVdBqzfqdfkvDO4LXieH0PZgxx1QNt3QTW+ORUmrphe7b26uBH1UliHF9VKMr53lv7INh8BooGecuN3ElEgYyRXGpFxz8F5Og6EFZApEDmFuq9nDwRfXHU+a+LpwIiIAiIgC7BwvSNqsKp2yuHceHknkyKpdp+Rjmrj6u9DjohpqOJksX2gfHOCXfZtfUiQOOmndLhz3KqauDlGKj1z/wAZZ00lFvPTH0Lfic7hjEZLiGRUbnkcu89zD88n5QvOmj7PHJte5LTB7gbWNsjPq0/ErT4hxelfJPMyaGQupo4msL3tJtOXv1YLjTLseS+8QYnSyzuljqoQXUU0N8zh3yQWbDq53wVCMXhLD93HTyZdcllvPfPX9j3kmdQVNBAXnsnPqIwDr3JHs7Ef6SWi/gVX/aWTAP0cPLu2nkqXAnYOs1jfK4f8ljj2Px1bsMeZGNew3nvcBjg+O5O9gcpI81p+0+uinqWSQyskb2QacpJILXuOunPMPgVPTW1ZFyXPOfPLILZrZJJ+GPLCLFwlVvbg92uILaljWkcg6phzDyOd35irHHTRw4jI9lm9pBEHtAABkkmeGOP71mH+yqZgGNMhwiRjKiOOpzOexpPeFntNrFpGYhht+IbcvHhfGGNj7WomY+aSshc/tJJA4MjBs/u7gFx7p0so50ybm/i/36EkLUlFfBft1LNwrE6OrxaME2Dw9oHIyiR2lufuj0C1McxQU5oXOA/TZIWxynZ7RI2PM51vvBwNr9XLcgxmjbU1koqobVEcQHed7zGPYb6bWyqt49idPNBhdpmGSIwtkJJu0ZWZy7TYObqvMIuVmWnjj+v1Oykowwn4/wBi1Y5i4ZilLTyAGNwZI0n7stqmNthzuXMHm0Kk+1F0jZo4pQTkDyyUm5fHI/M0HT3mWLb31tfmpHiyspKnEqZ7pmOgMRY9zXOBY5pkc1xI21e0j8J9Y32h4yyeOkZ2jJZo2P7SSO+U5soG4Gpy5iOV7KXTw2zg8dufh1I755jNZ78fIpSIi1DPCIiAzRFZuEeCaiv7zbRwg6zP203DRu4/LxQ7GLk8IrK2KOSxt1XUqv2XUjGDLUyySc7GMD8uUn5rnfEGBPpXWJzMPuvtbUbgjkfr9OtEsqLIR3NcH1rgdrk9ALrago5L/q7jo7QfI3Vl4bwXJE2477hmcTvc7D0FvW6slNhbeeqzLdWoNpF6rSOUU5M56cGledmt8Ggn6rcpuDXv3zfANHzXSqSjZ93LobG1jY+PRanGEM4pXfot+0JFy33st+9l6G3TXooFrLJSUVwTPSVRWXyVml9n7dM9h5kn6myl4fZ9AN239AFQ4eH6uosf0aVxvrI8Ozf+Rwus6bE62gedZYTyjkvk3B9x9w5ttLjUXGvWeVNsulvJXV9cetfBeav2eU7gbNc09Q43+ei55xJgElC+z9WOB7N9t/A9HC97LrHCnGTKvLHIGtmczMMh7r7e9YHVjxbVp5agkLY4swltXTvicBci7HH7rx7p/gfAlVq77abNtr4++Sayqu+vdWuT8/IspGFpIIsQSCOhGhWVPTvkcGxtc9x2a0Fx+A1W2Y55otisoZYSBLG+MnYPY5hPlmAWugCIiA2cNpe1lZHsHOAJ00b9466aC59FKwYE3O9kj3A9s+NrgBb7NucudvoRa1vE8tYNjyNQSDYjQ20III8iCR6r1ZXStzWkeMwAdZ7hcNFmg66gDQIe4uK6olDwzLzdHu4C5eLlsjY2gdz7znix23uRZfZcA7NzBJI06z5+yIdYQRNkc2/J/vDXbQ6rRjxicNc3tZMrmlpBe7YuDnW10uRr1uV4vr5S5rjLIXNN2uL3Eg6bG+mw+CHcw8CYZwyXub2cjezcGm7g7M3NGyQg2blLg19wAdQDzBC8MP4efKHPDmmNry1zgTe4vrYjb3fzhaAxOYXIml73vd9+ugGuuugA9FgKyQXtI/UknvO1LiC4nXUktbfyHRBmHgTVRw2GSxMMoLHuc1zmg3aWl1zYjYhtxqefgsavhktLQ2WMkt2JcSXtY10gZkac4BeALane1rlQ8ldK43dI8m97l7ib+pSOulbbLI8WBAs9wsDYECx0HdHwCDdDwJHBMHjmZme8tJkLRq0Ws0OJsRd2/LZe0HCr87A+WIBxbcBxLsjpWxtcG2v3i4EXt42URFiMzb5ZZBmdmdZ7hd29zY6nxQ4lN/8ArJvf33bl2cnffMM1+uqBOGOUSQ4YlLcwfGR3LfrBftLCO12C4cXWB5EG9rFeONYQIGxuEgfnvsHbhjHEgkC47/yWk7EJSzIZZMmnczuy93bS9tLL5U1skn6yR79b95zna2Avqd7AD0CHG444RroiIeAiIgLHwPw6a6qbGbiJozSkfsg7A9SdPieS67i9QQBBTgNYwWAboAB5clBeymh7Khkmt3pnmx/dZ3QPiHn1Vwgow2Nzj7zgvSNbSVKMM92VigY9jhmN7qH4vDDnDxdtsxA3uzvaediPIlWhsNzm5N5qr4g/tKix1Aabjz0/ivV0lGDZZmvZaK4OMZh7scYt1zO+hC1K3iOql7rpSwEe6yzdDa23eN+lyrZTcMwPcBk+bj9Sr5guFQQtyxxMaOdmjXzO59VjS1NMOYx5+/Mq/h7pe9Pj78jnvs3w+Zj3Pc3JEW2sQAXEkEHrYWO/7RtzXTIXLXr6UMIc0WB3CwdUZQOp2H98lQttdstzLlVSrhtRNU0ll8xzDoqqIxzNDmkc+R5EdCtakbpcnVe7328lyNmOh5nXllP4f4Dio5+3zue4ZgwG1m5hYnQam1x6lT9SVtSvWjUFcsslN5kySqEYLEUcZ4wwp3+IujYBeZzXN83+8T/qDiurYPSxYXTgRMBeQM7yNXHqT06Dkq1i0Df8SpXnfI8flOn+8rpFdhwlaG294D6L6LSy3UxkU66Yxsk34mpQ41T17DBVRsIdycAW35b7HxGy5H7S+A3YdJ2kV3UzzYX1LHHXK48weTvCx6m8V2HmM3aLFqs2RmIUD4ZdbtyOOlxza4eIIBHi0KxKPGUeL9Onyj80ovWqp3RvfG8WcxzmuHi02PzC8lGZYREQBERAEREAREQGCIiAIiIAiIgCIiA/QPAsN8OpgNso+J1PzJVhxBn2bgOiqHsXxRs1K6nJ78LjYc8pJI+pH+lXutpzrpcOC9mzTYnGK+BUBWgwltwHN94c7Kp0ZD3yP/ey38Gj+ZKneIqdsTZHOHI28zsPNReHUmSNo5218zqfmq2vsUa8eJP3wWLh3BZ5u+xl23sCXNG2+5uvKt4tp6WodTSucJWODXWF2hxAPvXtpfX1Vs9n1QOwy/svcPic3/JUD2g+y2tnxCSekax8VQ7OXF7G9m4gZ8wcbkXuQWg6KtHRVzgpPPKM6zW2Rm4rHDLriMDnU/bNs6IkAPa5pHv5eR11FlG4Zhc87y+NmZje6O8wajU6EjqPgpjE6FtFh9JQtdmLAMzuuW7nutyvI64C2+AKgZHt5iV1/UA/xUEdLW73WumPmTvU2Kj1mOc/IrZ4jpo5nU75WtmY7I5hzaO6XAyk68ipera4NJLXAa6kG2niuX8c8AV7cSmMFPLMyomfJHIwXb9o4vIe7aMgki7rbXXd+GsONFQwwyOzviiGd1ybvN3OsTqRmJXuXo6HVNkMfSE+6RUQbgHqL/Fa07VKSQLVljWSzViyl8R0jjLTyN/y3nN+Fwy/UhdMwKqD4Rm0c0aHqFQOLIXGB7m3uyztOYabn0tf4Ldo66pdCzsowGOF8976fwW96OmpUY7pkFtaba/csXEkbXgPbbNs7x8VE8Ky5ZJGciP6rep2HsrHU8/NR+ENtO48g0rRXusbcRwcb9ocIZiNSBzc13q+Nrj8yVXVYvaFOH4hUEbXYPyxtB+YKrqhMS3335sIiIeAiIgCIiAIiIDBERAEREAREQBERAS3DmOy0U7ZoTqNxycOh/mutR+2GB8ffYWvtqDm/wCIIXElb+FeBJamJ9TNeGlY2+cjvSG9g2MHkSQMx0F+diF3JLC2UOhLS8RuxCpGn2cfesBYaHu+JN9deis9M0Wsq7hWEMp3PyZrOLfe1IsP6lT1O9Y+tm5T8jX0zbhul1ZLYLWOppCbF0bveA3FtiPmrRWcXMZGSw5jbQC9/gdvVU+ORfKc9pJbk36qOvW2VQ29Uds0Vds9z4JqAOmJkl1c75DkAvGmqHUs+dtzG+weOltiPj/dlJUrdLLWqWa6KhXqJwt9ZnksTqhODrxwXGlxthaHZhbqvCWv7Y2HuePP+gVQja0H3RfyUjDVWWlZr3NYSwZy0Gx5zk36obqPmXq+qutSSVZ8+perTSNGqYDcHYrz4AxJjc1FKQJIicl/vxu2t/fVesxXPvaPBI11PPDcSBxj7vvEu7zAAN9naeKu+jrdtm3szxquIbvA63WUeS9jcchbVVHiDFWUUD3uPfdy8TsFz+D2l1jWZHnNbS9yPlqqxi+Ly1Ls0rr9ByC3t3BSlrIqPHLNOeYvc57jdznFxPi43PzWCIvBmhERAEREAREQBERAYIiIAiIgCIiAIiID9DYL7JqGjs+ocaqQcngNjv8AgG/k4keC3+MsQBp8jdi9twOgBIHyHwXKcY9p9TK77MBrf37uPyIA8tVGDjeqkIY7szmIHukc/Ar1lYOYeS4vmL3Fx5/ysFtQrUhC3IwsCyW6TZ9DXHakj3zX067+S2sCIBd5qLdLYpR1WUlV5RbTLVeMF/wx7c3eOn9FpSSDtB0uoOHFrc1hJiYzXuLBQbH0wdUEm3ktOJ0zd2m6jmuVcqOLGXytcC4mwuQB6k6AKZpJWloAe1xtqQQbn0UuyUeWsIi9lLGcs286wc9fbLAheQjzeVEYtCHOgcXBvZVEUuovfsnZreoBUw4KvcYNP6NIW+80Zh6HX5EqbTNRti34oj1Ed1Ul8DoPG/swo8QBeGiCo5TRtGp/fboHjx0PiuBcXcAVuHEmaIui5Txgujt4m12HwcB6ru1Lx7G2Nhe4C7GkkkDdo6qTw7jqmm0a9jutnNd9F9HhnzuT8mov0fx17LqXEI3TUQZDU2Js0Bsch3s5o0a4n749b8vzrVU7onujkaWvY4tc07hzTYg+IIQHkiIgCIiAIiIAiIgMEREAREQBERAEREBd+IPZrVwOcYW/pEYvZzNHW8WHW/4bqr09O6OeNsjXMdnZ3XAtPvDkV1/CfajTSW7TNC48ni4v4Oby8TZTtTW09VH/AJcrTse64X6jfUL24Jrg4nh8lPiK22uWiw23X2pqxG0udsP/AEAPElfPuLbwfQqSSyfa6oDAXOIDRuSqzLjj3OcIGEhrXOcTf3W7mw2H8wvJ1Y6V5mksQz9WzdoedjbnbfxNuWi2MLIjoal33pnRxNPPI1/av/MWNv5K/Vp4xXtcsz7dVJvEOEap4gkI9wDxzHpfa3mvOV8kjS4uJ55eVv5rCOAGG9tQ4k+VmsaP+535VI4LCHxyXIzsGZrT98XAe3zsb+V1MoQj0RBK+yS5ZFxxAi/zWTabwvb+/wCypCjphHOGyE9k51s9tMpsQfPK4G3is6x/YuLWWL4392wzXbrceW3mD4Be9xFjnB9p66ojYZKeeTK332FxcWdLtdcFh5OA87KfwDjVz3tjqGjvEASN01OgzNPjzHwVYgdJJITDGQXbgB1m33Fz93wPTqrDh3CBztfM8ZQQTG1pF7ai5zaDqLfBVdR6nHt9fmWtOr8+x0+RdpHKLxQgxvB2LXfQrckkUDxJWZIJXdGOt5kWHzIWRXHMkjXsaUWzj6zjkLSHNJa4aggkEHwI2WKsfDPA9bXkdhC4Rn/OkBZGB1zEd7yaCV9MfNHXPYhxFNUMe2U5jG7Lm6gi4v4/0VL/APkBh7Y8TD2gDt4GPd+JrnRk/lY35rr3BnCsWFUwjDsztXSSHTM4jU+AsAAOgXAvahxGK/EJJWG8bAIoz1ay5J8i5ziPAhdZxFTREXDoRfCvl0Bkixul0Bkixul0B8REQBERAEREAREQE7ScJ1kkvZCnla7S+djmhoJsCSRYD+RXXsPwtlHTRwZrlgN3W95ziXONuWpt5WVgqZsvO9tif5qlcRY7FFcyvAPJu7j5D+wpcKKPOcmpWvb2jst8pNxf5/NQPELy7K0bAZj6nK3z+8oWt4oe+YPAyxi9mdQdyT1+nxvNQSxTgP3NgAQbEWN/Q6rMsr2Wb+xp12etr2dyHLu7bxXsJC6NsbQSGm5t5W/ip2noYmtyhoIO5OpPqvQUbLWDQPLT6Ln4hHY6Tn2mQdHRkjvGzb6A87X1IO3hde8lJ0kI0tsDp8lKCib4/Fe0VCzoPXX6rw7+cluNNSjt25IVtIwjKA5x3uC69+uiksOwMnlkadyTdx+P9+Clo8rdgFmatQTvm+ESqME8pJElT5WNDW6ADRZunUM6v8V4yV6rerbPW9EvLUrWosA/xOQwOeWRNs6RzbZj+y0X0GutzfbbVV7FMYEbCSfIdSrb7LMUFPD2kveM7idNdzYfAWHotDR6V7tz7FDWahKOxdy5YRwnhVBZzIIy8f5kv2jr7XBfcNP4bJjvtKo6YEOlbcfcb3neGgVd9ulBVy00U9O28EQcZTGSHNaQNSB7zBuTy32uVwBaRlF9459p09c0xRAxQHRwv33joSNAPAb9VQkRAEREB8KxWRWKAIiIAiIgCIiAIiIAiIgCIiAtMHF2ITWibMXF2g7kd/jl+asGCcJg2fJ9tKTd7n5tLc7k7fvFeXCvDr4Rnd7zt7WOUdLg79f6K5xMcQGjQDlyv1K09PRFLdLl+HgZuovk3tj0/kicW4fblGSzzqS25NhyF+aqDsOETyQ0tJ5A2+WxXV4acm12kjq25+W/wuvKtwJkjc1g4Hpa/odj8lZmoTW2ayVoSnW90Hg5hFiOU2d8VKQ1QcNCtrFeGLXLDceO48+irFTRPhOoLehGx/gsnUeiU+a2bOm9MP3bEWMSIZ1XmYq5rSSAbemwuvL/AOzMO7HelisqzR2QeGjWr1tU1lMn5ayy1o53yHu7dSoylrhOSA1wAte9ufLRWKgjtb6LS0PotWLfZ08PEzdd6Udb2Vcvx8D3o8PF7P7x0NttNufRSLsLjc22UAHY6A+hAWcDLt0ABGymsNo2lji45XAaNA3P8Fr+oqgsKKx5GI9RdN5cnnzOb8RcHvIzxSF5A/Vute3gRbX09Vp+zqtLatsb3Oyua8NYScofvtsDoR6rplVBouUcW0hgqRJGcuY5x1a9pFz8bH1VTUaeMEpwRa02plZJxm8s/T3C9YJI8jtbC1j0XDvaJ7KqqGplkooHS0rjnaI7FzL6lmQHMQDe1gdLK2ezzi4TMbJcZ22ErByPUD9k6keo5LrNHXMkALT8FSku6LyPxfNE5ji1wLXNNi1wIII3BB1BWC/XWLcIYfNM+oqKeKSV4Ac999Q0WGl7Xtpe19B0C/OftSwaGkxCRlNG+OAtY5gcHBpzNBd2Zdq5l+eut15OlRREQHwrFZFYoAiIgCIiAIiIAiIgCIiAIiIDqFCpKPcIi22YpP4dyXnUfrZ/xt/2BEVf9RMvdIur9/0H1VTxr9SPxO+pX1FP+kg/Uiu8j/fJQwRFnajqjUo6MmsA2d5j6KzUqItDTfkooaj81kxTbLabsvqL0yMO2VG443Z5n6Iihv8AymS6f81GXs4/Xyf9P/m1dWwP3iiLNXump3NvGN2fib9VVvb5+qpPxy/7Wr4i8HTjiIiA+FYoiAIiIAiIgCIiAIiIAiIgCIiA/9k="/>
          <p:cNvSpPr>
            <a:spLocks noChangeAspect="1" noChangeArrowheads="1"/>
          </p:cNvSpPr>
          <p:nvPr/>
        </p:nvSpPr>
        <p:spPr bwMode="auto">
          <a:xfrm>
            <a:off x="612775" y="-890588"/>
            <a:ext cx="381000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eg;base64,/9j/4AAQSkZJRgABAQAAAQABAAD/2wCEAAkGBxQSEhQUEhQWFhQVFRcaFxUWFxUYHBwYFhQYFxYcHBwYHCggGRslGxYYITEiJikrLi4uFyAzODMsNygtLisBCgoKDg0OGxAQGzQkHyUsKywsLDcvLCwsLCw0LCw2LC8vLCw1LCwsNCwsNCwvLiwsLCwsLSw0NS0sLCwsLCwsLP/AABEIAMEBBQMBIgACEQEDEQH/xAAcAAEAAgMBAQEAAAAAAAAAAAAABQYCBAcDAQj/xABCEAABAwIEAwUFBAgFBAMAAAABAAIDBBEFEiExBkFREyJhcYEHMpGhsSNCcpIUM1JiwdHh8BVDgrLCc6Kj8QgWU//EABoBAQADAQEBAAAAAAAAAAAAAAADBAUBAgb/xAAwEQACAgEDAgIIBwEBAAAAAAAAAQIDEQQSITFBUXEFEyIyYaHR8BQzQoGxsuHBkf/aAAwDAQACEQMRAD8A4aiIgCIiAIiIAiIgCIiAIiIAiIgCIiAIiIAiIgCIiAIiIAiIgCIiAIiIAiIgCIiAIiIAiIgCIiAIiIAiIgCIiAIiIAiIgCIiAIiIAineDMB/TapsTiWsAL3kb5W2Gl+ZJA9VZq/hGny088bHiJ1SYZYs99O3dC14cRcG7RceI2UE9RCEtrJYUylHcjniLo+KcH01O+fPHI5gdTmI9pl7ssnZvae6dQQT5OC1OOOHqSkEjI2yiRrIntcS5zTnkexzTZtmmzLgk669NfMdVCTSWef8+p6lp5RTb7f79ChortwlgNNNQ1NRMx7nwZzYSZQ4Njzge6bbHXXdSVZ7PYv06GKN7hE+N0j2kgva1hA0NuZc0C4013R6qEZOL7Baebimu5zdF0Os4RpyKaeNjxE+pMEsWe+nbvha8OIuNWi48RstzGOA6cipZTiRssEbJGkvDg/OHnLYgWP2ZF78wufi6/vtzg7+GmcwRdKHCVG6KjnayQRShzpz2l8jWwPe7XLycw66bW56c4lILiWizSTYE3sL6C/PzUtd0bM47EdlTh1MERFKRhERAfbJZZIgMbJZZIgMbJZZL2p6Vz7kDQbuOwHmgNeyWW42AchfxKdmeXyC5k7g07JZb4gvuB6rxkgsbbHof5rpw1rJZZEIgMbJZZIgMbJZZIgMbJZZIgMbJZZIgLp7I6hrK4hxsZIXtb4uzMfb4MKtk9SGUULD70mIFrRz7uIPefgG/MLkEchaQ5pIIIIINiCNQQRsVuT4xO97ZHzyuez3XmR2Zv4Te49FTt0u+e7Ph8slmvUbIbcePzwdWxrEv0ijluPtIqxsThbXu1Tcnxbl9bqP9qMsp7ZjWtMLYad73GwcCZ5WNANruvfY6DKSNzfm4xWfM53bS5nFrnO7R93OZqwk3uS3kTss6rGaiVuSSome07tfK9w020JsvENG4STXZ5/j6HueqUotffcvPs9kczDK97CQ5oeWkftCG4t8lb39lHiULtGyz00rXdXFj4nM062Ennl8Fxakxioiblinmjbe+Vkj2i53Nmm114S1kjn9o6R7pAQQ8ucXXGxzE3uEno3Oblnrn+BDVKMUsdMfydbdUBtHTsPvSYgQ0c+7iD3uPkA35hS1RUCKXEJH6MbTwm/k2fTz1GniFxSbGah72yOnlMjPdeZHZm6WNje49F8rMYqJW5ZZ5pG75XyPcL+TjZeXoW+/Xr/6voelq0u33g6Bgsz/APAJ7X07Ro/CXtzenef81RMbwKak7PtgB2rA9pDg7Q8tOYuPivGPF6hsfZNnlEViOzEjwyzr5hlBtY3NxzuV6Yvick3ZB4DWxRiNjBmAAbue8Sbk3uf5KxXVKE2+zbZBOyM4rxSSI5ERWSAIiIDNERAEResNOXbWt1KAxiZc+A3W1JOS0NuAwbNHXqepWbKOzbZ273Op5DTl4lZdmRo1zG+Pfv8AHLdcydwfI2G2xAPnb4lTeCshv9q1xH7rXO/2gqIEY5u18AT83ELeocVdBqzfqdfkvDO4LXieH0PZgxx1QNt3QTW+ORUmrphe7b26uBH1UliHF9VKMr53lv7INh8BooGecuN3ElEgYyRXGpFxz8F5Og6EFZApEDmFuq9nDwRfXHU+a+LpwIiIAiIgC7BwvSNqsKp2yuHceHknkyKpdp+Rjmrj6u9DjohpqOJksX2gfHOCXfZtfUiQOOmndLhz3KqauDlGKj1z/wAZZ00lFvPTH0Lfic7hjEZLiGRUbnkcu89zD88n5QvOmj7PHJte5LTB7gbWNsjPq0/ErT4hxelfJPMyaGQupo4msL3tJtOXv1YLjTLseS+8QYnSyzuljqoQXUU0N8zh3yQWbDq53wVCMXhLD93HTyZdcllvPfPX9j3kmdQVNBAXnsnPqIwDr3JHs7Ef6SWi/gVX/aWTAP0cPLu2nkqXAnYOs1jfK4f8ljj2Px1bsMeZGNew3nvcBjg+O5O9gcpI81p+0+uinqWSQyskb2QacpJILXuOunPMPgVPTW1ZFyXPOfPLILZrZJJ+GPLCLFwlVvbg92uILaljWkcg6phzDyOd35irHHTRw4jI9lm9pBEHtAABkkmeGOP71mH+yqZgGNMhwiRjKiOOpzOexpPeFntNrFpGYhht+IbcvHhfGGNj7WomY+aSshc/tJJA4MjBs/u7gFx7p0so50ybm/i/36EkLUlFfBft1LNwrE6OrxaME2Dw9oHIyiR2lufuj0C1McxQU5oXOA/TZIWxynZ7RI2PM51vvBwNr9XLcgxmjbU1koqobVEcQHed7zGPYb6bWyqt49idPNBhdpmGSIwtkJJu0ZWZy7TYObqvMIuVmWnjj+v1Oykowwn4/wBi1Y5i4ZilLTyAGNwZI0n7stqmNthzuXMHm0Kk+1F0jZo4pQTkDyyUm5fHI/M0HT3mWLb31tfmpHiyspKnEqZ7pmOgMRY9zXOBY5pkc1xI21e0j8J9Y32h4yyeOkZ2jJZo2P7SSO+U5soG4Gpy5iOV7KXTw2zg8dufh1I755jNZ78fIpSIi1DPCIiAzRFZuEeCaiv7zbRwg6zP203DRu4/LxQ7GLk8IrK2KOSxt1XUqv2XUjGDLUyySc7GMD8uUn5rnfEGBPpXWJzMPuvtbUbgjkfr9OtEsqLIR3NcH1rgdrk9ALrago5L/q7jo7QfI3Vl4bwXJE2477hmcTvc7D0FvW6slNhbeeqzLdWoNpF6rSOUU5M56cGledmt8Ggn6rcpuDXv3zfANHzXSqSjZ93LobG1jY+PRanGEM4pXfot+0JFy33st+9l6G3TXooFrLJSUVwTPSVRWXyVml9n7dM9h5kn6myl4fZ9AN239AFQ4eH6uosf0aVxvrI8Ozf+Rwus6bE62gedZYTyjkvk3B9x9w5ttLjUXGvWeVNsulvJXV9cetfBeav2eU7gbNc09Q43+ei55xJgElC+z9WOB7N9t/A9HC97LrHCnGTKvLHIGtmczMMh7r7e9YHVjxbVp5agkLY4swltXTvicBci7HH7rx7p/gfAlVq77abNtr4++Sayqu+vdWuT8/IspGFpIIsQSCOhGhWVPTvkcGxtc9x2a0Fx+A1W2Y55otisoZYSBLG+MnYPY5hPlmAWugCIiA2cNpe1lZHsHOAJ00b9466aC59FKwYE3O9kj3A9s+NrgBb7NucudvoRa1vE8tYNjyNQSDYjQ20III8iCR6r1ZXStzWkeMwAdZ7hcNFmg66gDQIe4uK6olDwzLzdHu4C5eLlsjY2gdz7znix23uRZfZcA7NzBJI06z5+yIdYQRNkc2/J/vDXbQ6rRjxicNc3tZMrmlpBe7YuDnW10uRr1uV4vr5S5rjLIXNN2uL3Eg6bG+mw+CHcw8CYZwyXub2cjezcGm7g7M3NGyQg2blLg19wAdQDzBC8MP4efKHPDmmNry1zgTe4vrYjb3fzhaAxOYXIml73vd9+ugGuuugA9FgKyQXtI/UknvO1LiC4nXUktbfyHRBmHgTVRw2GSxMMoLHuc1zmg3aWl1zYjYhtxqefgsavhktLQ2WMkt2JcSXtY10gZkac4BeALane1rlQ8ldK43dI8m97l7ib+pSOulbbLI8WBAs9wsDYECx0HdHwCDdDwJHBMHjmZme8tJkLRq0Ws0OJsRd2/LZe0HCr87A+WIBxbcBxLsjpWxtcG2v3i4EXt42URFiMzb5ZZBmdmdZ7hd29zY6nxQ4lN/8ArJvf33bl2cnffMM1+uqBOGOUSQ4YlLcwfGR3LfrBftLCO12C4cXWB5EG9rFeONYQIGxuEgfnvsHbhjHEgkC47/yWk7EJSzIZZMmnczuy93bS9tLL5U1skn6yR79b95zna2Avqd7AD0CHG444RroiIeAiIgLHwPw6a6qbGbiJozSkfsg7A9SdPieS67i9QQBBTgNYwWAboAB5clBeymh7Khkmt3pnmx/dZ3QPiHn1Vwgow2Nzj7zgvSNbSVKMM92VigY9jhmN7qH4vDDnDxdtsxA3uzvaediPIlWhsNzm5N5qr4g/tKix1Aabjz0/ivV0lGDZZmvZaK4OMZh7scYt1zO+hC1K3iOql7rpSwEe6yzdDa23eN+lyrZTcMwPcBk+bj9Sr5guFQQtyxxMaOdmjXzO59VjS1NMOYx5+/Mq/h7pe9Pj78jnvs3w+Zj3Pc3JEW2sQAXEkEHrYWO/7RtzXTIXLXr6UMIc0WB3CwdUZQOp2H98lQttdstzLlVSrhtRNU0ll8xzDoqqIxzNDmkc+R5EdCtakbpcnVe7328lyNmOh5nXllP4f4Dio5+3zue4ZgwG1m5hYnQam1x6lT9SVtSvWjUFcsslN5kySqEYLEUcZ4wwp3+IujYBeZzXN83+8T/qDiurYPSxYXTgRMBeQM7yNXHqT06Dkq1i0Df8SpXnfI8flOn+8rpFdhwlaG294D6L6LSy3UxkU66Yxsk34mpQ41T17DBVRsIdycAW35b7HxGy5H7S+A3YdJ2kV3UzzYX1LHHXK48weTvCx6m8V2HmM3aLFqs2RmIUD4ZdbtyOOlxza4eIIBHi0KxKPGUeL9Onyj80ovWqp3RvfG8WcxzmuHi02PzC8lGZYREQBERAEREAREQGCIiAIiIAiIgCIiA/QPAsN8OpgNso+J1PzJVhxBn2bgOiqHsXxRs1K6nJ78LjYc8pJI+pH+lXutpzrpcOC9mzTYnGK+BUBWgwltwHN94c7Kp0ZD3yP/ey38Gj+ZKneIqdsTZHOHI28zsPNReHUmSNo5218zqfmq2vsUa8eJP3wWLh3BZ5u+xl23sCXNG2+5uvKt4tp6WodTSucJWODXWF2hxAPvXtpfX1Vs9n1QOwy/svcPic3/JUD2g+y2tnxCSekax8VQ7OXF7G9m4gZ8wcbkXuQWg6KtHRVzgpPPKM6zW2Rm4rHDLriMDnU/bNs6IkAPa5pHv5eR11FlG4Zhc87y+NmZje6O8wajU6EjqPgpjE6FtFh9JQtdmLAMzuuW7nutyvI64C2+AKgZHt5iV1/UA/xUEdLW73WumPmTvU2Kj1mOc/IrZ4jpo5nU75WtmY7I5hzaO6XAyk68ipera4NJLXAa6kG2niuX8c8AV7cSmMFPLMyomfJHIwXb9o4vIe7aMgki7rbXXd+GsONFQwwyOzviiGd1ybvN3OsTqRmJXuXo6HVNkMfSE+6RUQbgHqL/Fa07VKSQLVljWSzViyl8R0jjLTyN/y3nN+Fwy/UhdMwKqD4Rm0c0aHqFQOLIXGB7m3uyztOYabn0tf4Ldo66pdCzsowGOF8976fwW96OmpUY7pkFtaba/csXEkbXgPbbNs7x8VE8Ky5ZJGciP6rep2HsrHU8/NR+ENtO48g0rRXusbcRwcb9ocIZiNSBzc13q+Nrj8yVXVYvaFOH4hUEbXYPyxtB+YKrqhMS3335sIiIeAiIgCIiAIiIDBERAEREAREQBERAS3DmOy0U7ZoTqNxycOh/mutR+2GB8ffYWvtqDm/wCIIXElb+FeBJamJ9TNeGlY2+cjvSG9g2MHkSQMx0F+diF3JLC2UOhLS8RuxCpGn2cfesBYaHu+JN9deis9M0Wsq7hWEMp3PyZrOLfe1IsP6lT1O9Y+tm5T8jX0zbhul1ZLYLWOppCbF0bveA3FtiPmrRWcXMZGSw5jbQC9/gdvVU+ORfKc9pJbk36qOvW2VQ29Uds0Vds9z4JqAOmJkl1c75DkAvGmqHUs+dtzG+weOltiPj/dlJUrdLLWqWa6KhXqJwt9ZnksTqhODrxwXGlxthaHZhbqvCWv7Y2HuePP+gVQja0H3RfyUjDVWWlZr3NYSwZy0Gx5zk36obqPmXq+qutSSVZ8+perTSNGqYDcHYrz4AxJjc1FKQJIicl/vxu2t/fVesxXPvaPBI11PPDcSBxj7vvEu7zAAN9naeKu+jrdtm3szxquIbvA63WUeS9jcchbVVHiDFWUUD3uPfdy8TsFz+D2l1jWZHnNbS9yPlqqxi+Ly1Ls0rr9ByC3t3BSlrIqPHLNOeYvc57jdznFxPi43PzWCIvBmhERAEREAREQBERAYIiIAiIgCIiAIiID9DYL7JqGjs+ocaqQcngNjv8AgG/k4keC3+MsQBp8jdi9twOgBIHyHwXKcY9p9TK77MBrf37uPyIA8tVGDjeqkIY7szmIHukc/Ar1lYOYeS4vmL3Fx5/ysFtQrUhC3IwsCyW6TZ9DXHakj3zX067+S2sCIBd5qLdLYpR1WUlV5RbTLVeMF/wx7c3eOn9FpSSDtB0uoOHFrc1hJiYzXuLBQbH0wdUEm3ktOJ0zd2m6jmuVcqOLGXytcC4mwuQB6k6AKZpJWloAe1xtqQQbn0UuyUeWsIi9lLGcs286wc9fbLAheQjzeVEYtCHOgcXBvZVEUuovfsnZreoBUw4KvcYNP6NIW+80Zh6HX5EqbTNRti34oj1Ed1Ul8DoPG/swo8QBeGiCo5TRtGp/fboHjx0PiuBcXcAVuHEmaIui5Txgujt4m12HwcB6ru1Lx7G2Nhe4C7GkkkDdo6qTw7jqmm0a9jutnNd9F9HhnzuT8mov0fx17LqXEI3TUQZDU2Js0Bsch3s5o0a4n749b8vzrVU7onujkaWvY4tc07hzTYg+IIQHkiIgCIiAIiIAiIgMEREAREQBERAEREBd+IPZrVwOcYW/pEYvZzNHW8WHW/4bqr09O6OeNsjXMdnZ3XAtPvDkV1/CfajTSW7TNC48ni4v4Oby8TZTtTW09VH/AJcrTse64X6jfUL24Jrg4nh8lPiK22uWiw23X2pqxG0udsP/AEAPElfPuLbwfQqSSyfa6oDAXOIDRuSqzLjj3OcIGEhrXOcTf3W7mw2H8wvJ1Y6V5mksQz9WzdoedjbnbfxNuWi2MLIjoal33pnRxNPPI1/av/MWNv5K/Vp4xXtcsz7dVJvEOEap4gkI9wDxzHpfa3mvOV8kjS4uJ55eVv5rCOAGG9tQ4k+VmsaP+535VI4LCHxyXIzsGZrT98XAe3zsb+V1MoQj0RBK+yS5ZFxxAi/zWTabwvb+/wCypCjphHOGyE9k51s9tMpsQfPK4G3is6x/YuLWWL4392wzXbrceW3mD4Be9xFjnB9p66ojYZKeeTK332FxcWdLtdcFh5OA87KfwDjVz3tjqGjvEASN01OgzNPjzHwVYgdJJITDGQXbgB1m33Fz93wPTqrDh3CBztfM8ZQQTG1pF7ai5zaDqLfBVdR6nHt9fmWtOr8+x0+RdpHKLxQgxvB2LXfQrckkUDxJWZIJXdGOt5kWHzIWRXHMkjXsaUWzj6zjkLSHNJa4aggkEHwI2WKsfDPA9bXkdhC4Rn/OkBZGB1zEd7yaCV9MfNHXPYhxFNUMe2U5jG7Lm6gi4v4/0VL/APkBh7Y8TD2gDt4GPd+JrnRk/lY35rr3BnCsWFUwjDsztXSSHTM4jU+AsAAOgXAvahxGK/EJJWG8bAIoz1ay5J8i5ziPAhdZxFTREXDoRfCvl0Bkixul0Bkixul0B8REQBERAEREAREQE7ScJ1kkvZCnla7S+djmhoJsCSRYD+RXXsPwtlHTRwZrlgN3W95ziXONuWpt5WVgqZsvO9tif5qlcRY7FFcyvAPJu7j5D+wpcKKPOcmpWvb2jst8pNxf5/NQPELy7K0bAZj6nK3z+8oWt4oe+YPAyxi9mdQdyT1+nxvNQSxTgP3NgAQbEWN/Q6rMsr2Wb+xp12etr2dyHLu7bxXsJC6NsbQSGm5t5W/ip2noYmtyhoIO5OpPqvQUbLWDQPLT6Ln4hHY6Tn2mQdHRkjvGzb6A87X1IO3hde8lJ0kI0tsDp8lKCib4/Fe0VCzoPXX6rw7+cluNNSjt25IVtIwjKA5x3uC69+uiksOwMnlkadyTdx+P9+Clo8rdgFmatQTvm+ESqME8pJElT5WNDW6ADRZunUM6v8V4yV6rerbPW9EvLUrWosA/xOQwOeWRNs6RzbZj+y0X0GutzfbbVV7FMYEbCSfIdSrb7LMUFPD2kveM7idNdzYfAWHotDR6V7tz7FDWahKOxdy5YRwnhVBZzIIy8f5kv2jr7XBfcNP4bJjvtKo6YEOlbcfcb3neGgVd9ulBVy00U9O28EQcZTGSHNaQNSB7zBuTy32uVwBaRlF9459p09c0xRAxQHRwv33joSNAPAb9VQkRAEREB8KxWRWKAIiIAiIgCIiAIiIAiIgCIiAtMHF2ITWibMXF2g7kd/jl+asGCcJg2fJ9tKTd7n5tLc7k7fvFeXCvDr4Rnd7zt7WOUdLg79f6K5xMcQGjQDlyv1K09PRFLdLl+HgZuovk3tj0/kicW4fblGSzzqS25NhyF+aqDsOETyQ0tJ5A2+WxXV4acm12kjq25+W/wuvKtwJkjc1g4Hpa/odj8lZmoTW2ayVoSnW90Hg5hFiOU2d8VKQ1QcNCtrFeGLXLDceO48+irFTRPhOoLehGx/gsnUeiU+a2bOm9MP3bEWMSIZ1XmYq5rSSAbemwuvL/AOzMO7HelisqzR2QeGjWr1tU1lMn5ayy1o53yHu7dSoylrhOSA1wAte9ufLRWKgjtb6LS0PotWLfZ08PEzdd6Udb2Vcvx8D3o8PF7P7x0NttNufRSLsLjc22UAHY6A+hAWcDLt0ABGymsNo2lji45XAaNA3P8Fr+oqgsKKx5GI9RdN5cnnzOb8RcHvIzxSF5A/Vute3gRbX09Vp+zqtLatsb3Oyua8NYScofvtsDoR6rplVBouUcW0hgqRJGcuY5x1a9pFz8bH1VTUaeMEpwRa02plZJxm8s/T3C9YJI8jtbC1j0XDvaJ7KqqGplkooHS0rjnaI7FzL6lmQHMQDe1gdLK2ezzi4TMbJcZ22ErByPUD9k6keo5LrNHXMkALT8FSku6LyPxfNE5ji1wLXNNi1wIII3BB1BWC/XWLcIYfNM+oqKeKSV4Ac999Q0WGl7Xtpe19B0C/OftSwaGkxCRlNG+OAtY5gcHBpzNBd2Zdq5l+eut15OlRREQHwrFZFYoAiIgCIiAIiIAiIgCIiAIiIDqFCpKPcIi22YpP4dyXnUfrZ/xt/2BEVf9RMvdIur9/0H1VTxr9SPxO+pX1FP+kg/Uiu8j/fJQwRFnajqjUo6MmsA2d5j6KzUqItDTfkooaj81kxTbLabsvqL0yMO2VG443Z5n6Iihv8AymS6f81GXs4/Xyf9P/m1dWwP3iiLNXump3NvGN2fib9VVvb5+qpPxy/7Wr4i8HTjiIiA+FYoiAIiIAiIgCIiAIiIAiIgCIiA/9k="/>
          <p:cNvSpPr>
            <a:spLocks noChangeAspect="1" noChangeArrowheads="1"/>
          </p:cNvSpPr>
          <p:nvPr/>
        </p:nvSpPr>
        <p:spPr bwMode="auto">
          <a:xfrm>
            <a:off x="765175" y="-738188"/>
            <a:ext cx="381000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jpeg;base64,/9j/4AAQSkZJRgABAQAAAQABAAD/2wCEAAkGBxQSEhQUEhQWFhQVFRcaFxUWFxUYHBwYFhQYFxYcHBwYHCggGRslGxYYITEiJikrLi4uFyAzODMsNygtLisBCgoKDg0OGxAQGzQkHyUsKywsLDcvLCwsLCw0LCw2LC8vLCw1LCwsNCwsNCwvLiwsLCwsLSw0NS0sLCwsLCwsLP/AABEIAMEBBQMBIgACEQEDEQH/xAAcAAEAAgMBAQEAAAAAAAAAAAAABQYCBAcDAQj/xABCEAABAwIEAwUFBAgFBAMAAAABAAIDBBEFEiExBkFREyJhcYEHMpGhsSNCcpIUM1JiwdHh8BVDgrLCc6Kj8QgWU//EABoBAQADAQEBAAAAAAAAAAAAAAADBAUBAgb/xAAwEQACAgEDAgIIBwEBAAAAAAAAAQIDEQQSITFBUXEFEyIyYaHR8BQzQoGxsuHBkf/aAAwDAQACEQMRAD8A4aiIgCIiAIiIAiIgCIiAIiIAiIgCIiAIiIAiIgCIiAIiIAiIgCIiAIiIAiIgCIiAIiIAiIgCIiAIiIAiIgCIiAIiIAiIgCIiAIiIAineDMB/TapsTiWsAL3kb5W2Gl+ZJA9VZq/hGny088bHiJ1SYZYs99O3dC14cRcG7RceI2UE9RCEtrJYUylHcjniLo+KcH01O+fPHI5gdTmI9pl7ssnZvae6dQQT5OC1OOOHqSkEjI2yiRrIntcS5zTnkexzTZtmmzLgk669NfMdVCTSWef8+p6lp5RTb7f79ChortwlgNNNQ1NRMx7nwZzYSZQ4Njzge6bbHXXdSVZ7PYv06GKN7hE+N0j2kgva1hA0NuZc0C4013R6qEZOL7Baebimu5zdF0Os4RpyKaeNjxE+pMEsWe+nbvha8OIuNWi48RstzGOA6cipZTiRssEbJGkvDg/OHnLYgWP2ZF78wufi6/vtzg7+GmcwRdKHCVG6KjnayQRShzpz2l8jWwPe7XLycw66bW56c4lILiWizSTYE3sL6C/PzUtd0bM47EdlTh1MERFKRhERAfbJZZIgMbJZZIgMbJZZL2p6Vz7kDQbuOwHmgNeyWW42AchfxKdmeXyC5k7g07JZb4gvuB6rxkgsbbHof5rpw1rJZZEIgMbJZZIgMbJZZIgMbJZZIgMbJZZIgLp7I6hrK4hxsZIXtb4uzMfb4MKtk9SGUULD70mIFrRz7uIPefgG/MLkEchaQ5pIIIIINiCNQQRsVuT4xO97ZHzyuez3XmR2Zv4Te49FTt0u+e7Ph8slmvUbIbcePzwdWxrEv0ijluPtIqxsThbXu1Tcnxbl9bqP9qMsp7ZjWtMLYad73GwcCZ5WNANruvfY6DKSNzfm4xWfM53bS5nFrnO7R93OZqwk3uS3kTss6rGaiVuSSome07tfK9w020JsvENG4STXZ5/j6HueqUotffcvPs9kczDK97CQ5oeWkftCG4t8lb39lHiULtGyz00rXdXFj4nM062Ennl8Fxakxioiblinmjbe+Vkj2i53Nmm114S1kjn9o6R7pAQQ8ucXXGxzE3uEno3Oblnrn+BDVKMUsdMfydbdUBtHTsPvSYgQ0c+7iD3uPkA35hS1RUCKXEJH6MbTwm/k2fTz1GniFxSbGah72yOnlMjPdeZHZm6WNje49F8rMYqJW5ZZ5pG75XyPcL+TjZeXoW+/Xr/6voelq0u33g6Bgsz/APAJ7X07Ro/CXtzenef81RMbwKak7PtgB2rA9pDg7Q8tOYuPivGPF6hsfZNnlEViOzEjwyzr5hlBtY3NxzuV6Yvick3ZB4DWxRiNjBmAAbue8Sbk3uf5KxXVKE2+zbZBOyM4rxSSI5ERWSAIiIDNERAEResNOXbWt1KAxiZc+A3W1JOS0NuAwbNHXqepWbKOzbZ273Op5DTl4lZdmRo1zG+Pfv8AHLdcydwfI2G2xAPnb4lTeCshv9q1xH7rXO/2gqIEY5u18AT83ELeocVdBqzfqdfkvDO4LXieH0PZgxx1QNt3QTW+ORUmrphe7b26uBH1UliHF9VKMr53lv7INh8BooGecuN3ElEgYyRXGpFxz8F5Og6EFZApEDmFuq9nDwRfXHU+a+LpwIiIAiIgC7BwvSNqsKp2yuHceHknkyKpdp+Rjmrj6u9DjohpqOJksX2gfHOCXfZtfUiQOOmndLhz3KqauDlGKj1z/wAZZ00lFvPTH0Lfic7hjEZLiGRUbnkcu89zD88n5QvOmj7PHJte5LTB7gbWNsjPq0/ErT4hxelfJPMyaGQupo4msL3tJtOXv1YLjTLseS+8QYnSyzuljqoQXUU0N8zh3yQWbDq53wVCMXhLD93HTyZdcllvPfPX9j3kmdQVNBAXnsnPqIwDr3JHs7Ef6SWi/gVX/aWTAP0cPLu2nkqXAnYOs1jfK4f8ljj2Px1bsMeZGNew3nvcBjg+O5O9gcpI81p+0+uinqWSQyskb2QacpJILXuOunPMPgVPTW1ZFyXPOfPLILZrZJJ+GPLCLFwlVvbg92uILaljWkcg6phzDyOd35irHHTRw4jI9lm9pBEHtAABkkmeGOP71mH+yqZgGNMhwiRjKiOOpzOexpPeFntNrFpGYhht+IbcvHhfGGNj7WomY+aSshc/tJJA4MjBs/u7gFx7p0so50ybm/i/36EkLUlFfBft1LNwrE6OrxaME2Dw9oHIyiR2lufuj0C1McxQU5oXOA/TZIWxynZ7RI2PM51vvBwNr9XLcgxmjbU1koqobVEcQHed7zGPYb6bWyqt49idPNBhdpmGSIwtkJJu0ZWZy7TYObqvMIuVmWnjj+v1Oykowwn4/wBi1Y5i4ZilLTyAGNwZI0n7stqmNthzuXMHm0Kk+1F0jZo4pQTkDyyUm5fHI/M0HT3mWLb31tfmpHiyspKnEqZ7pmOgMRY9zXOBY5pkc1xI21e0j8J9Y32h4yyeOkZ2jJZo2P7SSO+U5soG4Gpy5iOV7KXTw2zg8dufh1I755jNZ78fIpSIi1DPCIiAzRFZuEeCaiv7zbRwg6zP203DRu4/LxQ7GLk8IrK2KOSxt1XUqv2XUjGDLUyySc7GMD8uUn5rnfEGBPpXWJzMPuvtbUbgjkfr9OtEsqLIR3NcH1rgdrk9ALrago5L/q7jo7QfI3Vl4bwXJE2477hmcTvc7D0FvW6slNhbeeqzLdWoNpF6rSOUU5M56cGledmt8Ggn6rcpuDXv3zfANHzXSqSjZ93LobG1jY+PRanGEM4pXfot+0JFy33st+9l6G3TXooFrLJSUVwTPSVRWXyVml9n7dM9h5kn6myl4fZ9AN239AFQ4eH6uosf0aVxvrI8Ozf+Rwus6bE62gedZYTyjkvk3B9x9w5ttLjUXGvWeVNsulvJXV9cetfBeav2eU7gbNc09Q43+ei55xJgElC+z9WOB7N9t/A9HC97LrHCnGTKvLHIGtmczMMh7r7e9YHVjxbVp5agkLY4swltXTvicBci7HH7rx7p/gfAlVq77abNtr4++Sayqu+vdWuT8/IspGFpIIsQSCOhGhWVPTvkcGxtc9x2a0Fx+A1W2Y55otisoZYSBLG+MnYPY5hPlmAWugCIiA2cNpe1lZHsHOAJ00b9466aC59FKwYE3O9kj3A9s+NrgBb7NucudvoRa1vE8tYNjyNQSDYjQ20III8iCR6r1ZXStzWkeMwAdZ7hcNFmg66gDQIe4uK6olDwzLzdHu4C5eLlsjY2gdz7znix23uRZfZcA7NzBJI06z5+yIdYQRNkc2/J/vDXbQ6rRjxicNc3tZMrmlpBe7YuDnW10uRr1uV4vr5S5rjLIXNN2uL3Eg6bG+mw+CHcw8CYZwyXub2cjezcGm7g7M3NGyQg2blLg19wAdQDzBC8MP4efKHPDmmNry1zgTe4vrYjb3fzhaAxOYXIml73vd9+ugGuuugA9FgKyQXtI/UknvO1LiC4nXUktbfyHRBmHgTVRw2GSxMMoLHuc1zmg3aWl1zYjYhtxqefgsavhktLQ2WMkt2JcSXtY10gZkac4BeALane1rlQ8ldK43dI8m97l7ib+pSOulbbLI8WBAs9wsDYECx0HdHwCDdDwJHBMHjmZme8tJkLRq0Ws0OJsRd2/LZe0HCr87A+WIBxbcBxLsjpWxtcG2v3i4EXt42URFiMzb5ZZBmdmdZ7hd29zY6nxQ4lN/8ArJvf33bl2cnffMM1+uqBOGOUSQ4YlLcwfGR3LfrBftLCO12C4cXWB5EG9rFeONYQIGxuEgfnvsHbhjHEgkC47/yWk7EJSzIZZMmnczuy93bS9tLL5U1skn6yR79b95zna2Avqd7AD0CHG444RroiIeAiIgLHwPw6a6qbGbiJozSkfsg7A9SdPieS67i9QQBBTgNYwWAboAB5clBeymh7Khkmt3pnmx/dZ3QPiHn1Vwgow2Nzj7zgvSNbSVKMM92VigY9jhmN7qH4vDDnDxdtsxA3uzvaediPIlWhsNzm5N5qr4g/tKix1Aabjz0/ivV0lGDZZmvZaK4OMZh7scYt1zO+hC1K3iOql7rpSwEe6yzdDa23eN+lyrZTcMwPcBk+bj9Sr5guFQQtyxxMaOdmjXzO59VjS1NMOYx5+/Mq/h7pe9Pj78jnvs3w+Zj3Pc3JEW2sQAXEkEHrYWO/7RtzXTIXLXr6UMIc0WB3CwdUZQOp2H98lQttdstzLlVSrhtRNU0ll8xzDoqqIxzNDmkc+R5EdCtakbpcnVe7328lyNmOh5nXllP4f4Dio5+3zue4ZgwG1m5hYnQam1x6lT9SVtSvWjUFcsslN5kySqEYLEUcZ4wwp3+IujYBeZzXN83+8T/qDiurYPSxYXTgRMBeQM7yNXHqT06Dkq1i0Df8SpXnfI8flOn+8rpFdhwlaG294D6L6LSy3UxkU66Yxsk34mpQ41T17DBVRsIdycAW35b7HxGy5H7S+A3YdJ2kV3UzzYX1LHHXK48weTvCx6m8V2HmM3aLFqs2RmIUD4ZdbtyOOlxza4eIIBHi0KxKPGUeL9Onyj80ovWqp3RvfG8WcxzmuHi02PzC8lGZYREQBERAEREAREQGCIiAIiIAiIgCIiA/QPAsN8OpgNso+J1PzJVhxBn2bgOiqHsXxRs1K6nJ78LjYc8pJI+pH+lXutpzrpcOC9mzTYnGK+BUBWgwltwHN94c7Kp0ZD3yP/ey38Gj+ZKneIqdsTZHOHI28zsPNReHUmSNo5218zqfmq2vsUa8eJP3wWLh3BZ5u+xl23sCXNG2+5uvKt4tp6WodTSucJWODXWF2hxAPvXtpfX1Vs9n1QOwy/svcPic3/JUD2g+y2tnxCSekax8VQ7OXF7G9m4gZ8wcbkXuQWg6KtHRVzgpPPKM6zW2Rm4rHDLriMDnU/bNs6IkAPa5pHv5eR11FlG4Zhc87y+NmZje6O8wajU6EjqPgpjE6FtFh9JQtdmLAMzuuW7nutyvI64C2+AKgZHt5iV1/UA/xUEdLW73WumPmTvU2Kj1mOc/IrZ4jpo5nU75WtmY7I5hzaO6XAyk68ipera4NJLXAa6kG2niuX8c8AV7cSmMFPLMyomfJHIwXb9o4vIe7aMgki7rbXXd+GsONFQwwyOzviiGd1ybvN3OsTqRmJXuXo6HVNkMfSE+6RUQbgHqL/Fa07VKSQLVljWSzViyl8R0jjLTyN/y3nN+Fwy/UhdMwKqD4Rm0c0aHqFQOLIXGB7m3uyztOYabn0tf4Ldo66pdCzsowGOF8976fwW96OmpUY7pkFtaba/csXEkbXgPbbNs7x8VE8Ky5ZJGciP6rep2HsrHU8/NR+ENtO48g0rRXusbcRwcb9ocIZiNSBzc13q+Nrj8yVXVYvaFOH4hUEbXYPyxtB+YKrqhMS3335sIiIeAiIgCIiAIiIDBERAEREAREQBERAS3DmOy0U7ZoTqNxycOh/mutR+2GB8ffYWvtqDm/wCIIXElb+FeBJamJ9TNeGlY2+cjvSG9g2MHkSQMx0F+diF3JLC2UOhLS8RuxCpGn2cfesBYaHu+JN9deis9M0Wsq7hWEMp3PyZrOLfe1IsP6lT1O9Y+tm5T8jX0zbhul1ZLYLWOppCbF0bveA3FtiPmrRWcXMZGSw5jbQC9/gdvVU+ORfKc9pJbk36qOvW2VQ29Uds0Vds9z4JqAOmJkl1c75DkAvGmqHUs+dtzG+weOltiPj/dlJUrdLLWqWa6KhXqJwt9ZnksTqhODrxwXGlxthaHZhbqvCWv7Y2HuePP+gVQja0H3RfyUjDVWWlZr3NYSwZy0Gx5zk36obqPmXq+qutSSVZ8+perTSNGqYDcHYrz4AxJjc1FKQJIicl/vxu2t/fVesxXPvaPBI11PPDcSBxj7vvEu7zAAN9naeKu+jrdtm3szxquIbvA63WUeS9jcchbVVHiDFWUUD3uPfdy8TsFz+D2l1jWZHnNbS9yPlqqxi+Ly1Ls0rr9ByC3t3BSlrIqPHLNOeYvc57jdznFxPi43PzWCIvBmhERAEREAREQBERAYIiIAiIgCIiAIiID9DYL7JqGjs+ocaqQcngNjv8AgG/k4keC3+MsQBp8jdi9twOgBIHyHwXKcY9p9TK77MBrf37uPyIA8tVGDjeqkIY7szmIHukc/Ar1lYOYeS4vmL3Fx5/ysFtQrUhC3IwsCyW6TZ9DXHakj3zX067+S2sCIBd5qLdLYpR1WUlV5RbTLVeMF/wx7c3eOn9FpSSDtB0uoOHFrc1hJiYzXuLBQbH0wdUEm3ktOJ0zd2m6jmuVcqOLGXytcC4mwuQB6k6AKZpJWloAe1xtqQQbn0UuyUeWsIi9lLGcs286wc9fbLAheQjzeVEYtCHOgcXBvZVEUuovfsnZreoBUw4KvcYNP6NIW+80Zh6HX5EqbTNRti34oj1Ed1Ul8DoPG/swo8QBeGiCo5TRtGp/fboHjx0PiuBcXcAVuHEmaIui5Txgujt4m12HwcB6ru1Lx7G2Nhe4C7GkkkDdo6qTw7jqmm0a9jutnNd9F9HhnzuT8mov0fx17LqXEI3TUQZDU2Js0Bsch3s5o0a4n749b8vzrVU7onujkaWvY4tc07hzTYg+IIQHkiIgCIiAIiIAiIgMEREAREQBERAEREBd+IPZrVwOcYW/pEYvZzNHW8WHW/4bqr09O6OeNsjXMdnZ3XAtPvDkV1/CfajTSW7TNC48ni4v4Oby8TZTtTW09VH/AJcrTse64X6jfUL24Jrg4nh8lPiK22uWiw23X2pqxG0udsP/AEAPElfPuLbwfQqSSyfa6oDAXOIDRuSqzLjj3OcIGEhrXOcTf3W7mw2H8wvJ1Y6V5mksQz9WzdoedjbnbfxNuWi2MLIjoal33pnRxNPPI1/av/MWNv5K/Vp4xXtcsz7dVJvEOEap4gkI9wDxzHpfa3mvOV8kjS4uJ55eVv5rCOAGG9tQ4k+VmsaP+535VI4LCHxyXIzsGZrT98XAe3zsb+V1MoQj0RBK+yS5ZFxxAi/zWTabwvb+/wCypCjphHOGyE9k51s9tMpsQfPK4G3is6x/YuLWWL4392wzXbrceW3mD4Be9xFjnB9p66ojYZKeeTK332FxcWdLtdcFh5OA87KfwDjVz3tjqGjvEASN01OgzNPjzHwVYgdJJITDGQXbgB1m33Fz93wPTqrDh3CBztfM8ZQQTG1pF7ai5zaDqLfBVdR6nHt9fmWtOr8+x0+RdpHKLxQgxvB2LXfQrckkUDxJWZIJXdGOt5kWHzIWRXHMkjXsaUWzj6zjkLSHNJa4aggkEHwI2WKsfDPA9bXkdhC4Rn/OkBZGB1zEd7yaCV9MfNHXPYhxFNUMe2U5jG7Lm6gi4v4/0VL/APkBh7Y8TD2gDt4GPd+JrnRk/lY35rr3BnCsWFUwjDsztXSSHTM4jU+AsAAOgXAvahxGK/EJJWG8bAIoz1ay5J8i5ziPAhdZxFTREXDoRfCvl0Bkixul0Bkixul0B8REQBERAEREAREQE7ScJ1kkvZCnla7S+djmhoJsCSRYD+RXXsPwtlHTRwZrlgN3W95ziXONuWpt5WVgqZsvO9tif5qlcRY7FFcyvAPJu7j5D+wpcKKPOcmpWvb2jst8pNxf5/NQPELy7K0bAZj6nK3z+8oWt4oe+YPAyxi9mdQdyT1+nxvNQSxTgP3NgAQbEWN/Q6rMsr2Wb+xp12etr2dyHLu7bxXsJC6NsbQSGm5t5W/ip2noYmtyhoIO5OpPqvQUbLWDQPLT6Ln4hHY6Tn2mQdHRkjvGzb6A87X1IO3hde8lJ0kI0tsDp8lKCib4/Fe0VCzoPXX6rw7+cluNNSjt25IVtIwjKA5x3uC69+uiksOwMnlkadyTdx+P9+Clo8rdgFmatQTvm+ESqME8pJElT5WNDW6ADRZunUM6v8V4yV6rerbPW9EvLUrWosA/xOQwOeWRNs6RzbZj+y0X0GutzfbbVV7FMYEbCSfIdSrb7LMUFPD2kveM7idNdzYfAWHotDR6V7tz7FDWahKOxdy5YRwnhVBZzIIy8f5kv2jr7XBfcNP4bJjvtKo6YEOlbcfcb3neGgVd9ulBVy00U9O28EQcZTGSHNaQNSB7zBuTy32uVwBaRlF9459p09c0xRAxQHRwv33joSNAPAb9VQkRAEREB8KxWRWKAIiIAiIgCIiAIiIAiIgCIiAtMHF2ITWibMXF2g7kd/jl+asGCcJg2fJ9tKTd7n5tLc7k7fvFeXCvDr4Rnd7zt7WOUdLg79f6K5xMcQGjQDlyv1K09PRFLdLl+HgZuovk3tj0/kicW4fblGSzzqS25NhyF+aqDsOETyQ0tJ5A2+WxXV4acm12kjq25+W/wuvKtwJkjc1g4Hpa/odj8lZmoTW2ayVoSnW90Hg5hFiOU2d8VKQ1QcNCtrFeGLXLDceO48+irFTRPhOoLehGx/gsnUeiU+a2bOm9MP3bEWMSIZ1XmYq5rSSAbemwuvL/AOzMO7HelisqzR2QeGjWr1tU1lMn5ayy1o53yHu7dSoylrhOSA1wAte9ufLRWKgjtb6LS0PotWLfZ08PEzdd6Udb2Vcvx8D3o8PF7P7x0NttNufRSLsLjc22UAHY6A+hAWcDLt0ABGymsNo2lji45XAaNA3P8Fr+oqgsKKx5GI9RdN5cnnzOb8RcHvIzxSF5A/Vute3gRbX09Vp+zqtLatsb3Oyua8NYScofvtsDoR6rplVBouUcW0hgqRJGcuY5x1a9pFz8bH1VTUaeMEpwRa02plZJxm8s/T3C9YJI8jtbC1j0XDvaJ7KqqGplkooHS0rjnaI7FzL6lmQHMQDe1gdLK2ezzi4TMbJcZ22ErByPUD9k6keo5LrNHXMkALT8FSku6LyPxfNE5ji1wLXNNi1wIII3BB1BWC/XWLcIYfNM+oqKeKSV4Ac999Q0WGl7Xtpe19B0C/OftSwaGkxCRlNG+OAtY5gcHBpzNBd2Zdq5l+eut15OlRREQHwrFZFYoAiIgCIiAIiIAiIgCIiAIiIDqFCpKPcIi22YpP4dyXnUfrZ/xt/2BEVf9RMvdIur9/0H1VTxr9SPxO+pX1FP+kg/Uiu8j/fJQwRFnajqjUo6MmsA2d5j6KzUqItDTfkooaj81kxTbLabsvqL0yMO2VG443Z5n6Iihv8AymS6f81GXs4/Xyf9P/m1dWwP3iiLNXump3NvGN2fib9VVvb5+qpPxy/7Wr4i8HTjiIiA+FYoiAIiIAiIgCIiAIiIAiIgCIiA/9k="/>
          <p:cNvSpPr>
            <a:spLocks noChangeAspect="1" noChangeArrowheads="1"/>
          </p:cNvSpPr>
          <p:nvPr/>
        </p:nvSpPr>
        <p:spPr bwMode="auto">
          <a:xfrm>
            <a:off x="917575" y="-585788"/>
            <a:ext cx="3810000" cy="2819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3"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19468" t="40593" r="53044" b="27833"/>
          <a:stretch/>
        </p:blipFill>
        <p:spPr bwMode="auto">
          <a:xfrm>
            <a:off x="5029200" y="2627313"/>
            <a:ext cx="3770313" cy="270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433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of Integrated Care</a:t>
            </a:r>
            <a:endParaRPr lang="en-US" dirty="0"/>
          </a:p>
        </p:txBody>
      </p:sp>
      <p:sp>
        <p:nvSpPr>
          <p:cNvPr id="5" name="Content Placeholder 4"/>
          <p:cNvSpPr>
            <a:spLocks noGrp="1"/>
          </p:cNvSpPr>
          <p:nvPr>
            <p:ph idx="1"/>
          </p:nvPr>
        </p:nvSpPr>
        <p:spPr/>
        <p:txBody>
          <a:bodyPr>
            <a:normAutofit/>
          </a:bodyPr>
          <a:lstStyle/>
          <a:p>
            <a:r>
              <a:rPr lang="en-US" dirty="0"/>
              <a:t>Collaboration among different healthcare providers to:</a:t>
            </a:r>
          </a:p>
          <a:p>
            <a:pPr lvl="1"/>
            <a:r>
              <a:rPr lang="en-US" dirty="0"/>
              <a:t>Improve screening and access to care for multiple health concerns.</a:t>
            </a:r>
          </a:p>
          <a:p>
            <a:pPr lvl="1"/>
            <a:r>
              <a:rPr lang="en-US" dirty="0"/>
              <a:t>Incorporate preventive strategies across health domains.</a:t>
            </a:r>
          </a:p>
          <a:p>
            <a:endParaRPr lang="en-US" dirty="0" smtClean="0"/>
          </a:p>
          <a:p>
            <a:r>
              <a:rPr lang="en-US" dirty="0" smtClean="0"/>
              <a:t>Focusing on primary care concerns of people with mental illness can reduce the life expectancy gap between those with </a:t>
            </a:r>
            <a:r>
              <a:rPr lang="en-US" dirty="0" err="1" smtClean="0"/>
              <a:t>SMI</a:t>
            </a:r>
            <a:r>
              <a:rPr lang="en-US" dirty="0" smtClean="0"/>
              <a:t> and the general population.</a:t>
            </a:r>
          </a:p>
          <a:p>
            <a:pPr marL="0" indent="0">
              <a:buNone/>
            </a:pPr>
            <a:endParaRPr lang="en-US" dirty="0" smtClean="0"/>
          </a:p>
          <a:p>
            <a:r>
              <a:rPr lang="en-US" dirty="0" smtClean="0"/>
              <a:t>Incorporating mental health screening into primary care settings can “catch” those individuals who may be initially reluctant to seek mental health treatment.</a:t>
            </a:r>
            <a:endParaRPr lang="en-US" dirty="0"/>
          </a:p>
        </p:txBody>
      </p:sp>
      <p:sp>
        <p:nvSpPr>
          <p:cNvPr id="6" name="TextBox 5"/>
          <p:cNvSpPr txBox="1"/>
          <p:nvPr/>
        </p:nvSpPr>
        <p:spPr>
          <a:xfrm>
            <a:off x="2209800" y="6477000"/>
            <a:ext cx="6858000" cy="307777"/>
          </a:xfrm>
          <a:prstGeom prst="rect">
            <a:avLst/>
          </a:prstGeom>
          <a:noFill/>
          <a:ln>
            <a:noFill/>
          </a:ln>
        </p:spPr>
        <p:txBody>
          <a:bodyPr wrap="square" rtlCol="0">
            <a:spAutoFit/>
          </a:bodyPr>
          <a:lstStyle/>
          <a:p>
            <a:pPr marL="0" lvl="1" algn="r"/>
            <a:r>
              <a:rPr lang="en-US" sz="1400" dirty="0" smtClean="0"/>
              <a:t>(Chester, 2013; Shim et al., 2012; Stephens, 2012)</a:t>
            </a:r>
            <a:endParaRPr lang="en-US" sz="14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17</a:t>
            </a:fld>
            <a:endParaRPr lang="en-US" dirty="0"/>
          </a:p>
        </p:txBody>
      </p:sp>
    </p:spTree>
    <p:extLst>
      <p:ext uri="{BB962C8B-B14F-4D97-AF65-F5344CB8AC3E}">
        <p14:creationId xmlns:p14="http://schemas.microsoft.com/office/powerpoint/2010/main" val="2927927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Screening</a:t>
            </a:r>
            <a:br>
              <a:rPr lang="en-US" dirty="0" smtClean="0"/>
            </a:br>
            <a:endParaRPr lang="en-US" dirty="0"/>
          </a:p>
        </p:txBody>
      </p:sp>
      <p:sp>
        <p:nvSpPr>
          <p:cNvPr id="3" name="Slide Number Placeholder 2"/>
          <p:cNvSpPr>
            <a:spLocks noGrp="1"/>
          </p:cNvSpPr>
          <p:nvPr>
            <p:ph type="sldNum" sz="quarter" idx="12"/>
          </p:nvPr>
        </p:nvSpPr>
        <p:spPr/>
        <p:txBody>
          <a:bodyPr/>
          <a:lstStyle/>
          <a:p>
            <a:pPr algn="r"/>
            <a:fld id="{E1A1E4C4-CA5F-4648-BF5E-C9F1A73E867C}" type="slidenum">
              <a:rPr lang="en-US" smtClean="0"/>
              <a:pPr algn="r"/>
              <a:t>18</a:t>
            </a:fld>
            <a:endParaRPr lang="en-US"/>
          </a:p>
        </p:txBody>
      </p:sp>
    </p:spTree>
    <p:extLst>
      <p:ext uri="{BB962C8B-B14F-4D97-AF65-F5344CB8AC3E}">
        <p14:creationId xmlns:p14="http://schemas.microsoft.com/office/powerpoint/2010/main" val="858580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versus Assessment</a:t>
            </a:r>
            <a:endParaRPr lang="en-US" dirty="0"/>
          </a:p>
        </p:txBody>
      </p:sp>
      <p:sp>
        <p:nvSpPr>
          <p:cNvPr id="5" name="Content Placeholder 4"/>
          <p:cNvSpPr>
            <a:spLocks noGrp="1"/>
          </p:cNvSpPr>
          <p:nvPr>
            <p:ph idx="1"/>
          </p:nvPr>
        </p:nvSpPr>
        <p:spPr/>
        <p:txBody>
          <a:bodyPr>
            <a:normAutofit/>
          </a:bodyPr>
          <a:lstStyle/>
          <a:p>
            <a:r>
              <a:rPr lang="en-US" dirty="0" smtClean="0"/>
              <a:t>Screening</a:t>
            </a:r>
          </a:p>
          <a:p>
            <a:pPr lvl="1"/>
            <a:r>
              <a:rPr lang="en-US" dirty="0" smtClean="0"/>
              <a:t>Identify immediate, current health needs</a:t>
            </a:r>
          </a:p>
          <a:p>
            <a:pPr lvl="1"/>
            <a:r>
              <a:rPr lang="en-US" dirty="0" smtClean="0"/>
              <a:t>Determine need for further evaluation &amp; treatment/support</a:t>
            </a:r>
          </a:p>
          <a:p>
            <a:pPr lvl="1"/>
            <a:r>
              <a:rPr lang="en-US" dirty="0" smtClean="0"/>
              <a:t>Typically short in length and quick to administer &amp; score</a:t>
            </a:r>
            <a:endParaRPr lang="en-US" dirty="0"/>
          </a:p>
          <a:p>
            <a:pPr lvl="1"/>
            <a:endParaRPr lang="en-US" dirty="0" smtClean="0"/>
          </a:p>
          <a:p>
            <a:r>
              <a:rPr lang="en-US" dirty="0"/>
              <a:t>Assessment</a:t>
            </a:r>
          </a:p>
          <a:p>
            <a:pPr lvl="1"/>
            <a:r>
              <a:rPr lang="en-US" dirty="0"/>
              <a:t>Comprehensive; usually considers all domains of functioning</a:t>
            </a:r>
          </a:p>
          <a:p>
            <a:pPr lvl="1"/>
            <a:r>
              <a:rPr lang="en-US" dirty="0"/>
              <a:t>Individualized to meet needs &amp; identify strengths</a:t>
            </a:r>
          </a:p>
          <a:p>
            <a:pPr lvl="1"/>
            <a:r>
              <a:rPr lang="en-US" dirty="0"/>
              <a:t>Gathers key information &amp; enables practitioner to identify health concerns or diagnoses and identify strengths and barriers that may impact treatment engagement </a:t>
            </a:r>
          </a:p>
          <a:p>
            <a:pPr lvl="1"/>
            <a:r>
              <a:rPr lang="en-US" dirty="0" smtClean="0"/>
              <a:t>Establishes a baseline of signs, symptoms, behavior to allow ongoing monitoring of progress</a:t>
            </a:r>
            <a:endParaRPr lang="en-US" dirty="0"/>
          </a:p>
        </p:txBody>
      </p:sp>
      <p:sp>
        <p:nvSpPr>
          <p:cNvPr id="4" name="TextBox 3"/>
          <p:cNvSpPr txBox="1"/>
          <p:nvPr/>
        </p:nvSpPr>
        <p:spPr>
          <a:xfrm>
            <a:off x="2209800" y="6477000"/>
            <a:ext cx="6858000" cy="307777"/>
          </a:xfrm>
          <a:prstGeom prst="rect">
            <a:avLst/>
          </a:prstGeom>
          <a:noFill/>
          <a:ln>
            <a:noFill/>
          </a:ln>
        </p:spPr>
        <p:txBody>
          <a:bodyPr wrap="square" rtlCol="0">
            <a:spAutoFit/>
          </a:bodyPr>
          <a:lstStyle/>
          <a:p>
            <a:pPr marL="0" lvl="1" algn="r"/>
            <a:r>
              <a:rPr lang="en-US" sz="1400" dirty="0" smtClean="0"/>
              <a:t>(Technical </a:t>
            </a:r>
            <a:r>
              <a:rPr lang="en-US" sz="1400" dirty="0"/>
              <a:t>Assistance Partnership for Child and Family Mental </a:t>
            </a:r>
            <a:r>
              <a:rPr lang="en-US" sz="1400" dirty="0" smtClean="0"/>
              <a:t>Health, 2013</a:t>
            </a:r>
            <a:r>
              <a:rPr lang="en-US" sz="1400" dirty="0"/>
              <a:t>)</a:t>
            </a:r>
          </a:p>
        </p:txBody>
      </p:sp>
      <p:sp>
        <p:nvSpPr>
          <p:cNvPr id="3" name="Slide Number Placeholder 2"/>
          <p:cNvSpPr>
            <a:spLocks noGrp="1"/>
          </p:cNvSpPr>
          <p:nvPr>
            <p:ph type="sldNum" sz="quarter" idx="12"/>
          </p:nvPr>
        </p:nvSpPr>
        <p:spPr/>
        <p:txBody>
          <a:bodyPr/>
          <a:lstStyle/>
          <a:p>
            <a:pPr algn="r"/>
            <a:fld id="{E1A1E4C4-CA5F-4648-BF5E-C9F1A73E867C}" type="slidenum">
              <a:rPr lang="en-US" smtClean="0"/>
              <a:pPr algn="r"/>
              <a:t>19</a:t>
            </a:fld>
            <a:endParaRPr lang="en-US"/>
          </a:p>
        </p:txBody>
      </p:sp>
    </p:spTree>
    <p:extLst>
      <p:ext uri="{BB962C8B-B14F-4D97-AF65-F5344CB8AC3E}">
        <p14:creationId xmlns:p14="http://schemas.microsoft.com/office/powerpoint/2010/main" val="176726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600200"/>
            <a:ext cx="8534400" cy="4876800"/>
          </a:xfrm>
        </p:spPr>
        <p:txBody>
          <a:bodyPr>
            <a:normAutofit lnSpcReduction="10000"/>
          </a:bodyPr>
          <a:lstStyle/>
          <a:p>
            <a:r>
              <a:rPr lang="en-US" dirty="0" smtClean="0"/>
              <a:t>No Wrong Door Project</a:t>
            </a:r>
          </a:p>
          <a:p>
            <a:pPr lvl="1"/>
            <a:r>
              <a:rPr lang="en-US" dirty="0" err="1" smtClean="0"/>
              <a:t>SAMHSA</a:t>
            </a:r>
            <a:r>
              <a:rPr lang="en-US" dirty="0" smtClean="0"/>
              <a:t> No </a:t>
            </a:r>
            <a:r>
              <a:rPr lang="en-US" dirty="0"/>
              <a:t>Wrong Door (MAI-</a:t>
            </a:r>
            <a:r>
              <a:rPr lang="en-US" dirty="0" err="1"/>
              <a:t>TCE</a:t>
            </a:r>
            <a:r>
              <a:rPr lang="en-US" dirty="0" smtClean="0"/>
              <a:t>) </a:t>
            </a:r>
            <a:br>
              <a:rPr lang="en-US" dirty="0" smtClean="0"/>
            </a:br>
            <a:r>
              <a:rPr lang="en-US" dirty="0" smtClean="0"/>
              <a:t>Grant </a:t>
            </a:r>
            <a:r>
              <a:rPr lang="en-US" dirty="0"/>
              <a:t>Contract No: </a:t>
            </a:r>
            <a:r>
              <a:rPr lang="en-US" dirty="0" smtClean="0"/>
              <a:t>SM-11-006</a:t>
            </a:r>
          </a:p>
          <a:p>
            <a:pPr lvl="1"/>
            <a:r>
              <a:rPr lang="en-US" dirty="0" smtClean="0"/>
              <a:t>Maryland Department of Health and Mental Hygiene, Infectious Disease Bureau, Prevention and Health Promotion Administration</a:t>
            </a:r>
          </a:p>
          <a:p>
            <a:pPr lvl="2"/>
            <a:r>
              <a:rPr lang="en-US" dirty="0" smtClean="0"/>
              <a:t>Kip </a:t>
            </a:r>
            <a:r>
              <a:rPr lang="en-US" dirty="0" err="1" smtClean="0"/>
              <a:t>Castner</a:t>
            </a:r>
            <a:r>
              <a:rPr lang="en-US" dirty="0" smtClean="0"/>
              <a:t>, </a:t>
            </a:r>
            <a:r>
              <a:rPr lang="en-US" dirty="0" err="1" smtClean="0"/>
              <a:t>M.P.S</a:t>
            </a:r>
            <a:r>
              <a:rPr lang="en-US" dirty="0" smtClean="0"/>
              <a:t>., </a:t>
            </a:r>
            <a:r>
              <a:rPr lang="en-US" dirty="0"/>
              <a:t>Deputy Chief, Center for HIV Prevention and Health </a:t>
            </a:r>
            <a:r>
              <a:rPr lang="en-US" dirty="0" smtClean="0"/>
              <a:t>Services</a:t>
            </a:r>
          </a:p>
          <a:p>
            <a:pPr lvl="2"/>
            <a:r>
              <a:rPr lang="en-US" dirty="0" smtClean="0"/>
              <a:t>Carolyn Thompson, M.A., No Wrong Door Project Coordinator</a:t>
            </a:r>
          </a:p>
          <a:p>
            <a:pPr lvl="2"/>
            <a:r>
              <a:rPr lang="en-US" dirty="0" smtClean="0"/>
              <a:t>Danielle Friedman</a:t>
            </a:r>
            <a:r>
              <a:rPr lang="en-US" dirty="0"/>
              <a:t>, M.P.H., HIV Prevention Evaluator &amp; Epidemiologist</a:t>
            </a:r>
          </a:p>
          <a:p>
            <a:endParaRPr lang="en-US" dirty="0" smtClean="0"/>
          </a:p>
          <a:p>
            <a:r>
              <a:rPr lang="en-US" dirty="0" smtClean="0"/>
              <a:t>Center for Community Collaboration</a:t>
            </a:r>
          </a:p>
          <a:p>
            <a:pPr lvl="1"/>
            <a:r>
              <a:rPr lang="en-US" sz="1700" dirty="0" err="1" smtClean="0"/>
              <a:t>Krystle</a:t>
            </a:r>
            <a:r>
              <a:rPr lang="en-US" sz="1700" dirty="0" smtClean="0"/>
              <a:t> F. Nickles, M.P.P.</a:t>
            </a:r>
          </a:p>
          <a:p>
            <a:pPr lvl="1"/>
            <a:r>
              <a:rPr lang="en-US" sz="1700" dirty="0" smtClean="0"/>
              <a:t>Letitia Travaglini, M.A.</a:t>
            </a:r>
          </a:p>
          <a:p>
            <a:pPr lvl="1"/>
            <a:r>
              <a:rPr lang="en-US" sz="1700" dirty="0" smtClean="0"/>
              <a:t>Daniel </a:t>
            </a:r>
            <a:r>
              <a:rPr lang="en-US" sz="1700" dirty="0" err="1" smtClean="0"/>
              <a:t>Knobloch</a:t>
            </a:r>
            <a:r>
              <a:rPr lang="en-US" sz="1700" dirty="0" smtClean="0"/>
              <a:t>, M.A.</a:t>
            </a:r>
          </a:p>
          <a:p>
            <a:pPr lvl="1"/>
            <a:r>
              <a:rPr lang="en-US" sz="1700" dirty="0" smtClean="0"/>
              <a:t>Catherine Corno, B.A.</a:t>
            </a:r>
          </a:p>
          <a:p>
            <a:pPr lvl="1"/>
            <a:endParaRPr lang="en-US" dirty="0"/>
          </a:p>
        </p:txBody>
      </p:sp>
      <p:sp>
        <p:nvSpPr>
          <p:cNvPr id="4" name="TextBox 3"/>
          <p:cNvSpPr txBox="1"/>
          <p:nvPr/>
        </p:nvSpPr>
        <p:spPr>
          <a:xfrm>
            <a:off x="4038600" y="5105400"/>
            <a:ext cx="4038600" cy="1295739"/>
          </a:xfrm>
          <a:prstGeom prst="rect">
            <a:avLst/>
          </a:prstGeom>
          <a:noFill/>
        </p:spPr>
        <p:txBody>
          <a:bodyPr wrap="square" rtlCol="0">
            <a:spAutoFit/>
          </a:bodyPr>
          <a:lstStyle/>
          <a:p>
            <a:pPr lvl="1" indent="-182880">
              <a:spcBef>
                <a:spcPct val="20000"/>
              </a:spcBef>
              <a:buClr>
                <a:srgbClr val="31B6FD"/>
              </a:buClr>
              <a:buSzPct val="85000"/>
              <a:buFont typeface="Arial" pitchFamily="34" charset="0"/>
              <a:buChar char="•"/>
            </a:pPr>
            <a:r>
              <a:rPr lang="en-US" sz="1700" dirty="0">
                <a:solidFill>
                  <a:prstClr val="black"/>
                </a:solidFill>
              </a:rPr>
              <a:t>Meagan Graydon, B.A.</a:t>
            </a:r>
          </a:p>
          <a:p>
            <a:pPr lvl="1" indent="-182880">
              <a:spcBef>
                <a:spcPct val="20000"/>
              </a:spcBef>
              <a:buClr>
                <a:srgbClr val="31B6FD"/>
              </a:buClr>
              <a:buSzPct val="85000"/>
              <a:buFont typeface="Arial" pitchFamily="34" charset="0"/>
              <a:buChar char="•"/>
            </a:pPr>
            <a:r>
              <a:rPr lang="en-US" sz="1700" dirty="0">
                <a:solidFill>
                  <a:prstClr val="black"/>
                </a:solidFill>
              </a:rPr>
              <a:t>Tatiana V. McDougall, M.A.</a:t>
            </a:r>
          </a:p>
          <a:p>
            <a:pPr lvl="1" indent="-182880">
              <a:spcBef>
                <a:spcPct val="20000"/>
              </a:spcBef>
              <a:buClr>
                <a:srgbClr val="31B6FD"/>
              </a:buClr>
              <a:buSzPct val="85000"/>
              <a:buFont typeface="Arial" pitchFamily="34" charset="0"/>
              <a:buChar char="•"/>
            </a:pPr>
            <a:r>
              <a:rPr lang="en-US" sz="1700" dirty="0" err="1">
                <a:solidFill>
                  <a:prstClr val="black"/>
                </a:solidFill>
              </a:rPr>
              <a:t>Onna</a:t>
            </a:r>
            <a:r>
              <a:rPr lang="en-US" sz="1700" dirty="0">
                <a:solidFill>
                  <a:prstClr val="black"/>
                </a:solidFill>
              </a:rPr>
              <a:t> Van Order, Ph.D.</a:t>
            </a:r>
          </a:p>
          <a:p>
            <a:pPr lvl="1" indent="-182880">
              <a:spcBef>
                <a:spcPct val="20000"/>
              </a:spcBef>
              <a:buClr>
                <a:srgbClr val="31B6FD"/>
              </a:buClr>
              <a:buSzPct val="85000"/>
              <a:buFont typeface="Arial" pitchFamily="34" charset="0"/>
              <a:buChar char="•"/>
            </a:pPr>
            <a:r>
              <a:rPr lang="en-US" sz="1700" dirty="0">
                <a:solidFill>
                  <a:prstClr val="black"/>
                </a:solidFill>
              </a:rPr>
              <a:t>Amber E. Q. Norwood, Ph.D.</a:t>
            </a:r>
          </a:p>
        </p:txBody>
      </p:sp>
      <p:sp>
        <p:nvSpPr>
          <p:cNvPr id="5" name="Slide Number Placeholder 4"/>
          <p:cNvSpPr>
            <a:spLocks noGrp="1"/>
          </p:cNvSpPr>
          <p:nvPr>
            <p:ph type="sldNum" sz="quarter" idx="12"/>
          </p:nvPr>
        </p:nvSpPr>
        <p:spPr/>
        <p:txBody>
          <a:bodyPr/>
          <a:lstStyle/>
          <a:p>
            <a:pPr algn="r"/>
            <a:fld id="{E1A1E4C4-CA5F-4648-BF5E-C9F1A73E867C}" type="slidenum">
              <a:rPr lang="en-US" smtClean="0"/>
              <a:pPr algn="r"/>
              <a:t>2</a:t>
            </a:fld>
            <a:endParaRPr lang="en-US"/>
          </a:p>
        </p:txBody>
      </p:sp>
    </p:spTree>
    <p:extLst>
      <p:ext uri="{BB962C8B-B14F-4D97-AF65-F5344CB8AC3E}">
        <p14:creationId xmlns:p14="http://schemas.microsoft.com/office/powerpoint/2010/main" val="4165390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Screen Across Multiple Areas?</a:t>
            </a:r>
            <a:endParaRPr lang="en-US" dirty="0"/>
          </a:p>
        </p:txBody>
      </p:sp>
      <p:sp>
        <p:nvSpPr>
          <p:cNvPr id="3" name="Content Placeholder 2"/>
          <p:cNvSpPr>
            <a:spLocks noGrp="1"/>
          </p:cNvSpPr>
          <p:nvPr>
            <p:ph idx="1"/>
          </p:nvPr>
        </p:nvSpPr>
        <p:spPr/>
        <p:txBody>
          <a:bodyPr>
            <a:normAutofit/>
          </a:bodyPr>
          <a:lstStyle/>
          <a:p>
            <a:r>
              <a:rPr lang="en-US" dirty="0" smtClean="0"/>
              <a:t>Addresses under- or untreated &amp; preventable conditions that affect other health conditions</a:t>
            </a:r>
          </a:p>
          <a:p>
            <a:endParaRPr lang="en-US" dirty="0" smtClean="0"/>
          </a:p>
          <a:p>
            <a:r>
              <a:rPr lang="en-US" dirty="0" smtClean="0"/>
              <a:t>Reduces barriers to care by </a:t>
            </a:r>
            <a:br>
              <a:rPr lang="en-US" dirty="0" smtClean="0"/>
            </a:br>
            <a:r>
              <a:rPr lang="en-US" dirty="0" smtClean="0"/>
              <a:t>delivering an approach that </a:t>
            </a:r>
            <a:br>
              <a:rPr lang="en-US" dirty="0" smtClean="0"/>
            </a:br>
            <a:r>
              <a:rPr lang="en-US" dirty="0" smtClean="0"/>
              <a:t>meets individuals’ multiple </a:t>
            </a:r>
            <a:br>
              <a:rPr lang="en-US" dirty="0" smtClean="0"/>
            </a:br>
            <a:r>
              <a:rPr lang="en-US" dirty="0" smtClean="0"/>
              <a:t>health needs</a:t>
            </a:r>
          </a:p>
          <a:p>
            <a:endParaRPr lang="en-US" dirty="0" smtClean="0"/>
          </a:p>
          <a:p>
            <a:r>
              <a:rPr lang="en-US" dirty="0" smtClean="0"/>
              <a:t>Focused on the </a:t>
            </a:r>
            <a:r>
              <a:rPr lang="en-US" i="1" dirty="0" smtClean="0"/>
              <a:t>WHOLE</a:t>
            </a:r>
            <a:r>
              <a:rPr lang="en-US" dirty="0" smtClean="0"/>
              <a:t> person </a:t>
            </a:r>
            <a:br>
              <a:rPr lang="en-US" dirty="0" smtClean="0"/>
            </a:br>
            <a:r>
              <a:rPr lang="en-US" dirty="0" smtClean="0"/>
              <a:t>versus focusing on one aspect </a:t>
            </a:r>
            <a:br>
              <a:rPr lang="en-US" dirty="0" smtClean="0"/>
            </a:br>
            <a:r>
              <a:rPr lang="en-US" dirty="0" smtClean="0"/>
              <a:t>known to impact health and </a:t>
            </a:r>
            <a:br>
              <a:rPr lang="en-US" dirty="0" smtClean="0"/>
            </a:br>
            <a:r>
              <a:rPr lang="en-US" dirty="0" smtClean="0"/>
              <a:t>overall functioning</a:t>
            </a:r>
          </a:p>
          <a:p>
            <a:pPr marL="0" indent="0">
              <a:buNone/>
            </a:pPr>
            <a:endParaRPr lang="en-US" dirty="0" smtClean="0"/>
          </a:p>
        </p:txBody>
      </p:sp>
      <p:sp>
        <p:nvSpPr>
          <p:cNvPr id="4" name="Slide Number Placeholder 3"/>
          <p:cNvSpPr>
            <a:spLocks noGrp="1"/>
          </p:cNvSpPr>
          <p:nvPr>
            <p:ph type="sldNum" sz="quarter" idx="12"/>
          </p:nvPr>
        </p:nvSpPr>
        <p:spPr/>
        <p:txBody>
          <a:bodyPr/>
          <a:lstStyle/>
          <a:p>
            <a:pPr algn="r"/>
            <a:fld id="{E1A1E4C4-CA5F-4648-BF5E-C9F1A73E867C}" type="slidenum">
              <a:rPr lang="en-US" smtClean="0"/>
              <a:pPr algn="r"/>
              <a:t>20</a:t>
            </a:fld>
            <a:endParaRPr lang="en-US"/>
          </a:p>
        </p:txBody>
      </p:sp>
      <p:pic>
        <p:nvPicPr>
          <p:cNvPr id="11266" name="Picture 2" descr="http://www.picgifs.com/clip-art/activities/interviewing/clip-art-interviewing-414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343" y="2895600"/>
            <a:ext cx="3624682"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45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066800"/>
          </a:xfrm>
        </p:spPr>
        <p:txBody>
          <a:bodyPr>
            <a:normAutofit fontScale="90000"/>
          </a:bodyPr>
          <a:lstStyle/>
          <a:p>
            <a:r>
              <a:rPr lang="en-US" dirty="0" smtClean="0"/>
              <a:t>Integrated Care Requires </a:t>
            </a:r>
            <a:br>
              <a:rPr lang="en-US" dirty="0" smtClean="0"/>
            </a:br>
            <a:r>
              <a:rPr lang="en-US" dirty="0" smtClean="0"/>
              <a:t>Integrated and Comprehensive Screening</a:t>
            </a:r>
            <a:endParaRPr lang="en-US" dirty="0"/>
          </a:p>
        </p:txBody>
      </p:sp>
      <p:sp>
        <p:nvSpPr>
          <p:cNvPr id="3" name="Content Placeholder 2"/>
          <p:cNvSpPr>
            <a:spLocks noGrp="1"/>
          </p:cNvSpPr>
          <p:nvPr>
            <p:ph idx="1"/>
          </p:nvPr>
        </p:nvSpPr>
        <p:spPr>
          <a:xfrm>
            <a:off x="457200" y="1828800"/>
            <a:ext cx="8229600" cy="4648200"/>
          </a:xfrm>
        </p:spPr>
        <p:txBody>
          <a:bodyPr/>
          <a:lstStyle/>
          <a:p>
            <a:r>
              <a:rPr lang="en-US" dirty="0" smtClean="0"/>
              <a:t>Unknown problems often complicate care</a:t>
            </a:r>
          </a:p>
          <a:p>
            <a:r>
              <a:rPr lang="en-US" dirty="0" smtClean="0"/>
              <a:t>Comprehensive care involves identifying not only current diagnosable problems but also risk behaviors that can complicate care</a:t>
            </a:r>
          </a:p>
          <a:p>
            <a:r>
              <a:rPr lang="en-US" dirty="0"/>
              <a:t>Comprehensive screening is needed to identify critical problems that are present for an individual seeking treatment for any </a:t>
            </a:r>
            <a:r>
              <a:rPr lang="en-US" dirty="0" smtClean="0"/>
              <a:t>disorder</a:t>
            </a:r>
          </a:p>
          <a:p>
            <a:r>
              <a:rPr lang="en-US" dirty="0" smtClean="0"/>
              <a:t>Although almost all programs do some screening for co-occurring conditions, few look across multiple domains of risk and use comprehensive screening instruments.</a:t>
            </a:r>
            <a:endParaRPr lang="en-US" dirty="0"/>
          </a:p>
          <a:p>
            <a:endParaRPr lang="en-US" dirty="0"/>
          </a:p>
        </p:txBody>
      </p:sp>
      <p:sp>
        <p:nvSpPr>
          <p:cNvPr id="4" name="Slide Number Placeholder 3"/>
          <p:cNvSpPr>
            <a:spLocks noGrp="1"/>
          </p:cNvSpPr>
          <p:nvPr>
            <p:ph type="sldNum" sz="quarter" idx="12"/>
          </p:nvPr>
        </p:nvSpPr>
        <p:spPr/>
        <p:txBody>
          <a:bodyPr/>
          <a:lstStyle/>
          <a:p>
            <a:fld id="{E1A1E4C4-CA5F-4648-BF5E-C9F1A73E867C}" type="slidenum">
              <a:rPr lang="en-US" smtClean="0"/>
              <a:t>21</a:t>
            </a:fld>
            <a:endParaRPr lang="en-US"/>
          </a:p>
        </p:txBody>
      </p:sp>
    </p:spTree>
    <p:extLst>
      <p:ext uri="{BB962C8B-B14F-4D97-AF65-F5344CB8AC3E}">
        <p14:creationId xmlns:p14="http://schemas.microsoft.com/office/powerpoint/2010/main" val="1327071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Screening</a:t>
            </a:r>
            <a:endParaRPr lang="en-US" dirty="0"/>
          </a:p>
        </p:txBody>
      </p:sp>
      <p:sp>
        <p:nvSpPr>
          <p:cNvPr id="3" name="Content Placeholder 2"/>
          <p:cNvSpPr>
            <a:spLocks noGrp="1"/>
          </p:cNvSpPr>
          <p:nvPr>
            <p:ph idx="1"/>
          </p:nvPr>
        </p:nvSpPr>
        <p:spPr/>
        <p:txBody>
          <a:bodyPr/>
          <a:lstStyle/>
          <a:p>
            <a:r>
              <a:rPr lang="en-US" dirty="0" smtClean="0"/>
              <a:t>Determines the likelihood that an individual is experiencing problems or concerns across multiple health domains</a:t>
            </a:r>
          </a:p>
          <a:p>
            <a:r>
              <a:rPr lang="en-US" dirty="0" smtClean="0"/>
              <a:t>Expedites entry into appropriate services &amp; can include exploration of service needs (e.g., medical, housing, trauma, etc.)</a:t>
            </a:r>
          </a:p>
          <a:p>
            <a:r>
              <a:rPr lang="en-US" dirty="0" smtClean="0"/>
              <a:t>Goal is to identify individuals who may have co-occurring disorders &amp; related service needs</a:t>
            </a:r>
          </a:p>
          <a:p>
            <a:r>
              <a:rPr lang="en-US" dirty="0" smtClean="0"/>
              <a:t>Individuals who screen positive are then referred to in depth assessment</a:t>
            </a:r>
            <a:endParaRPr lang="en-US" dirty="0"/>
          </a:p>
        </p:txBody>
      </p:sp>
      <p:sp>
        <p:nvSpPr>
          <p:cNvPr id="4" name="TextBox 3"/>
          <p:cNvSpPr txBox="1"/>
          <p:nvPr/>
        </p:nvSpPr>
        <p:spPr>
          <a:xfrm>
            <a:off x="0" y="6550223"/>
            <a:ext cx="9144000" cy="307777"/>
          </a:xfrm>
          <a:prstGeom prst="rect">
            <a:avLst/>
          </a:prstGeom>
          <a:noFill/>
        </p:spPr>
        <p:txBody>
          <a:bodyPr wrap="square" rtlCol="0">
            <a:spAutoFit/>
          </a:bodyPr>
          <a:lstStyle/>
          <a:p>
            <a:pPr algn="r"/>
            <a:r>
              <a:rPr lang="en-US" sz="1400" dirty="0" smtClean="0"/>
              <a:t>(</a:t>
            </a:r>
            <a:r>
              <a:rPr lang="en-US" sz="1400" dirty="0" err="1" smtClean="0"/>
              <a:t>SAMHSA</a:t>
            </a:r>
            <a:r>
              <a:rPr lang="en-US" sz="1400" dirty="0" smtClean="0"/>
              <a:t>, 2013b)</a:t>
            </a:r>
            <a:endParaRPr lang="en-US" sz="1400" dirty="0"/>
          </a:p>
        </p:txBody>
      </p:sp>
      <p:sp>
        <p:nvSpPr>
          <p:cNvPr id="5" name="Slide Number Placeholder 4"/>
          <p:cNvSpPr>
            <a:spLocks noGrp="1"/>
          </p:cNvSpPr>
          <p:nvPr>
            <p:ph type="sldNum" sz="quarter" idx="12"/>
          </p:nvPr>
        </p:nvSpPr>
        <p:spPr/>
        <p:txBody>
          <a:bodyPr/>
          <a:lstStyle/>
          <a:p>
            <a:pPr algn="r"/>
            <a:fld id="{E1A1E4C4-CA5F-4648-BF5E-C9F1A73E867C}" type="slidenum">
              <a:rPr lang="en-US" smtClean="0"/>
              <a:pPr algn="r"/>
              <a:t>22</a:t>
            </a:fld>
            <a:endParaRPr lang="en-US" dirty="0"/>
          </a:p>
        </p:txBody>
      </p:sp>
    </p:spTree>
    <p:extLst>
      <p:ext uri="{BB962C8B-B14F-4D97-AF65-F5344CB8AC3E}">
        <p14:creationId xmlns:p14="http://schemas.microsoft.com/office/powerpoint/2010/main" val="337021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14400"/>
            <a:ext cx="7772400" cy="3648075"/>
          </a:xfrm>
        </p:spPr>
        <p:txBody>
          <a:bodyPr anchor="t">
            <a:normAutofit/>
          </a:bodyPr>
          <a:lstStyle/>
          <a:p>
            <a:pPr algn="ctr"/>
            <a:r>
              <a:rPr lang="en-US" sz="4500" dirty="0" smtClean="0"/>
              <a:t>PUTTING IT ALL TOGETHER: </a:t>
            </a:r>
            <a:br>
              <a:rPr lang="en-US" sz="4500" dirty="0" smtClean="0"/>
            </a:br>
            <a:r>
              <a:rPr lang="en-US" sz="4500" dirty="0" smtClean="0"/>
              <a:t>Screening, </a:t>
            </a:r>
            <a:br>
              <a:rPr lang="en-US" sz="4500" dirty="0" smtClean="0"/>
            </a:br>
            <a:r>
              <a:rPr lang="en-US" sz="4500" dirty="0" smtClean="0"/>
              <a:t>Brief intervention, and Referral to treatment</a:t>
            </a:r>
            <a:endParaRPr lang="en-US" sz="45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23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962400"/>
            <a:ext cx="4800600"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26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Outcomes</a:t>
            </a:r>
            <a:endParaRPr lang="en-US" dirty="0"/>
          </a:p>
        </p:txBody>
      </p:sp>
      <p:sp>
        <p:nvSpPr>
          <p:cNvPr id="3" name="Content Placeholder 2"/>
          <p:cNvSpPr>
            <a:spLocks noGrp="1"/>
          </p:cNvSpPr>
          <p:nvPr>
            <p:ph idx="1"/>
          </p:nvPr>
        </p:nvSpPr>
        <p:spPr>
          <a:xfrm>
            <a:off x="628650" y="1825624"/>
            <a:ext cx="7886700" cy="4879975"/>
          </a:xfrm>
        </p:spPr>
        <p:txBody>
          <a:bodyPr>
            <a:normAutofit/>
          </a:bodyPr>
          <a:lstStyle/>
          <a:p>
            <a:r>
              <a:rPr lang="en-US" b="1" dirty="0" smtClean="0"/>
              <a:t>Negative Screen</a:t>
            </a:r>
            <a:r>
              <a:rPr lang="en-US" dirty="0" smtClean="0"/>
              <a:t>: No further action required</a:t>
            </a:r>
          </a:p>
          <a:p>
            <a:r>
              <a:rPr lang="en-US" b="1" dirty="0" smtClean="0"/>
              <a:t>Positive Screen</a:t>
            </a:r>
            <a:r>
              <a:rPr lang="en-US" dirty="0" smtClean="0"/>
              <a:t>: Brief Intervention</a:t>
            </a:r>
          </a:p>
          <a:p>
            <a:pPr marL="857250" lvl="1" indent="-457200"/>
            <a:r>
              <a:rPr lang="en-US" dirty="0" smtClean="0"/>
              <a:t>For clients with low interest in addressing concerns/changing behavior</a:t>
            </a:r>
          </a:p>
          <a:p>
            <a:pPr marL="857250" lvl="1" indent="-457200"/>
            <a:r>
              <a:rPr lang="en-US" dirty="0" smtClean="0"/>
              <a:t>Plant a seed for future change</a:t>
            </a:r>
          </a:p>
          <a:p>
            <a:r>
              <a:rPr lang="en-US" b="1" dirty="0" smtClean="0"/>
              <a:t>Positive Screen</a:t>
            </a:r>
            <a:r>
              <a:rPr lang="en-US" dirty="0" smtClean="0"/>
              <a:t>: Brief Intervention &amp; Referral</a:t>
            </a:r>
          </a:p>
          <a:p>
            <a:pPr marL="857250" lvl="1" indent="-457200"/>
            <a:r>
              <a:rPr lang="en-US" dirty="0" smtClean="0"/>
              <a:t>For clients with greater interest in addressing concerns/changing behavior</a:t>
            </a:r>
          </a:p>
          <a:p>
            <a:pPr marL="857250" lvl="1" indent="-457200"/>
            <a:r>
              <a:rPr lang="en-US" dirty="0" smtClean="0"/>
              <a:t>Refer for further assessment and/or treatment</a:t>
            </a:r>
          </a:p>
          <a:p>
            <a:pPr marL="857250" lvl="1" indent="-457200"/>
            <a:r>
              <a:rPr lang="en-US" dirty="0" smtClean="0"/>
              <a:t>Take advantage of “teachable moments” to capture attention and motivate change</a:t>
            </a:r>
          </a:p>
        </p:txBody>
      </p:sp>
      <p:sp>
        <p:nvSpPr>
          <p:cNvPr id="4" name="TextBox 3"/>
          <p:cNvSpPr txBox="1"/>
          <p:nvPr/>
        </p:nvSpPr>
        <p:spPr>
          <a:xfrm>
            <a:off x="0" y="6550223"/>
            <a:ext cx="9144000" cy="307777"/>
          </a:xfrm>
          <a:prstGeom prst="rect">
            <a:avLst/>
          </a:prstGeom>
          <a:noFill/>
        </p:spPr>
        <p:txBody>
          <a:bodyPr wrap="square" rtlCol="0">
            <a:spAutoFit/>
          </a:bodyPr>
          <a:lstStyle/>
          <a:p>
            <a:pPr algn="r"/>
            <a:r>
              <a:rPr lang="en-US" sz="1400" dirty="0" smtClean="0"/>
              <a:t>(Center for Community Collaboration, 2012)</a:t>
            </a:r>
            <a:endParaRPr lang="en-US" sz="1400" dirty="0"/>
          </a:p>
        </p:txBody>
      </p:sp>
      <p:sp>
        <p:nvSpPr>
          <p:cNvPr id="5" name="Slide Number Placeholder 4"/>
          <p:cNvSpPr>
            <a:spLocks noGrp="1"/>
          </p:cNvSpPr>
          <p:nvPr>
            <p:ph type="sldNum" sz="quarter" idx="12"/>
          </p:nvPr>
        </p:nvSpPr>
        <p:spPr/>
        <p:txBody>
          <a:bodyPr/>
          <a:lstStyle/>
          <a:p>
            <a:pPr algn="r"/>
            <a:fld id="{E1A1E4C4-CA5F-4648-BF5E-C9F1A73E867C}" type="slidenum">
              <a:rPr lang="en-US" smtClean="0"/>
              <a:pPr algn="r"/>
              <a:t>24</a:t>
            </a:fld>
            <a:endParaRPr lang="en-US"/>
          </a:p>
        </p:txBody>
      </p:sp>
    </p:spTree>
    <p:extLst>
      <p:ext uri="{BB962C8B-B14F-4D97-AF65-F5344CB8AC3E}">
        <p14:creationId xmlns:p14="http://schemas.microsoft.com/office/powerpoint/2010/main" val="3767186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81000" y="1600200"/>
            <a:ext cx="8382000" cy="4114800"/>
          </a:xfrm>
        </p:spPr>
        <p:txBody>
          <a:bodyPr/>
          <a:lstStyle/>
          <a:p>
            <a:pPr algn="ctr" eaLnBrk="1" hangingPunct="1">
              <a:buFontTx/>
              <a:buNone/>
            </a:pPr>
            <a:r>
              <a:rPr lang="en-US" sz="3600" i="1" dirty="0" smtClean="0"/>
              <a:t>“The way in which you talk with patients about their health can substantially influence their personal motivation for behavior change.”</a:t>
            </a:r>
          </a:p>
          <a:p>
            <a:pPr algn="ctr" eaLnBrk="1" hangingPunct="1">
              <a:buFontTx/>
              <a:buNone/>
            </a:pPr>
            <a:endParaRPr lang="en-US" i="1" dirty="0" smtClean="0"/>
          </a:p>
          <a:p>
            <a:pPr algn="ctr" eaLnBrk="1" hangingPunct="1">
              <a:buFontTx/>
              <a:buNone/>
            </a:pPr>
            <a:r>
              <a:rPr lang="en-US" i="1" dirty="0" smtClean="0"/>
              <a:t>			</a:t>
            </a:r>
            <a:r>
              <a:rPr lang="en-US" sz="2800" i="1" dirty="0" smtClean="0"/>
              <a:t>~</a:t>
            </a:r>
            <a:r>
              <a:rPr lang="en-US" sz="2800" i="1" dirty="0" err="1" smtClean="0"/>
              <a:t>Rollnick</a:t>
            </a:r>
            <a:r>
              <a:rPr lang="en-US" sz="2800" i="1" dirty="0" smtClean="0"/>
              <a:t> &amp; Miller, developers of 			Motivational Interviewing</a:t>
            </a:r>
          </a:p>
          <a:p>
            <a:pPr eaLnBrk="1" hangingPunct="1"/>
            <a:endParaRPr lang="en-US" dirty="0" smtClean="0"/>
          </a:p>
        </p:txBody>
      </p:sp>
      <p:pic>
        <p:nvPicPr>
          <p:cNvPr id="12290" name="Picture 2" descr="http://www.stephenrollnick.com/resources/Helping%20People%20Change.png.opt124x187o0,0s124x1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3581400"/>
            <a:ext cx="2130425" cy="32128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5149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p:nvPr>
        </p:nvSpPr>
        <p:spPr>
          <a:xfrm>
            <a:off x="457200" y="533400"/>
            <a:ext cx="8229600" cy="1371600"/>
          </a:xfrm>
        </p:spPr>
        <p:txBody>
          <a:bodyPr>
            <a:normAutofit/>
          </a:bodyPr>
          <a:lstStyle/>
          <a:p>
            <a:r>
              <a:rPr lang="en-US" altLang="en-US" dirty="0" smtClean="0"/>
              <a:t>The Style that Works Best </a:t>
            </a:r>
            <a:br>
              <a:rPr lang="en-US" altLang="en-US" dirty="0" smtClean="0"/>
            </a:br>
            <a:r>
              <a:rPr lang="en-US" altLang="en-US" dirty="0" smtClean="0"/>
              <a:t>with Brief Interventions</a:t>
            </a:r>
          </a:p>
        </p:txBody>
      </p:sp>
      <p:sp>
        <p:nvSpPr>
          <p:cNvPr id="27650" name="Content Placeholder 2"/>
          <p:cNvSpPr>
            <a:spLocks noGrp="1"/>
          </p:cNvSpPr>
          <p:nvPr>
            <p:ph sz="quarter" idx="1"/>
          </p:nvPr>
        </p:nvSpPr>
        <p:spPr>
          <a:xfrm>
            <a:off x="457200" y="2286000"/>
            <a:ext cx="8229600" cy="4191000"/>
          </a:xfrm>
        </p:spPr>
        <p:txBody>
          <a:bodyPr/>
          <a:lstStyle/>
          <a:p>
            <a:r>
              <a:rPr lang="en-US" altLang="en-US" dirty="0" smtClean="0"/>
              <a:t>Patient centered communication</a:t>
            </a:r>
          </a:p>
          <a:p>
            <a:endParaRPr lang="en-US" altLang="en-US" dirty="0" smtClean="0"/>
          </a:p>
          <a:p>
            <a:r>
              <a:rPr lang="en-US" altLang="en-US" dirty="0" smtClean="0"/>
              <a:t>Motivational Interviewing (MI) Style/Spirit, which includes:</a:t>
            </a:r>
          </a:p>
          <a:p>
            <a:pPr lvl="1"/>
            <a:r>
              <a:rPr lang="en-US" altLang="en-US" dirty="0" smtClean="0"/>
              <a:t>Empathy and collaboration</a:t>
            </a:r>
          </a:p>
          <a:p>
            <a:pPr lvl="1"/>
            <a:r>
              <a:rPr lang="en-US" altLang="en-US" dirty="0" smtClean="0"/>
              <a:t>Caring concern </a:t>
            </a:r>
          </a:p>
          <a:p>
            <a:pPr lvl="1"/>
            <a:r>
              <a:rPr lang="en-US" altLang="en-US" dirty="0" smtClean="0"/>
              <a:t>Appreciation for patient’s experiences and opinions</a:t>
            </a:r>
          </a:p>
          <a:p>
            <a:pPr lvl="1"/>
            <a:r>
              <a:rPr lang="en-US" altLang="en-US" dirty="0" smtClean="0"/>
              <a:t>Aiming to elicit patient’s motivation to change</a:t>
            </a:r>
          </a:p>
        </p:txBody>
      </p:sp>
    </p:spTree>
    <p:custDataLst>
      <p:tags r:id="rId1"/>
    </p:custDataLst>
    <p:extLst>
      <p:ext uri="{BB962C8B-B14F-4D97-AF65-F5344CB8AC3E}">
        <p14:creationId xmlns:p14="http://schemas.microsoft.com/office/powerpoint/2010/main" val="43884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1447800"/>
          </a:xfrm>
        </p:spPr>
        <p:txBody>
          <a:bodyPr>
            <a:noAutofit/>
          </a:bodyPr>
          <a:lstStyle/>
          <a:p>
            <a:pPr eaLnBrk="1" hangingPunct="1"/>
            <a:r>
              <a:rPr lang="en-US" sz="4000" dirty="0" smtClean="0">
                <a:solidFill>
                  <a:srgbClr val="000090"/>
                </a:solidFill>
              </a:rPr>
              <a:t>Brief </a:t>
            </a:r>
            <a:r>
              <a:rPr lang="en-US" sz="4000" dirty="0">
                <a:solidFill>
                  <a:srgbClr val="000090"/>
                </a:solidFill>
              </a:rPr>
              <a:t>Intervention is a </a:t>
            </a:r>
            <a:r>
              <a:rPr lang="en-US" sz="4000" dirty="0" smtClean="0">
                <a:solidFill>
                  <a:srgbClr val="000090"/>
                </a:solidFill>
              </a:rPr>
              <a:t>Best Practice in Tobacco Cessation</a:t>
            </a:r>
            <a:endParaRPr lang="en-US" sz="4000" dirty="0">
              <a:solidFill>
                <a:srgbClr val="000090"/>
              </a:solidFill>
            </a:endParaRPr>
          </a:p>
        </p:txBody>
      </p:sp>
      <p:sp>
        <p:nvSpPr>
          <p:cNvPr id="104451" name="Rectangle 3"/>
          <p:cNvSpPr>
            <a:spLocks noGrp="1" noChangeArrowheads="1"/>
          </p:cNvSpPr>
          <p:nvPr>
            <p:ph type="body" idx="1"/>
          </p:nvPr>
        </p:nvSpPr>
        <p:spPr>
          <a:xfrm>
            <a:off x="304800" y="2362200"/>
            <a:ext cx="8610600" cy="4343400"/>
          </a:xfrm>
        </p:spPr>
        <p:txBody>
          <a:bodyPr>
            <a:normAutofit fontScale="92500" lnSpcReduction="10000"/>
          </a:bodyPr>
          <a:lstStyle/>
          <a:p>
            <a:pPr eaLnBrk="1" hangingPunct="1">
              <a:lnSpc>
                <a:spcPct val="90000"/>
              </a:lnSpc>
              <a:defRPr/>
            </a:pPr>
            <a:r>
              <a:rPr lang="en-US" dirty="0" smtClean="0"/>
              <a:t>“All </a:t>
            </a:r>
            <a:r>
              <a:rPr lang="en-US" i="1" dirty="0" smtClean="0"/>
              <a:t>physicians</a:t>
            </a:r>
            <a:r>
              <a:rPr lang="en-US" dirty="0" smtClean="0"/>
              <a:t> should strongly advise every patient who smokes to quit because evidence shows that physician advice to quit smoking increases abstinence rates.”</a:t>
            </a:r>
          </a:p>
          <a:p>
            <a:pPr lvl="1" eaLnBrk="1" hangingPunct="1">
              <a:lnSpc>
                <a:spcPct val="90000"/>
              </a:lnSpc>
              <a:buFontTx/>
              <a:buNone/>
              <a:defRPr/>
            </a:pPr>
            <a:r>
              <a:rPr lang="en-US" dirty="0" smtClean="0"/>
              <a:t>		</a:t>
            </a:r>
          </a:p>
          <a:p>
            <a:pPr eaLnBrk="1" hangingPunct="1">
              <a:lnSpc>
                <a:spcPct val="90000"/>
              </a:lnSpc>
              <a:defRPr/>
            </a:pPr>
            <a:r>
              <a:rPr lang="en-US" dirty="0" smtClean="0"/>
              <a:t>“Minimal interventions lasting less than 3 minutes increase overall tobacco abstinence rates.”</a:t>
            </a:r>
          </a:p>
          <a:p>
            <a:pPr eaLnBrk="1" hangingPunct="1">
              <a:lnSpc>
                <a:spcPct val="90000"/>
              </a:lnSpc>
              <a:defRPr/>
            </a:pPr>
            <a:endParaRPr lang="en-US" dirty="0" smtClean="0"/>
          </a:p>
          <a:p>
            <a:pPr eaLnBrk="1" hangingPunct="1">
              <a:lnSpc>
                <a:spcPct val="90000"/>
              </a:lnSpc>
              <a:defRPr/>
            </a:pPr>
            <a:r>
              <a:rPr lang="en-US" dirty="0" smtClean="0"/>
              <a:t>“Every tobacco user should be offered at least a minimal intervention, whether or not he or she is referred to intensive intervention.”</a:t>
            </a:r>
          </a:p>
          <a:p>
            <a:pPr lvl="1" eaLnBrk="1" hangingPunct="1">
              <a:lnSpc>
                <a:spcPct val="90000"/>
              </a:lnSpc>
              <a:defRPr/>
            </a:pPr>
            <a:endParaRPr lang="en-US" sz="2400" dirty="0" smtClean="0"/>
          </a:p>
          <a:p>
            <a:pPr lvl="1" eaLnBrk="1" hangingPunct="1">
              <a:lnSpc>
                <a:spcPct val="90000"/>
              </a:lnSpc>
              <a:buFontTx/>
              <a:buNone/>
              <a:defRPr/>
            </a:pPr>
            <a:r>
              <a:rPr lang="en-US" u="sng" dirty="0" smtClean="0"/>
              <a:t>Recommendations with Strength of Evidence = A</a:t>
            </a:r>
          </a:p>
          <a:p>
            <a:pPr lvl="2" eaLnBrk="1" hangingPunct="1">
              <a:lnSpc>
                <a:spcPct val="90000"/>
              </a:lnSpc>
              <a:defRPr/>
            </a:pPr>
            <a:r>
              <a:rPr lang="en-US" dirty="0" smtClean="0"/>
              <a:t>Fiore et al. (2008). Treating Tobacco Use and Dependence: Clinical Practice Guideline 2008 Update. </a:t>
            </a:r>
          </a:p>
        </p:txBody>
      </p:sp>
    </p:spTree>
    <p:extLst>
      <p:ext uri="{BB962C8B-B14F-4D97-AF65-F5344CB8AC3E}">
        <p14:creationId xmlns:p14="http://schemas.microsoft.com/office/powerpoint/2010/main" val="3597438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Determine Referral Need</a:t>
            </a:r>
            <a:endParaRPr lang="en-US" dirty="0"/>
          </a:p>
        </p:txBody>
      </p:sp>
      <p:sp>
        <p:nvSpPr>
          <p:cNvPr id="5" name="Content Placeholder 4"/>
          <p:cNvSpPr>
            <a:spLocks noGrp="1"/>
          </p:cNvSpPr>
          <p:nvPr>
            <p:ph idx="1"/>
          </p:nvPr>
        </p:nvSpPr>
        <p:spPr>
          <a:xfrm>
            <a:off x="628650" y="1447800"/>
            <a:ext cx="7886700" cy="5181599"/>
          </a:xfrm>
        </p:spPr>
        <p:txBody>
          <a:bodyPr>
            <a:normAutofit/>
          </a:bodyPr>
          <a:lstStyle/>
          <a:p>
            <a:r>
              <a:rPr lang="en-US" dirty="0" smtClean="0"/>
              <a:t>3 referrals based on level of risk/symptom severity and client’s response to BI:</a:t>
            </a:r>
          </a:p>
          <a:p>
            <a:endParaRPr lang="en-US" sz="800" dirty="0" smtClean="0"/>
          </a:p>
          <a:p>
            <a:pPr lvl="1"/>
            <a:r>
              <a:rPr lang="en-US" b="1" dirty="0" smtClean="0"/>
              <a:t>Self-Help, Mutual Help, Group Support</a:t>
            </a:r>
            <a:r>
              <a:rPr lang="en-US" dirty="0" smtClean="0"/>
              <a:t>: Discuss with clients who are at lower risk and interested in making changes on their own</a:t>
            </a:r>
          </a:p>
          <a:p>
            <a:pPr marL="457200" lvl="1" indent="0">
              <a:buNone/>
            </a:pPr>
            <a:endParaRPr lang="en-US" sz="1000" dirty="0" smtClean="0"/>
          </a:p>
          <a:p>
            <a:pPr lvl="1"/>
            <a:r>
              <a:rPr lang="en-US" b="1" dirty="0" smtClean="0"/>
              <a:t>Initial Evaluation/Assessment</a:t>
            </a:r>
            <a:r>
              <a:rPr lang="en-US" dirty="0" smtClean="0"/>
              <a:t>: Refer to provider within health domain to determine diagnosis and appropriate treatment options </a:t>
            </a:r>
          </a:p>
          <a:p>
            <a:pPr marL="457200" lvl="1" indent="0">
              <a:buNone/>
            </a:pPr>
            <a:endParaRPr lang="en-US" sz="1000" dirty="0" smtClean="0"/>
          </a:p>
          <a:p>
            <a:pPr lvl="1"/>
            <a:r>
              <a:rPr lang="en-US" b="1" dirty="0" smtClean="0"/>
              <a:t>Emergent Care/Treatment</a:t>
            </a:r>
            <a:r>
              <a:rPr lang="en-US" dirty="0" smtClean="0"/>
              <a:t>: Client with severe symptoms or at high risk may need same-day referral for emergency care services</a:t>
            </a:r>
            <a:endParaRPr lang="en-US" dirty="0"/>
          </a:p>
        </p:txBody>
      </p:sp>
      <p:sp>
        <p:nvSpPr>
          <p:cNvPr id="6" name="TextBox 5"/>
          <p:cNvSpPr txBox="1"/>
          <p:nvPr/>
        </p:nvSpPr>
        <p:spPr>
          <a:xfrm>
            <a:off x="0" y="6550223"/>
            <a:ext cx="9144000" cy="307777"/>
          </a:xfrm>
          <a:prstGeom prst="rect">
            <a:avLst/>
          </a:prstGeom>
          <a:noFill/>
        </p:spPr>
        <p:txBody>
          <a:bodyPr wrap="square" rtlCol="0">
            <a:spAutoFit/>
          </a:bodyPr>
          <a:lstStyle/>
          <a:p>
            <a:pPr algn="r"/>
            <a:r>
              <a:rPr lang="en-US" sz="1400" dirty="0" smtClean="0"/>
              <a:t>(Center for Community Collaboration, 2012)</a:t>
            </a:r>
            <a:endParaRPr lang="en-US" sz="14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28</a:t>
            </a:fld>
            <a:endParaRPr lang="en-US"/>
          </a:p>
        </p:txBody>
      </p:sp>
    </p:spTree>
    <p:extLst>
      <p:ext uri="{BB962C8B-B14F-4D97-AF65-F5344CB8AC3E}">
        <p14:creationId xmlns:p14="http://schemas.microsoft.com/office/powerpoint/2010/main" val="2727269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 Referral Options</a:t>
            </a:r>
            <a:endParaRPr lang="en-US" dirty="0"/>
          </a:p>
        </p:txBody>
      </p:sp>
      <p:sp>
        <p:nvSpPr>
          <p:cNvPr id="2" name="Content Placeholder 1"/>
          <p:cNvSpPr>
            <a:spLocks noGrp="1"/>
          </p:cNvSpPr>
          <p:nvPr>
            <p:ph idx="1"/>
          </p:nvPr>
        </p:nvSpPr>
        <p:spPr>
          <a:xfrm>
            <a:off x="723900" y="1600200"/>
            <a:ext cx="7886700" cy="4879975"/>
          </a:xfrm>
        </p:spPr>
        <p:txBody>
          <a:bodyPr>
            <a:normAutofit/>
          </a:bodyPr>
          <a:lstStyle/>
          <a:p>
            <a:r>
              <a:rPr lang="en-US" dirty="0" smtClean="0"/>
              <a:t>Discuss and negotiate with client</a:t>
            </a:r>
          </a:p>
          <a:p>
            <a:endParaRPr lang="en-US" sz="1200" dirty="0" smtClean="0"/>
          </a:p>
          <a:p>
            <a:r>
              <a:rPr lang="en-US" dirty="0" smtClean="0"/>
              <a:t>Develop a referral plan that is:</a:t>
            </a:r>
          </a:p>
          <a:p>
            <a:pPr lvl="1"/>
            <a:r>
              <a:rPr lang="en-US" dirty="0" smtClean="0"/>
              <a:t>Effective: good, well-matched referral based on client need</a:t>
            </a:r>
          </a:p>
          <a:p>
            <a:pPr lvl="1"/>
            <a:r>
              <a:rPr lang="en-US" dirty="0" smtClean="0"/>
              <a:t>Accessible: cost/insurance; transportation; plan to address barriers</a:t>
            </a:r>
          </a:p>
          <a:p>
            <a:pPr lvl="1"/>
            <a:r>
              <a:rPr lang="en-US" dirty="0" smtClean="0"/>
              <a:t>Acceptable: negotiate where client is willing to go based on referral recommendations and his/her prior experiences</a:t>
            </a:r>
          </a:p>
        </p:txBody>
      </p:sp>
      <p:sp>
        <p:nvSpPr>
          <p:cNvPr id="5" name="TextBox 4"/>
          <p:cNvSpPr txBox="1"/>
          <p:nvPr/>
        </p:nvSpPr>
        <p:spPr>
          <a:xfrm>
            <a:off x="0" y="6550223"/>
            <a:ext cx="9144000" cy="307777"/>
          </a:xfrm>
          <a:prstGeom prst="rect">
            <a:avLst/>
          </a:prstGeom>
          <a:noFill/>
        </p:spPr>
        <p:txBody>
          <a:bodyPr wrap="square" rtlCol="0">
            <a:spAutoFit/>
          </a:bodyPr>
          <a:lstStyle/>
          <a:p>
            <a:pPr algn="r"/>
            <a:r>
              <a:rPr lang="en-US" sz="1400" dirty="0" smtClean="0"/>
              <a:t>(Center for Community Collaboration, 2012)</a:t>
            </a:r>
            <a:endParaRPr lang="en-US" sz="1400" dirty="0"/>
          </a:p>
        </p:txBody>
      </p:sp>
      <p:sp>
        <p:nvSpPr>
          <p:cNvPr id="6" name="Slide Number Placeholder 5"/>
          <p:cNvSpPr>
            <a:spLocks noGrp="1"/>
          </p:cNvSpPr>
          <p:nvPr>
            <p:ph type="sldNum" sz="quarter" idx="12"/>
          </p:nvPr>
        </p:nvSpPr>
        <p:spPr/>
        <p:txBody>
          <a:bodyPr/>
          <a:lstStyle/>
          <a:p>
            <a:pPr algn="r"/>
            <a:fld id="{E1A1E4C4-CA5F-4648-BF5E-C9F1A73E867C}" type="slidenum">
              <a:rPr lang="en-US" smtClean="0"/>
              <a:pPr algn="r"/>
              <a:t>29</a:t>
            </a:fld>
            <a:endParaRPr lang="en-US"/>
          </a:p>
        </p:txBody>
      </p:sp>
    </p:spTree>
    <p:extLst>
      <p:ext uri="{BB962C8B-B14F-4D97-AF65-F5344CB8AC3E}">
        <p14:creationId xmlns:p14="http://schemas.microsoft.com/office/powerpoint/2010/main" val="2739312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628650" y="1825625"/>
            <a:ext cx="8058150" cy="4351338"/>
          </a:xfrm>
        </p:spPr>
        <p:txBody>
          <a:bodyPr>
            <a:normAutofit/>
          </a:bodyPr>
          <a:lstStyle/>
          <a:p>
            <a:r>
              <a:rPr lang="en-US" dirty="0" smtClean="0"/>
              <a:t>The Need for Integrated Care</a:t>
            </a:r>
          </a:p>
          <a:p>
            <a:r>
              <a:rPr lang="en-US" dirty="0" smtClean="0"/>
              <a:t>Benefits of Integrated Care</a:t>
            </a:r>
          </a:p>
          <a:p>
            <a:r>
              <a:rPr lang="en-US" dirty="0" smtClean="0"/>
              <a:t>Integrated Screening</a:t>
            </a:r>
          </a:p>
          <a:p>
            <a:r>
              <a:rPr lang="en-US" dirty="0" smtClean="0"/>
              <a:t>Tying it all Together: Screening, Brief Intervention &amp; Referral to Treatment</a:t>
            </a:r>
          </a:p>
          <a:p>
            <a:r>
              <a:rPr lang="en-US" dirty="0" smtClean="0"/>
              <a:t>Benefits of </a:t>
            </a:r>
            <a:r>
              <a:rPr lang="en-US" dirty="0" err="1" smtClean="0"/>
              <a:t>SBIRT</a:t>
            </a:r>
            <a:endParaRPr lang="en-US" dirty="0" smtClean="0"/>
          </a:p>
          <a:p>
            <a:r>
              <a:rPr lang="en-US" dirty="0" smtClean="0"/>
              <a:t>The No Wrong Door Project</a:t>
            </a:r>
          </a:p>
          <a:p>
            <a:endParaRPr lang="en-US" dirty="0" smtClean="0"/>
          </a:p>
        </p:txBody>
      </p:sp>
      <p:sp>
        <p:nvSpPr>
          <p:cNvPr id="6" name="Slide Number Placeholder 5"/>
          <p:cNvSpPr>
            <a:spLocks noGrp="1"/>
          </p:cNvSpPr>
          <p:nvPr>
            <p:ph type="sldNum" sz="quarter" idx="12"/>
          </p:nvPr>
        </p:nvSpPr>
        <p:spPr/>
        <p:txBody>
          <a:bodyPr/>
          <a:lstStyle/>
          <a:p>
            <a:pPr algn="r"/>
            <a:fld id="{E1A1E4C4-CA5F-4648-BF5E-C9F1A73E867C}" type="slidenum">
              <a:rPr lang="en-US" smtClean="0"/>
              <a:pPr algn="r"/>
              <a:t>3</a:t>
            </a:fld>
            <a:endParaRPr lang="en-US"/>
          </a:p>
        </p:txBody>
      </p:sp>
    </p:spTree>
    <p:extLst>
      <p:ext uri="{BB962C8B-B14F-4D97-AF65-F5344CB8AC3E}">
        <p14:creationId xmlns:p14="http://schemas.microsoft.com/office/powerpoint/2010/main" val="2606479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6800000"/>
              </a:lightRig>
            </a:scene3d>
          </a:bodyPr>
          <a:lstStyle/>
          <a:p>
            <a:pPr fontAlgn="auto">
              <a:spcAft>
                <a:spcPts val="0"/>
              </a:spcAft>
              <a:defRPr/>
            </a:pPr>
            <a:r>
              <a:rPr lang="en-US" dirty="0" smtClean="0">
                <a:ea typeface="+mj-ea"/>
              </a:rPr>
              <a:t>Adequacy of the Referral</a:t>
            </a:r>
            <a:endParaRPr lang="en-US" dirty="0">
              <a:ea typeface="+mj-ea"/>
            </a:endParaRPr>
          </a:p>
        </p:txBody>
      </p:sp>
      <p:sp>
        <p:nvSpPr>
          <p:cNvPr id="3" name="Content Placeholder 2"/>
          <p:cNvSpPr>
            <a:spLocks noGrp="1"/>
          </p:cNvSpPr>
          <p:nvPr>
            <p:ph idx="1"/>
          </p:nvPr>
        </p:nvSpPr>
        <p:spPr/>
        <p:txBody>
          <a:bodyPr>
            <a:normAutofit/>
          </a:bodyPr>
          <a:lstStyle/>
          <a:p>
            <a:pPr>
              <a:lnSpc>
                <a:spcPct val="90000"/>
              </a:lnSpc>
            </a:pPr>
            <a:r>
              <a:rPr lang="en-US" altLang="en-US" dirty="0" smtClean="0"/>
              <a:t>Communication styles that impact treatment engagement and adherence</a:t>
            </a:r>
          </a:p>
          <a:p>
            <a:pPr>
              <a:lnSpc>
                <a:spcPct val="90000"/>
              </a:lnSpc>
            </a:pPr>
            <a:endParaRPr lang="en-US" altLang="en-US" dirty="0" smtClean="0"/>
          </a:p>
          <a:p>
            <a:pPr>
              <a:lnSpc>
                <a:spcPct val="90000"/>
              </a:lnSpc>
            </a:pPr>
            <a:r>
              <a:rPr lang="en-US" altLang="en-US" dirty="0" smtClean="0"/>
              <a:t>Hot Handoff</a:t>
            </a:r>
          </a:p>
          <a:p>
            <a:pPr lvl="1">
              <a:lnSpc>
                <a:spcPct val="90000"/>
              </a:lnSpc>
            </a:pPr>
            <a:r>
              <a:rPr lang="en-US" altLang="en-US" dirty="0" smtClean="0"/>
              <a:t>Matching patient to provider, aiding in Direct contact, Meet-n-greet</a:t>
            </a:r>
          </a:p>
          <a:p>
            <a:pPr>
              <a:lnSpc>
                <a:spcPct val="90000"/>
              </a:lnSpc>
            </a:pPr>
            <a:r>
              <a:rPr lang="en-US" altLang="en-US" dirty="0" smtClean="0"/>
              <a:t>Warm Handoff</a:t>
            </a:r>
          </a:p>
          <a:p>
            <a:pPr lvl="1">
              <a:lnSpc>
                <a:spcPct val="90000"/>
              </a:lnSpc>
            </a:pPr>
            <a:r>
              <a:rPr lang="en-US" altLang="en-US" dirty="0" smtClean="0"/>
              <a:t>May match patient to provider, indirect notification to provider (e.g., note in chart, electronic message)</a:t>
            </a:r>
          </a:p>
          <a:p>
            <a:pPr>
              <a:lnSpc>
                <a:spcPct val="90000"/>
              </a:lnSpc>
            </a:pPr>
            <a:r>
              <a:rPr lang="en-US" altLang="en-US" dirty="0" smtClean="0"/>
              <a:t>Cold Handoff</a:t>
            </a:r>
          </a:p>
          <a:p>
            <a:pPr lvl="1">
              <a:lnSpc>
                <a:spcPct val="90000"/>
              </a:lnSpc>
            </a:pPr>
            <a:r>
              <a:rPr lang="en-US" altLang="en-US" dirty="0" smtClean="0"/>
              <a:t>No notification to provider, requires self-activated referral by patient</a:t>
            </a:r>
          </a:p>
          <a:p>
            <a:pPr>
              <a:lnSpc>
                <a:spcPct val="90000"/>
              </a:lnSpc>
            </a:pPr>
            <a:endParaRPr lang="en-US" altLang="en-US" dirty="0" smtClean="0"/>
          </a:p>
          <a:p>
            <a:pPr>
              <a:lnSpc>
                <a:spcPct val="90000"/>
              </a:lnSpc>
            </a:pPr>
            <a:endParaRPr lang="en-US" altLang="en-US" dirty="0" smtClean="0"/>
          </a:p>
        </p:txBody>
      </p:sp>
      <p:sp>
        <p:nvSpPr>
          <p:cNvPr id="5" name="TextBox 4"/>
          <p:cNvSpPr txBox="1"/>
          <p:nvPr/>
        </p:nvSpPr>
        <p:spPr>
          <a:xfrm>
            <a:off x="0" y="6550223"/>
            <a:ext cx="9144000" cy="307777"/>
          </a:xfrm>
          <a:prstGeom prst="rect">
            <a:avLst/>
          </a:prstGeom>
          <a:noFill/>
        </p:spPr>
        <p:txBody>
          <a:bodyPr wrap="square" rtlCol="0">
            <a:spAutoFit/>
          </a:bodyPr>
          <a:lstStyle/>
          <a:p>
            <a:pPr algn="r"/>
            <a:r>
              <a:rPr lang="en-US" sz="1400" dirty="0" smtClean="0"/>
              <a:t>(Center for Community Collaboration, 2012)</a:t>
            </a:r>
            <a:endParaRPr lang="en-US" sz="14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981200"/>
            <a:ext cx="7772400" cy="2581275"/>
          </a:xfrm>
        </p:spPr>
        <p:txBody>
          <a:bodyPr/>
          <a:lstStyle/>
          <a:p>
            <a:pPr algn="ctr"/>
            <a:r>
              <a:rPr lang="en-US" dirty="0" smtClean="0"/>
              <a:t>Benefits of </a:t>
            </a:r>
            <a:r>
              <a:rPr lang="en-US" dirty="0" err="1" smtClean="0"/>
              <a:t>SBIRT</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31</a:t>
            </a:fld>
            <a:endParaRPr lang="en-US"/>
          </a:p>
        </p:txBody>
      </p:sp>
    </p:spTree>
    <p:extLst>
      <p:ext uri="{BB962C8B-B14F-4D97-AF65-F5344CB8AC3E}">
        <p14:creationId xmlns:p14="http://schemas.microsoft.com/office/powerpoint/2010/main" val="1065489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SBIRT</a:t>
            </a:r>
            <a:endParaRPr lang="en-US" dirty="0"/>
          </a:p>
        </p:txBody>
      </p:sp>
      <p:sp>
        <p:nvSpPr>
          <p:cNvPr id="3" name="Content Placeholder 2"/>
          <p:cNvSpPr>
            <a:spLocks noGrp="1"/>
          </p:cNvSpPr>
          <p:nvPr>
            <p:ph idx="1"/>
          </p:nvPr>
        </p:nvSpPr>
        <p:spPr/>
        <p:txBody>
          <a:bodyPr/>
          <a:lstStyle/>
          <a:p>
            <a:r>
              <a:rPr lang="en-US" dirty="0" smtClean="0"/>
              <a:t>Reduction of Monetary Costs</a:t>
            </a:r>
          </a:p>
          <a:p>
            <a:pPr lvl="1"/>
            <a:r>
              <a:rPr lang="en-US" dirty="0" smtClean="0"/>
              <a:t>Reduces healthcare costs</a:t>
            </a:r>
          </a:p>
          <a:p>
            <a:pPr lvl="1"/>
            <a:r>
              <a:rPr lang="en-US" dirty="0" smtClean="0"/>
              <a:t>Reduces employee costs due to absenteeism and impaired performance</a:t>
            </a:r>
          </a:p>
          <a:p>
            <a:endParaRPr lang="en-US" dirty="0" smtClean="0"/>
          </a:p>
          <a:p>
            <a:r>
              <a:rPr lang="en-US" dirty="0" smtClean="0"/>
              <a:t>Reduction of Risky Behaviors: fewer hospital admissions, fewer injuries, reduced substance use</a:t>
            </a:r>
          </a:p>
          <a:p>
            <a:endParaRPr lang="en-US" dirty="0" smtClean="0"/>
          </a:p>
          <a:p>
            <a:r>
              <a:rPr lang="en-US" dirty="0" smtClean="0"/>
              <a:t>Promotion of Healthy Behaviors: more stable housing, employment, fewer arrests, improved emotional &amp; overall health</a:t>
            </a:r>
            <a:endParaRPr lang="en-US" dirty="0"/>
          </a:p>
        </p:txBody>
      </p:sp>
      <p:sp>
        <p:nvSpPr>
          <p:cNvPr id="5" name="TextBox 4"/>
          <p:cNvSpPr txBox="1"/>
          <p:nvPr/>
        </p:nvSpPr>
        <p:spPr>
          <a:xfrm>
            <a:off x="0" y="6550223"/>
            <a:ext cx="9144000" cy="307777"/>
          </a:xfrm>
          <a:prstGeom prst="rect">
            <a:avLst/>
          </a:prstGeom>
          <a:noFill/>
        </p:spPr>
        <p:txBody>
          <a:bodyPr wrap="square" rtlCol="0">
            <a:spAutoFit/>
          </a:bodyPr>
          <a:lstStyle/>
          <a:p>
            <a:pPr algn="r"/>
            <a:r>
              <a:rPr lang="en-US" sz="1400" dirty="0" smtClean="0"/>
              <a:t>(Madras</a:t>
            </a:r>
            <a:r>
              <a:rPr lang="en-US" sz="1400" dirty="0"/>
              <a:t>, et al., </a:t>
            </a:r>
            <a:r>
              <a:rPr lang="en-US" sz="1400" dirty="0" smtClean="0"/>
              <a:t>2009; </a:t>
            </a:r>
            <a:r>
              <a:rPr lang="en-US" sz="1400" dirty="0" err="1" smtClean="0"/>
              <a:t>Quanbeck</a:t>
            </a:r>
            <a:r>
              <a:rPr lang="en-US" sz="1400" dirty="0" smtClean="0"/>
              <a:t> et al., 2010)</a:t>
            </a:r>
            <a:endParaRPr lang="en-US" sz="1400" dirty="0"/>
          </a:p>
        </p:txBody>
      </p:sp>
      <p:sp>
        <p:nvSpPr>
          <p:cNvPr id="4" name="Slide Number Placeholder 3"/>
          <p:cNvSpPr>
            <a:spLocks noGrp="1"/>
          </p:cNvSpPr>
          <p:nvPr>
            <p:ph type="sldNum" sz="quarter" idx="12"/>
          </p:nvPr>
        </p:nvSpPr>
        <p:spPr/>
        <p:txBody>
          <a:bodyPr/>
          <a:lstStyle/>
          <a:p>
            <a:pPr algn="r"/>
            <a:fld id="{E1A1E4C4-CA5F-4648-BF5E-C9F1A73E867C}" type="slidenum">
              <a:rPr lang="en-US" smtClean="0"/>
              <a:pPr algn="r"/>
              <a:t>32</a:t>
            </a:fld>
            <a:endParaRPr lang="en-US"/>
          </a:p>
        </p:txBody>
      </p:sp>
    </p:spTree>
    <p:extLst>
      <p:ext uri="{BB962C8B-B14F-4D97-AF65-F5344CB8AC3E}">
        <p14:creationId xmlns:p14="http://schemas.microsoft.com/office/powerpoint/2010/main" val="679646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SBIRT</a:t>
            </a:r>
            <a:r>
              <a:rPr lang="en-US" dirty="0" smtClean="0"/>
              <a:t> and the Affordable Care Act</a:t>
            </a:r>
            <a:endParaRPr lang="en-US" dirty="0"/>
          </a:p>
        </p:txBody>
      </p:sp>
      <p:sp>
        <p:nvSpPr>
          <p:cNvPr id="3" name="Content Placeholder 2"/>
          <p:cNvSpPr>
            <a:spLocks noGrp="1"/>
          </p:cNvSpPr>
          <p:nvPr>
            <p:ph idx="1"/>
          </p:nvPr>
        </p:nvSpPr>
        <p:spPr/>
        <p:txBody>
          <a:bodyPr>
            <a:normAutofit/>
          </a:bodyPr>
          <a:lstStyle/>
          <a:p>
            <a:r>
              <a:rPr lang="en-US" dirty="0" err="1" smtClean="0"/>
              <a:t>ACA</a:t>
            </a:r>
            <a:r>
              <a:rPr lang="en-US" dirty="0" smtClean="0"/>
              <a:t> recognizes the importance of screening &amp; intervention in primary care settings</a:t>
            </a:r>
          </a:p>
          <a:p>
            <a:endParaRPr lang="en-US" dirty="0"/>
          </a:p>
          <a:p>
            <a:r>
              <a:rPr lang="en-US" dirty="0"/>
              <a:t>As of 10/14/11, Medicare covers screening &amp; behavioral counseling in primary care </a:t>
            </a:r>
            <a:r>
              <a:rPr lang="en-US" dirty="0" smtClean="0"/>
              <a:t>settings</a:t>
            </a:r>
          </a:p>
          <a:p>
            <a:endParaRPr lang="en-US" dirty="0"/>
          </a:p>
          <a:p>
            <a:r>
              <a:rPr lang="en-US" dirty="0"/>
              <a:t>Essential Health Benefits through the </a:t>
            </a:r>
            <a:r>
              <a:rPr lang="en-US" dirty="0" err="1"/>
              <a:t>ACA</a:t>
            </a:r>
            <a:r>
              <a:rPr lang="en-US" dirty="0"/>
              <a:t> (including mental health and substance use disorder services at parity with other medical care) promotes </a:t>
            </a:r>
            <a:r>
              <a:rPr lang="en-US" dirty="0" err="1"/>
              <a:t>SBIRT</a:t>
            </a:r>
            <a:r>
              <a:rPr lang="en-US" dirty="0"/>
              <a:t> across multiple healthcare </a:t>
            </a:r>
            <a:r>
              <a:rPr lang="en-US" dirty="0" smtClean="0"/>
              <a:t>settings</a:t>
            </a:r>
            <a:endParaRPr lang="en-US" dirty="0"/>
          </a:p>
        </p:txBody>
      </p:sp>
      <p:sp>
        <p:nvSpPr>
          <p:cNvPr id="4" name="TextBox 3"/>
          <p:cNvSpPr txBox="1"/>
          <p:nvPr/>
        </p:nvSpPr>
        <p:spPr>
          <a:xfrm>
            <a:off x="0" y="6550223"/>
            <a:ext cx="9144000" cy="307777"/>
          </a:xfrm>
          <a:prstGeom prst="rect">
            <a:avLst/>
          </a:prstGeom>
          <a:noFill/>
        </p:spPr>
        <p:txBody>
          <a:bodyPr wrap="square" rtlCol="0">
            <a:spAutoFit/>
          </a:bodyPr>
          <a:lstStyle/>
          <a:p>
            <a:pPr algn="r"/>
            <a:r>
              <a:rPr lang="en-US" sz="1400" dirty="0" smtClean="0"/>
              <a:t>(Centers for Medicare and Medicaid Services, 2011; Department of Health and Human Services, 2011)</a:t>
            </a:r>
            <a:endParaRPr lang="en-US" sz="1400" dirty="0"/>
          </a:p>
        </p:txBody>
      </p:sp>
      <p:sp>
        <p:nvSpPr>
          <p:cNvPr id="5" name="Slide Number Placeholder 4"/>
          <p:cNvSpPr>
            <a:spLocks noGrp="1"/>
          </p:cNvSpPr>
          <p:nvPr>
            <p:ph type="sldNum" sz="quarter" idx="12"/>
          </p:nvPr>
        </p:nvSpPr>
        <p:spPr/>
        <p:txBody>
          <a:bodyPr/>
          <a:lstStyle/>
          <a:p>
            <a:pPr algn="r"/>
            <a:fld id="{E1A1E4C4-CA5F-4648-BF5E-C9F1A73E867C}" type="slidenum">
              <a:rPr lang="en-US" smtClean="0"/>
              <a:pPr algn="r"/>
              <a:t>33</a:t>
            </a:fld>
            <a:endParaRPr lang="en-US"/>
          </a:p>
        </p:txBody>
      </p:sp>
    </p:spTree>
    <p:extLst>
      <p:ext uri="{BB962C8B-B14F-4D97-AF65-F5344CB8AC3E}">
        <p14:creationId xmlns:p14="http://schemas.microsoft.com/office/powerpoint/2010/main" val="3417064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05000"/>
            <a:ext cx="7772400" cy="2657475"/>
          </a:xfrm>
        </p:spPr>
        <p:txBody>
          <a:bodyPr>
            <a:normAutofit/>
          </a:bodyPr>
          <a:lstStyle/>
          <a:p>
            <a:pPr algn="ctr"/>
            <a:r>
              <a:rPr lang="en-US" dirty="0" smtClean="0"/>
              <a:t>The No Wrong Door Project</a:t>
            </a:r>
            <a:br>
              <a:rPr lang="en-US" dirty="0" smtClean="0"/>
            </a:br>
            <a:endParaRPr lang="en-US" dirty="0"/>
          </a:p>
        </p:txBody>
      </p:sp>
      <p:sp>
        <p:nvSpPr>
          <p:cNvPr id="3" name="Text Placeholder 2"/>
          <p:cNvSpPr>
            <a:spLocks noGrp="1"/>
          </p:cNvSpPr>
          <p:nvPr>
            <p:ph type="body" idx="1"/>
          </p:nvPr>
        </p:nvSpPr>
        <p:spPr/>
        <p:txBody>
          <a:bodyPr/>
          <a:lstStyle/>
          <a:p>
            <a:pPr algn="ctr"/>
            <a:r>
              <a:rPr lang="en-US" dirty="0" smtClean="0"/>
              <a:t>Integrated Care in the </a:t>
            </a:r>
            <a:br>
              <a:rPr lang="en-US" dirty="0" smtClean="0"/>
            </a:br>
            <a:r>
              <a:rPr lang="en-US" dirty="0" smtClean="0"/>
              <a:t>Baltimore-Towson Metropolitan Statistical Area</a:t>
            </a:r>
            <a:endParaRPr lang="en-US" dirty="0"/>
          </a:p>
        </p:txBody>
      </p:sp>
      <p:sp>
        <p:nvSpPr>
          <p:cNvPr id="4" name="Slide Number Placeholder 3"/>
          <p:cNvSpPr>
            <a:spLocks noGrp="1"/>
          </p:cNvSpPr>
          <p:nvPr>
            <p:ph type="sldNum" sz="quarter" idx="12"/>
          </p:nvPr>
        </p:nvSpPr>
        <p:spPr/>
        <p:txBody>
          <a:bodyPr/>
          <a:lstStyle/>
          <a:p>
            <a:pPr algn="r"/>
            <a:fld id="{E1A1E4C4-CA5F-4648-BF5E-C9F1A73E867C}" type="slidenum">
              <a:rPr lang="en-US" smtClean="0"/>
              <a:pPr algn="r"/>
              <a:t>34</a:t>
            </a:fld>
            <a:endParaRPr lang="en-US" dirty="0"/>
          </a:p>
        </p:txBody>
      </p:sp>
    </p:spTree>
    <p:extLst>
      <p:ext uri="{BB962C8B-B14F-4D97-AF65-F5344CB8AC3E}">
        <p14:creationId xmlns:p14="http://schemas.microsoft.com/office/powerpoint/2010/main" val="3177798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Maryland’s No Wrong Door Project</a:t>
            </a:r>
            <a:endParaRPr lang="en-US" dirty="0"/>
          </a:p>
        </p:txBody>
      </p:sp>
      <p:sp>
        <p:nvSpPr>
          <p:cNvPr id="5" name="Content Placeholder 4"/>
          <p:cNvSpPr>
            <a:spLocks noGrp="1"/>
          </p:cNvSpPr>
          <p:nvPr>
            <p:ph idx="1"/>
          </p:nvPr>
        </p:nvSpPr>
        <p:spPr>
          <a:xfrm>
            <a:off x="457200" y="1600200"/>
            <a:ext cx="8229600" cy="5105400"/>
          </a:xfrm>
        </p:spPr>
        <p:txBody>
          <a:bodyPr>
            <a:normAutofit fontScale="92500" lnSpcReduction="10000"/>
          </a:bodyPr>
          <a:lstStyle/>
          <a:p>
            <a:r>
              <a:rPr lang="en-US" dirty="0" smtClean="0"/>
              <a:t>Aim of </a:t>
            </a:r>
            <a:r>
              <a:rPr lang="en-US" dirty="0" err="1" smtClean="0"/>
              <a:t>NWD</a:t>
            </a:r>
            <a:r>
              <a:rPr lang="en-US" dirty="0" smtClean="0"/>
              <a:t>: Improve integration &amp; comprehensiveness of direct services &amp; referral networks for:</a:t>
            </a:r>
          </a:p>
          <a:p>
            <a:pPr lvl="1"/>
            <a:r>
              <a:rPr lang="en-US" dirty="0" smtClean="0"/>
              <a:t>Mental Health Treatment</a:t>
            </a:r>
          </a:p>
          <a:p>
            <a:pPr lvl="1"/>
            <a:r>
              <a:rPr lang="en-US" dirty="0" smtClean="0"/>
              <a:t>Substance Use Treatment</a:t>
            </a:r>
          </a:p>
          <a:p>
            <a:pPr lvl="1"/>
            <a:r>
              <a:rPr lang="en-US" dirty="0" smtClean="0"/>
              <a:t>Primary Care Services</a:t>
            </a:r>
          </a:p>
          <a:p>
            <a:pPr lvl="1"/>
            <a:r>
              <a:rPr lang="en-US" dirty="0" smtClean="0"/>
              <a:t>Infectious Disease Services: HIV and other </a:t>
            </a:r>
            <a:r>
              <a:rPr lang="en-US" dirty="0" err="1" smtClean="0"/>
              <a:t>STIs</a:t>
            </a:r>
            <a:endParaRPr lang="en-US" dirty="0" smtClean="0"/>
          </a:p>
          <a:p>
            <a:pPr marL="457200" lvl="1" indent="0">
              <a:buNone/>
            </a:pPr>
            <a:endParaRPr lang="en-US" dirty="0" smtClean="0"/>
          </a:p>
          <a:p>
            <a:r>
              <a:rPr lang="en-US" dirty="0" smtClean="0"/>
              <a:t>Integrated Screening Instrument: comprehensive, innovative instrument that </a:t>
            </a:r>
            <a:r>
              <a:rPr lang="en-US" b="1" dirty="0" smtClean="0"/>
              <a:t>briefly</a:t>
            </a:r>
            <a:r>
              <a:rPr lang="en-US" dirty="0" smtClean="0"/>
              <a:t> evaluates &amp; identifies client risks and allows for appropriate treatment planning and referrals</a:t>
            </a:r>
          </a:p>
          <a:p>
            <a:endParaRPr lang="en-US" dirty="0" smtClean="0"/>
          </a:p>
          <a:p>
            <a:r>
              <a:rPr lang="en-US" dirty="0" smtClean="0"/>
              <a:t>Development of an Integrated Referral Network: establishing an integrated referral network to provide effective and appropriate linkages to care for individuals seeking health services</a:t>
            </a:r>
            <a:endParaRPr lang="en-US"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35</a:t>
            </a:fld>
            <a:endParaRPr lang="en-US"/>
          </a:p>
        </p:txBody>
      </p:sp>
    </p:spTree>
    <p:extLst>
      <p:ext uri="{BB962C8B-B14F-4D97-AF65-F5344CB8AC3E}">
        <p14:creationId xmlns:p14="http://schemas.microsoft.com/office/powerpoint/2010/main" val="3183006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Integrated Screening Instrument</a:t>
            </a:r>
            <a:endParaRPr lang="en-US" dirty="0"/>
          </a:p>
        </p:txBody>
      </p:sp>
      <p:sp>
        <p:nvSpPr>
          <p:cNvPr id="3" name="Content Placeholder 2"/>
          <p:cNvSpPr>
            <a:spLocks noGrp="1"/>
          </p:cNvSpPr>
          <p:nvPr>
            <p:ph idx="1"/>
          </p:nvPr>
        </p:nvSpPr>
        <p:spPr>
          <a:xfrm>
            <a:off x="628650" y="2133599"/>
            <a:ext cx="7886700" cy="4043363"/>
          </a:xfrm>
        </p:spPr>
        <p:txBody>
          <a:bodyPr>
            <a:normAutofit lnSpcReduction="10000"/>
          </a:bodyPr>
          <a:lstStyle/>
          <a:p>
            <a:r>
              <a:rPr lang="en-US" b="1" dirty="0" smtClean="0"/>
              <a:t>Comprehensive</a:t>
            </a:r>
            <a:r>
              <a:rPr lang="en-US" dirty="0" smtClean="0"/>
              <a:t>: </a:t>
            </a:r>
            <a:r>
              <a:rPr lang="en-US" u="sng" dirty="0" smtClean="0"/>
              <a:t>screens</a:t>
            </a:r>
            <a:r>
              <a:rPr lang="en-US" dirty="0" smtClean="0"/>
              <a:t> for risk and affectedness across several health domains</a:t>
            </a:r>
          </a:p>
          <a:p>
            <a:endParaRPr lang="en-US" dirty="0" smtClean="0"/>
          </a:p>
          <a:p>
            <a:r>
              <a:rPr lang="en-US" b="1" dirty="0" smtClean="0"/>
              <a:t>Adaptable</a:t>
            </a:r>
            <a:r>
              <a:rPr lang="en-US" dirty="0"/>
              <a:t>: can be administered in its entirety or according to specific </a:t>
            </a:r>
            <a:r>
              <a:rPr lang="en-US" dirty="0" smtClean="0"/>
              <a:t>modules</a:t>
            </a:r>
          </a:p>
          <a:p>
            <a:endParaRPr lang="en-US" dirty="0"/>
          </a:p>
          <a:p>
            <a:r>
              <a:rPr lang="en-US" b="1" dirty="0"/>
              <a:t>Flexible</a:t>
            </a:r>
            <a:r>
              <a:rPr lang="en-US" dirty="0"/>
              <a:t>: </a:t>
            </a:r>
            <a:endParaRPr lang="en-US" dirty="0" smtClean="0"/>
          </a:p>
          <a:p>
            <a:pPr lvl="1"/>
            <a:r>
              <a:rPr lang="en-US" dirty="0" smtClean="0"/>
              <a:t>Self-administration and Interview formats</a:t>
            </a:r>
          </a:p>
          <a:p>
            <a:pPr lvl="1"/>
            <a:r>
              <a:rPr lang="en-US" dirty="0" smtClean="0"/>
              <a:t>Electronic and Hard-copy (paper &amp; pencil) formats</a:t>
            </a:r>
            <a:endParaRPr lang="en-US" dirty="0"/>
          </a:p>
          <a:p>
            <a:pPr lvl="1"/>
            <a:r>
              <a:rPr lang="en-US" dirty="0" smtClean="0"/>
              <a:t>can </a:t>
            </a:r>
            <a:r>
              <a:rPr lang="en-US" dirty="0"/>
              <a:t>be used at intake or at different points throughout treatment/involvement in </a:t>
            </a:r>
            <a:r>
              <a:rPr lang="en-US" dirty="0" smtClean="0"/>
              <a:t>agency</a:t>
            </a:r>
            <a:endParaRPr lang="en-US" dirty="0"/>
          </a:p>
        </p:txBody>
      </p:sp>
      <p:sp>
        <p:nvSpPr>
          <p:cNvPr id="4" name="Slide Number Placeholder 3"/>
          <p:cNvSpPr>
            <a:spLocks noGrp="1"/>
          </p:cNvSpPr>
          <p:nvPr>
            <p:ph type="sldNum" sz="quarter" idx="12"/>
          </p:nvPr>
        </p:nvSpPr>
        <p:spPr/>
        <p:txBody>
          <a:bodyPr/>
          <a:lstStyle/>
          <a:p>
            <a:pPr algn="r"/>
            <a:fld id="{E1A1E4C4-CA5F-4648-BF5E-C9F1A73E867C}" type="slidenum">
              <a:rPr lang="en-US" smtClean="0"/>
              <a:pPr algn="r"/>
              <a:t>36</a:t>
            </a:fld>
            <a:endParaRPr lang="en-US"/>
          </a:p>
        </p:txBody>
      </p:sp>
    </p:spTree>
    <p:extLst>
      <p:ext uri="{BB962C8B-B14F-4D97-AF65-F5344CB8AC3E}">
        <p14:creationId xmlns:p14="http://schemas.microsoft.com/office/powerpoint/2010/main" val="890047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 of Integrated Screening Instrument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7083580"/>
              </p:ext>
            </p:extLst>
          </p:nvPr>
        </p:nvGraphicFramePr>
        <p:xfrm>
          <a:off x="228600" y="17526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lgn="r"/>
            <a:fld id="{E1A1E4C4-CA5F-4648-BF5E-C9F1A73E867C}" type="slidenum">
              <a:rPr lang="en-US" smtClean="0"/>
              <a:pPr algn="r"/>
              <a:t>37</a:t>
            </a:fld>
            <a:endParaRPr lang="en-US"/>
          </a:p>
        </p:txBody>
      </p:sp>
    </p:spTree>
    <p:extLst>
      <p:ext uri="{BB962C8B-B14F-4D97-AF65-F5344CB8AC3E}">
        <p14:creationId xmlns:p14="http://schemas.microsoft.com/office/powerpoint/2010/main" val="1224298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the Screener - 1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54866511"/>
              </p:ext>
            </p:extLst>
          </p:nvPr>
        </p:nvGraphicFramePr>
        <p:xfrm>
          <a:off x="533396" y="1752600"/>
          <a:ext cx="8534404" cy="4605528"/>
        </p:xfrm>
        <a:graphic>
          <a:graphicData uri="http://schemas.openxmlformats.org/drawingml/2006/table">
            <a:tbl>
              <a:tblPr firstRow="1" firstCol="1" bandRow="1">
                <a:tableStyleId>{5C22544A-7EE6-4342-B048-85BDC9FD1C3A}</a:tableStyleId>
              </a:tblPr>
              <a:tblGrid>
                <a:gridCol w="457200"/>
                <a:gridCol w="1752604"/>
                <a:gridCol w="875728"/>
                <a:gridCol w="799532"/>
                <a:gridCol w="799532"/>
                <a:gridCol w="799532"/>
                <a:gridCol w="799532"/>
                <a:gridCol w="799532"/>
                <a:gridCol w="1451212"/>
              </a:tblGrid>
              <a:tr h="280416">
                <a:tc>
                  <a:txBody>
                    <a:bodyPr/>
                    <a:lstStyle/>
                    <a:p>
                      <a:pPr marL="0" marR="0" algn="ctr">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smtClean="0">
                          <a:solidFill>
                            <a:sysClr val="windowText" lastClr="000000"/>
                          </a:solidFill>
                          <a:effectLst/>
                        </a:rPr>
                        <a:t> </a:t>
                      </a: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DUKE </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PC-PTSD</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SBQ-R</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AUDIT</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ASSIST</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HRBC</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NWD Integrated Screener</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11480">
                <a:tc>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solidFill>
                  </a:tcPr>
                </a:tc>
                <a:tc>
                  <a:txBody>
                    <a:bodyPr/>
                    <a:lstStyle/>
                    <a:p>
                      <a:pPr marL="0" marR="0">
                        <a:lnSpc>
                          <a:spcPct val="115000"/>
                        </a:lnSpc>
                        <a:spcBef>
                          <a:spcPts val="0"/>
                        </a:spcBef>
                        <a:spcAft>
                          <a:spcPts val="0"/>
                        </a:spcAft>
                      </a:pPr>
                      <a:r>
                        <a:rPr lang="en-US" sz="1400" dirty="0">
                          <a:solidFill>
                            <a:sysClr val="windowText" lastClr="000000"/>
                          </a:solidFill>
                          <a:effectLst/>
                        </a:rPr>
                        <a:t>Demographics</a:t>
                      </a:r>
                      <a:endParaRPr lang="en-US" sz="1400" dirty="0">
                        <a:solidFill>
                          <a:sysClr val="windowText" lastClr="000000"/>
                        </a:solidFill>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solidFill>
                  </a:tcPr>
                </a:tc>
              </a:tr>
              <a:tr h="411480">
                <a:tc rowSpan="2">
                  <a:txBody>
                    <a:bodyPr/>
                    <a:lstStyle/>
                    <a:p>
                      <a:pPr marL="0" marR="0" algn="ctr">
                        <a:lnSpc>
                          <a:spcPct val="115000"/>
                        </a:lnSpc>
                        <a:spcBef>
                          <a:spcPts val="0"/>
                        </a:spcBef>
                        <a:spcAft>
                          <a:spcPts val="0"/>
                        </a:spcAft>
                      </a:pPr>
                      <a:r>
                        <a:rPr lang="en-US" sz="1400" dirty="0" smtClean="0">
                          <a:solidFill>
                            <a:sysClr val="windowText" lastClr="000000"/>
                          </a:solidFill>
                          <a:effectLst/>
                          <a:latin typeface="Calibri"/>
                          <a:ea typeface="Calibri"/>
                          <a:cs typeface="Times New Roman"/>
                        </a:rPr>
                        <a:t>Physical Health</a:t>
                      </a:r>
                      <a:endParaRPr lang="en-US" sz="1400" dirty="0">
                        <a:solidFill>
                          <a:sysClr val="windowText" lastClr="000000"/>
                        </a:solidFill>
                        <a:effectLst/>
                        <a:latin typeface="Calibri"/>
                        <a:ea typeface="Calibri"/>
                        <a:cs typeface="Times New Roman"/>
                      </a:endParaRPr>
                    </a:p>
                  </a:txBody>
                  <a:tcPr marL="48372" marR="48372" marT="0" marB="0" vert="vert270" anchor="ctr">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ysClr val="windowText" lastClr="000000"/>
                          </a:solidFill>
                          <a:effectLst/>
                        </a:rPr>
                        <a:t>Primary Care</a:t>
                      </a:r>
                      <a:endParaRPr lang="en-US" sz="1400" dirty="0">
                        <a:solidFill>
                          <a:sysClr val="windowText" lastClr="000000"/>
                        </a:solidFill>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chemeClr val="accent1"/>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400" dirty="0">
                          <a:solidFill>
                            <a:sysClr val="windowText" lastClr="000000"/>
                          </a:solidFill>
                          <a:effectLst/>
                        </a:rPr>
                        <a:t>Physical Health</a:t>
                      </a:r>
                      <a:endParaRPr lang="en-US" sz="1400" dirty="0">
                        <a:solidFill>
                          <a:sysClr val="windowText" lastClr="000000"/>
                        </a:solidFill>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chemeClr val="accent1"/>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chemeClr val="accent1"/>
                    </a:solidFill>
                  </a:tcPr>
                </a:tc>
              </a:tr>
              <a:tr h="411480">
                <a:tc rowSpan="7">
                  <a:txBody>
                    <a:bodyPr/>
                    <a:lstStyle/>
                    <a:p>
                      <a:pPr marL="0" marR="0" algn="ctr">
                        <a:lnSpc>
                          <a:spcPct val="115000"/>
                        </a:lnSpc>
                        <a:spcBef>
                          <a:spcPts val="0"/>
                        </a:spcBef>
                        <a:spcAft>
                          <a:spcPts val="0"/>
                        </a:spcAft>
                      </a:pPr>
                      <a:r>
                        <a:rPr lang="en-US" sz="1400" dirty="0" smtClean="0">
                          <a:solidFill>
                            <a:sysClr val="windowText" lastClr="000000"/>
                          </a:solidFill>
                          <a:effectLst/>
                          <a:latin typeface="Calibri"/>
                          <a:ea typeface="Calibri"/>
                          <a:cs typeface="Times New Roman"/>
                        </a:rPr>
                        <a:t>Mental Health</a:t>
                      </a:r>
                      <a:endParaRPr lang="en-US" sz="1400" dirty="0">
                        <a:solidFill>
                          <a:sysClr val="windowText" lastClr="000000"/>
                        </a:solidFill>
                        <a:effectLst/>
                        <a:latin typeface="Calibri"/>
                        <a:ea typeface="Calibri"/>
                        <a:cs typeface="Times New Roman"/>
                      </a:endParaRPr>
                    </a:p>
                  </a:txBody>
                  <a:tcPr marL="48372" marR="48372"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381D9"/>
                    </a:solidFill>
                  </a:tcPr>
                </a:tc>
                <a:tc>
                  <a:txBody>
                    <a:bodyPr/>
                    <a:lstStyle/>
                    <a:p>
                      <a:pPr marL="0" marR="0">
                        <a:lnSpc>
                          <a:spcPct val="115000"/>
                        </a:lnSpc>
                        <a:spcBef>
                          <a:spcPts val="0"/>
                        </a:spcBef>
                        <a:spcAft>
                          <a:spcPts val="0"/>
                        </a:spcAft>
                      </a:pPr>
                      <a:r>
                        <a:rPr lang="en-US" sz="1400" dirty="0">
                          <a:solidFill>
                            <a:sysClr val="windowText" lastClr="000000"/>
                          </a:solidFill>
                          <a:effectLst/>
                        </a:rPr>
                        <a:t>Resiliency Factors</a:t>
                      </a:r>
                      <a:endParaRPr lang="en-US" sz="1400" dirty="0">
                        <a:solidFill>
                          <a:sysClr val="windowText" lastClr="000000"/>
                        </a:solidFill>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B381D9"/>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B381D9"/>
                    </a:solidFill>
                  </a:tcPr>
                </a:tc>
                <a:tc>
                  <a:txBody>
                    <a:bodyPr/>
                    <a:lstStyle/>
                    <a:p>
                      <a:pPr marL="0" marR="0">
                        <a:lnSpc>
                          <a:spcPct val="115000"/>
                        </a:lnSpc>
                        <a:spcBef>
                          <a:spcPts val="0"/>
                        </a:spcBef>
                        <a:spcAft>
                          <a:spcPts val="0"/>
                        </a:spcAft>
                      </a:pPr>
                      <a:r>
                        <a:rPr lang="en-US" sz="1400" dirty="0">
                          <a:solidFill>
                            <a:sysClr val="windowText" lastClr="000000"/>
                          </a:solidFill>
                          <a:effectLst/>
                        </a:rPr>
                        <a:t>Anxiety</a:t>
                      </a:r>
                      <a:endParaRPr lang="en-US" sz="1400" dirty="0">
                        <a:solidFill>
                          <a:sysClr val="windowText" lastClr="000000"/>
                        </a:solidFill>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B381D9"/>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B381D9"/>
                    </a:solidFill>
                  </a:tcPr>
                </a:tc>
                <a:tc>
                  <a:txBody>
                    <a:bodyPr/>
                    <a:lstStyle/>
                    <a:p>
                      <a:pPr marL="0" marR="0">
                        <a:lnSpc>
                          <a:spcPct val="115000"/>
                        </a:lnSpc>
                        <a:spcBef>
                          <a:spcPts val="0"/>
                        </a:spcBef>
                        <a:spcAft>
                          <a:spcPts val="0"/>
                        </a:spcAft>
                      </a:pPr>
                      <a:r>
                        <a:rPr lang="en-US" sz="1400" dirty="0">
                          <a:solidFill>
                            <a:sysClr val="windowText" lastClr="000000"/>
                          </a:solidFill>
                          <a:effectLst/>
                        </a:rPr>
                        <a:t>Depression</a:t>
                      </a:r>
                      <a:endParaRPr lang="en-US" sz="1400" dirty="0">
                        <a:solidFill>
                          <a:sysClr val="windowText" lastClr="000000"/>
                        </a:solidFill>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B381D9"/>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B381D9"/>
                    </a:solidFill>
                  </a:tcPr>
                </a:tc>
                <a:tc>
                  <a:txBody>
                    <a:bodyPr/>
                    <a:lstStyle/>
                    <a:p>
                      <a:pPr marL="0" marR="0">
                        <a:lnSpc>
                          <a:spcPct val="115000"/>
                        </a:lnSpc>
                        <a:spcBef>
                          <a:spcPts val="0"/>
                        </a:spcBef>
                        <a:spcAft>
                          <a:spcPts val="0"/>
                        </a:spcAft>
                      </a:pPr>
                      <a:r>
                        <a:rPr lang="en-US" sz="1400" dirty="0">
                          <a:solidFill>
                            <a:sysClr val="windowText" lastClr="000000"/>
                          </a:solidFill>
                          <a:effectLst/>
                        </a:rPr>
                        <a:t>Social Health</a:t>
                      </a:r>
                      <a:endParaRPr lang="en-US" sz="1400" dirty="0">
                        <a:solidFill>
                          <a:sysClr val="windowText" lastClr="000000"/>
                        </a:solidFill>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B381D9"/>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B381D9"/>
                    </a:solidFill>
                  </a:tcPr>
                </a:tc>
                <a:tc>
                  <a:txBody>
                    <a:bodyPr/>
                    <a:lstStyle/>
                    <a:p>
                      <a:pPr marL="0" marR="0">
                        <a:lnSpc>
                          <a:spcPct val="115000"/>
                        </a:lnSpc>
                        <a:spcBef>
                          <a:spcPts val="0"/>
                        </a:spcBef>
                        <a:spcAft>
                          <a:spcPts val="0"/>
                        </a:spcAft>
                      </a:pPr>
                      <a:r>
                        <a:rPr lang="en-US" sz="1400" dirty="0">
                          <a:solidFill>
                            <a:sysClr val="windowText" lastClr="000000"/>
                          </a:solidFill>
                          <a:effectLst/>
                        </a:rPr>
                        <a:t>Self-Esteem</a:t>
                      </a:r>
                      <a:endParaRPr lang="en-US" sz="1400" dirty="0">
                        <a:solidFill>
                          <a:sysClr val="windowText" lastClr="000000"/>
                        </a:solidFill>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B381D9"/>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B381D9"/>
                    </a:solidFill>
                  </a:tcPr>
                </a:tc>
                <a:tc>
                  <a:txBody>
                    <a:bodyPr/>
                    <a:lstStyle/>
                    <a:p>
                      <a:pPr marL="0" marR="0">
                        <a:lnSpc>
                          <a:spcPct val="115000"/>
                        </a:lnSpc>
                        <a:spcBef>
                          <a:spcPts val="0"/>
                        </a:spcBef>
                        <a:spcAft>
                          <a:spcPts val="0"/>
                        </a:spcAft>
                      </a:pPr>
                      <a:r>
                        <a:rPr lang="en-US" sz="1400" dirty="0">
                          <a:solidFill>
                            <a:sysClr val="windowText" lastClr="000000"/>
                          </a:solidFill>
                          <a:effectLst/>
                        </a:rPr>
                        <a:t>Trauma</a:t>
                      </a:r>
                      <a:endParaRPr lang="en-US" sz="1400" dirty="0">
                        <a:solidFill>
                          <a:sysClr val="windowText" lastClr="000000"/>
                        </a:solidFill>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B381D9"/>
                    </a:solidFill>
                  </a:tcPr>
                </a:tc>
              </a:tr>
              <a:tr h="41148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381D9"/>
                    </a:solidFill>
                  </a:tcPr>
                </a:tc>
                <a:tc>
                  <a:txBody>
                    <a:bodyPr/>
                    <a:lstStyle/>
                    <a:p>
                      <a:pPr marL="0" marR="0">
                        <a:lnSpc>
                          <a:spcPct val="115000"/>
                        </a:lnSpc>
                        <a:spcBef>
                          <a:spcPts val="0"/>
                        </a:spcBef>
                        <a:spcAft>
                          <a:spcPts val="0"/>
                        </a:spcAft>
                      </a:pPr>
                      <a:r>
                        <a:rPr lang="en-US" sz="1400" dirty="0" err="1">
                          <a:solidFill>
                            <a:sysClr val="windowText" lastClr="000000"/>
                          </a:solidFill>
                          <a:effectLst/>
                        </a:rPr>
                        <a:t>Suicidality</a:t>
                      </a:r>
                      <a:endParaRPr lang="en-US" sz="1400" dirty="0">
                        <a:solidFill>
                          <a:sysClr val="windowText" lastClr="000000"/>
                        </a:solidFill>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a:effectLst/>
                        </a:rPr>
                        <a:t>✓</a:t>
                      </a:r>
                      <a:endParaRPr lang="en-US" sz="1400" b="1">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B381D9"/>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381D9"/>
                    </a:solidFill>
                  </a:tcPr>
                </a:tc>
              </a:tr>
            </a:tbl>
          </a:graphicData>
        </a:graphic>
      </p:graphicFrame>
      <p:sp>
        <p:nvSpPr>
          <p:cNvPr id="3" name="Slide Number Placeholder 2"/>
          <p:cNvSpPr>
            <a:spLocks noGrp="1"/>
          </p:cNvSpPr>
          <p:nvPr>
            <p:ph type="sldNum" sz="quarter" idx="12"/>
          </p:nvPr>
        </p:nvSpPr>
        <p:spPr/>
        <p:txBody>
          <a:bodyPr/>
          <a:lstStyle/>
          <a:p>
            <a:pPr algn="r"/>
            <a:fld id="{E1A1E4C4-CA5F-4648-BF5E-C9F1A73E867C}" type="slidenum">
              <a:rPr lang="en-US" smtClean="0"/>
              <a:pPr algn="r"/>
              <a:t>38</a:t>
            </a:fld>
            <a:endParaRPr lang="en-US"/>
          </a:p>
        </p:txBody>
      </p:sp>
    </p:spTree>
    <p:extLst>
      <p:ext uri="{BB962C8B-B14F-4D97-AF65-F5344CB8AC3E}">
        <p14:creationId xmlns:p14="http://schemas.microsoft.com/office/powerpoint/2010/main" val="1430591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the Screener - 2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33900191"/>
              </p:ext>
            </p:extLst>
          </p:nvPr>
        </p:nvGraphicFramePr>
        <p:xfrm>
          <a:off x="533402" y="1752600"/>
          <a:ext cx="8534400" cy="4639056"/>
        </p:xfrm>
        <a:graphic>
          <a:graphicData uri="http://schemas.openxmlformats.org/drawingml/2006/table">
            <a:tbl>
              <a:tblPr firstRow="1" firstCol="1" bandRow="1">
                <a:tableStyleId>{5C22544A-7EE6-4342-B048-85BDC9FD1C3A}</a:tableStyleId>
              </a:tblPr>
              <a:tblGrid>
                <a:gridCol w="457198"/>
                <a:gridCol w="1752600"/>
                <a:gridCol w="809957"/>
                <a:gridCol w="809957"/>
                <a:gridCol w="809957"/>
                <a:gridCol w="809957"/>
                <a:gridCol w="809957"/>
                <a:gridCol w="809957"/>
                <a:gridCol w="1464860"/>
              </a:tblGrid>
              <a:tr h="280416">
                <a:tc>
                  <a:txBody>
                    <a:bodyPr/>
                    <a:lstStyle/>
                    <a:p>
                      <a:pPr marL="0" marR="0" algn="ctr">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dirty="0" smtClean="0">
                          <a:solidFill>
                            <a:sysClr val="windowText" lastClr="000000"/>
                          </a:solidFill>
                          <a:effectLst/>
                        </a:rPr>
                        <a:t> </a:t>
                      </a: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DUKE </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PC-PTSD</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SBQ-R</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AUDIT</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ASSIST</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HRBC</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solidFill>
                            <a:sysClr val="windowText" lastClr="000000"/>
                          </a:solidFill>
                          <a:effectLst/>
                        </a:rPr>
                        <a:t>NWD Integrated Screener</a:t>
                      </a:r>
                      <a:endParaRPr lang="en-US" sz="1400" b="1"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57200">
                <a:tc rowSpan="4">
                  <a:txBody>
                    <a:bodyPr/>
                    <a:lstStyle/>
                    <a:p>
                      <a:pPr marL="0" marR="0" algn="ctr">
                        <a:lnSpc>
                          <a:spcPct val="115000"/>
                        </a:lnSpc>
                        <a:spcBef>
                          <a:spcPts val="0"/>
                        </a:spcBef>
                        <a:spcAft>
                          <a:spcPts val="0"/>
                        </a:spcAft>
                      </a:pPr>
                      <a:r>
                        <a:rPr lang="en-US" sz="1400" dirty="0" smtClean="0">
                          <a:solidFill>
                            <a:sysClr val="windowText" lastClr="000000"/>
                          </a:solidFill>
                          <a:effectLst/>
                          <a:latin typeface="Calibri"/>
                          <a:ea typeface="Calibri"/>
                          <a:cs typeface="Times New Roman"/>
                        </a:rPr>
                        <a:t>Substance Use</a:t>
                      </a:r>
                      <a:endParaRPr lang="en-US" sz="1400" dirty="0">
                        <a:solidFill>
                          <a:sysClr val="windowText" lastClr="000000"/>
                        </a:solidFill>
                        <a:effectLst/>
                        <a:latin typeface="Calibri"/>
                        <a:ea typeface="Calibri"/>
                        <a:cs typeface="Times New Roman"/>
                      </a:endParaRPr>
                    </a:p>
                  </a:txBody>
                  <a:tcPr marL="48372" marR="48372" marT="0" marB="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marL="0" marR="0">
                        <a:lnSpc>
                          <a:spcPct val="115000"/>
                        </a:lnSpc>
                        <a:spcBef>
                          <a:spcPts val="0"/>
                        </a:spcBef>
                        <a:spcAft>
                          <a:spcPts val="0"/>
                        </a:spcAft>
                      </a:pPr>
                      <a:r>
                        <a:rPr lang="en-US" sz="1400" dirty="0">
                          <a:solidFill>
                            <a:sysClr val="windowText" lastClr="000000"/>
                          </a:solidFill>
                          <a:effectLst/>
                        </a:rPr>
                        <a:t>Alcohol Use</a:t>
                      </a:r>
                      <a:endParaRPr lang="en-US" sz="1400" dirty="0">
                        <a:solidFill>
                          <a:sysClr val="windowText" lastClr="000000"/>
                        </a:solidFill>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T w="12700" cap="flat" cmpd="sng" algn="ctr">
                      <a:solidFill>
                        <a:schemeClr val="tx1"/>
                      </a:solidFill>
                      <a:prstDash val="solid"/>
                      <a:round/>
                      <a:headEnd type="none" w="med" len="med"/>
                      <a:tailEnd type="none" w="med" len="med"/>
                    </a:lnT>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r>
              <a:tr h="45720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FF2F2F"/>
                    </a:solidFill>
                  </a:tcPr>
                </a:tc>
                <a:tc>
                  <a:txBody>
                    <a:bodyPr/>
                    <a:lstStyle/>
                    <a:p>
                      <a:pPr marL="0" marR="0">
                        <a:lnSpc>
                          <a:spcPct val="115000"/>
                        </a:lnSpc>
                        <a:spcBef>
                          <a:spcPts val="0"/>
                        </a:spcBef>
                        <a:spcAft>
                          <a:spcPts val="0"/>
                        </a:spcAft>
                      </a:pPr>
                      <a:r>
                        <a:rPr lang="en-US" sz="1400" dirty="0">
                          <a:solidFill>
                            <a:sysClr val="windowText" lastClr="000000"/>
                          </a:solidFill>
                          <a:effectLst/>
                        </a:rPr>
                        <a:t>Tobacco Use</a:t>
                      </a:r>
                      <a:endParaRPr lang="en-US" sz="1400" dirty="0">
                        <a:solidFill>
                          <a:sysClr val="windowText" lastClr="000000"/>
                        </a:solidFill>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92D050"/>
                    </a:solidFill>
                  </a:tcPr>
                </a:tc>
              </a:tr>
              <a:tr h="45720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marL="0" marR="0">
                        <a:lnSpc>
                          <a:spcPct val="115000"/>
                        </a:lnSpc>
                        <a:spcBef>
                          <a:spcPts val="0"/>
                        </a:spcBef>
                        <a:spcAft>
                          <a:spcPts val="0"/>
                        </a:spcAft>
                      </a:pPr>
                      <a:r>
                        <a:rPr lang="en-US" sz="1400" dirty="0">
                          <a:solidFill>
                            <a:sysClr val="windowText" lastClr="000000"/>
                          </a:solidFill>
                          <a:effectLst/>
                        </a:rPr>
                        <a:t>Illicit Drug Use</a:t>
                      </a:r>
                      <a:endParaRPr lang="en-US" sz="1400" dirty="0">
                        <a:solidFill>
                          <a:sysClr val="windowText" lastClr="000000"/>
                        </a:solidFill>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92D050"/>
                    </a:solidFill>
                  </a:tcPr>
                </a:tc>
              </a:tr>
              <a:tr h="45720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chemeClr val="accent6"/>
                    </a:solidFill>
                  </a:tcPr>
                </a:tc>
                <a:tc>
                  <a:txBody>
                    <a:bodyPr/>
                    <a:lstStyle/>
                    <a:p>
                      <a:pPr marL="0" marR="0">
                        <a:lnSpc>
                          <a:spcPct val="115000"/>
                        </a:lnSpc>
                        <a:spcBef>
                          <a:spcPts val="0"/>
                        </a:spcBef>
                        <a:spcAft>
                          <a:spcPts val="0"/>
                        </a:spcAft>
                      </a:pPr>
                      <a:r>
                        <a:rPr lang="en-US" sz="1400" dirty="0">
                          <a:solidFill>
                            <a:sysClr val="windowText" lastClr="000000"/>
                          </a:solidFill>
                          <a:effectLst/>
                        </a:rPr>
                        <a:t>Rx Drug Use</a:t>
                      </a:r>
                      <a:endParaRPr lang="en-US" sz="1400" dirty="0">
                        <a:solidFill>
                          <a:sysClr val="windowText" lastClr="000000"/>
                        </a:solidFill>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92D05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92D050"/>
                    </a:solidFill>
                  </a:tcPr>
                </a:tc>
              </a:tr>
              <a:tr h="457200">
                <a:tc>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FFC000"/>
                    </a:solidFill>
                  </a:tcPr>
                </a:tc>
                <a:tc>
                  <a:txBody>
                    <a:bodyPr/>
                    <a:lstStyle/>
                    <a:p>
                      <a:pPr marL="0" marR="0">
                        <a:lnSpc>
                          <a:spcPct val="115000"/>
                        </a:lnSpc>
                        <a:spcBef>
                          <a:spcPts val="0"/>
                        </a:spcBef>
                        <a:spcAft>
                          <a:spcPts val="0"/>
                        </a:spcAft>
                      </a:pPr>
                      <a:r>
                        <a:rPr lang="en-US" sz="1400" dirty="0" smtClean="0">
                          <a:solidFill>
                            <a:sysClr val="windowText" lastClr="000000"/>
                          </a:solidFill>
                          <a:effectLst/>
                        </a:rPr>
                        <a:t>Sex/Drug- </a:t>
                      </a:r>
                      <a:r>
                        <a:rPr lang="en-US" sz="1400" dirty="0">
                          <a:solidFill>
                            <a:sysClr val="windowText" lastClr="000000"/>
                          </a:solidFill>
                          <a:effectLst/>
                        </a:rPr>
                        <a:t>Linked Behavior</a:t>
                      </a:r>
                      <a:endParaRPr lang="en-US" sz="1400" dirty="0">
                        <a:solidFill>
                          <a:sysClr val="windowText" lastClr="000000"/>
                        </a:solidFill>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FC000"/>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FFC000"/>
                    </a:solidFill>
                  </a:tcPr>
                </a:tc>
              </a:tr>
              <a:tr h="457200">
                <a:tc rowSpan="4">
                  <a:txBody>
                    <a:bodyPr/>
                    <a:lstStyle/>
                    <a:p>
                      <a:pPr marL="0" marR="0" algn="ctr">
                        <a:lnSpc>
                          <a:spcPct val="115000"/>
                        </a:lnSpc>
                        <a:spcBef>
                          <a:spcPts val="0"/>
                        </a:spcBef>
                        <a:spcAft>
                          <a:spcPts val="0"/>
                        </a:spcAft>
                      </a:pPr>
                      <a:r>
                        <a:rPr lang="en-US" sz="1400" dirty="0" smtClean="0">
                          <a:solidFill>
                            <a:sysClr val="windowText" lastClr="000000"/>
                          </a:solidFill>
                          <a:effectLst/>
                          <a:latin typeface="Calibri"/>
                          <a:ea typeface="Calibri"/>
                          <a:cs typeface="Times New Roman"/>
                        </a:rPr>
                        <a:t>Infectious Disease</a:t>
                      </a:r>
                      <a:endParaRPr lang="en-US" sz="1400" dirty="0">
                        <a:solidFill>
                          <a:sysClr val="windowText" lastClr="000000"/>
                        </a:solidFill>
                        <a:effectLst/>
                        <a:latin typeface="Calibri"/>
                        <a:ea typeface="Calibri"/>
                        <a:cs typeface="Times New Roman"/>
                      </a:endParaRPr>
                    </a:p>
                  </a:txBody>
                  <a:tcPr marL="48372" marR="48372" marT="0" marB="0" vert="vert27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9A5EF"/>
                    </a:solidFill>
                  </a:tcPr>
                </a:tc>
                <a:tc>
                  <a:txBody>
                    <a:bodyPr/>
                    <a:lstStyle/>
                    <a:p>
                      <a:pPr marL="0" marR="0">
                        <a:lnSpc>
                          <a:spcPct val="115000"/>
                        </a:lnSpc>
                        <a:spcBef>
                          <a:spcPts val="0"/>
                        </a:spcBef>
                        <a:spcAft>
                          <a:spcPts val="0"/>
                        </a:spcAft>
                      </a:pPr>
                      <a:r>
                        <a:rPr lang="en-US" sz="1400" dirty="0">
                          <a:solidFill>
                            <a:sysClr val="windowText" lastClr="000000"/>
                          </a:solidFill>
                          <a:effectLst/>
                        </a:rPr>
                        <a:t>Sexual Behaviors</a:t>
                      </a:r>
                      <a:endParaRPr lang="en-US" sz="1400" dirty="0">
                        <a:solidFill>
                          <a:sysClr val="windowText" lastClr="000000"/>
                        </a:solidFill>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F9A5EF"/>
                    </a:solidFill>
                  </a:tcPr>
                </a:tc>
              </a:tr>
              <a:tr h="457200">
                <a:tc vMerge="1">
                  <a:txBody>
                    <a:bodyPr/>
                    <a:lstStyle/>
                    <a:p>
                      <a:pPr marL="0" marR="0">
                        <a:lnSpc>
                          <a:spcPct val="115000"/>
                        </a:lnSpc>
                        <a:spcBef>
                          <a:spcPts val="0"/>
                        </a:spcBef>
                        <a:spcAft>
                          <a:spcPts val="0"/>
                        </a:spcAft>
                      </a:pPr>
                      <a:endParaRPr lang="en-US" sz="8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F9A5EF"/>
                    </a:solidFill>
                  </a:tcPr>
                </a:tc>
                <a:tc>
                  <a:txBody>
                    <a:bodyPr/>
                    <a:lstStyle/>
                    <a:p>
                      <a:pPr marL="0" marR="0">
                        <a:lnSpc>
                          <a:spcPct val="115000"/>
                        </a:lnSpc>
                        <a:spcBef>
                          <a:spcPts val="0"/>
                        </a:spcBef>
                        <a:spcAft>
                          <a:spcPts val="0"/>
                        </a:spcAft>
                      </a:pPr>
                      <a:r>
                        <a:rPr lang="en-US" sz="1400" dirty="0">
                          <a:solidFill>
                            <a:sysClr val="windowText" lastClr="000000"/>
                          </a:solidFill>
                          <a:effectLst/>
                        </a:rPr>
                        <a:t>Other ID Risk </a:t>
                      </a:r>
                      <a:r>
                        <a:rPr lang="en-US" sz="1400" dirty="0" smtClean="0">
                          <a:solidFill>
                            <a:sysClr val="windowText" lastClr="000000"/>
                          </a:solidFill>
                          <a:effectLst/>
                        </a:rPr>
                        <a:t/>
                      </a:r>
                      <a:br>
                        <a:rPr lang="en-US" sz="1400" dirty="0" smtClean="0">
                          <a:solidFill>
                            <a:sysClr val="windowText" lastClr="000000"/>
                          </a:solidFill>
                          <a:effectLst/>
                        </a:rPr>
                      </a:br>
                      <a:r>
                        <a:rPr lang="en-US" sz="800" dirty="0" smtClean="0">
                          <a:solidFill>
                            <a:sysClr val="windowText" lastClr="000000"/>
                          </a:solidFill>
                          <a:effectLst/>
                        </a:rPr>
                        <a:t>(</a:t>
                      </a:r>
                      <a:r>
                        <a:rPr lang="en-US" sz="800" dirty="0">
                          <a:solidFill>
                            <a:sysClr val="windowText" lastClr="000000"/>
                          </a:solidFill>
                          <a:effectLst/>
                        </a:rPr>
                        <a:t>Prison; Injection Drug Use)</a:t>
                      </a:r>
                      <a:endParaRPr lang="en-US" sz="800" dirty="0">
                        <a:solidFill>
                          <a:sysClr val="windowText" lastClr="000000"/>
                        </a:solidFill>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a:effectLst/>
                        </a:rPr>
                        <a:t> </a:t>
                      </a:r>
                      <a:endParaRPr lang="en-US" sz="1400" b="1">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F9A5EF"/>
                    </a:solidFill>
                  </a:tcPr>
                </a:tc>
              </a:tr>
              <a:tr h="45720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solidFill>
                      <a:srgbClr val="F9A5EF"/>
                    </a:solidFill>
                  </a:tcPr>
                </a:tc>
                <a:tc>
                  <a:txBody>
                    <a:bodyPr/>
                    <a:lstStyle/>
                    <a:p>
                      <a:pPr marL="0" marR="0">
                        <a:lnSpc>
                          <a:spcPct val="115000"/>
                        </a:lnSpc>
                        <a:spcBef>
                          <a:spcPts val="0"/>
                        </a:spcBef>
                        <a:spcAft>
                          <a:spcPts val="0"/>
                        </a:spcAft>
                      </a:pPr>
                      <a:r>
                        <a:rPr lang="en-US" sz="1400" dirty="0">
                          <a:solidFill>
                            <a:sysClr val="windowText" lastClr="000000"/>
                          </a:solidFill>
                          <a:effectLst/>
                        </a:rPr>
                        <a:t>HIV/ID </a:t>
                      </a:r>
                      <a:r>
                        <a:rPr lang="en-US" sz="1400" dirty="0" smtClean="0">
                          <a:solidFill>
                            <a:sysClr val="windowText" lastClr="000000"/>
                          </a:solidFill>
                          <a:effectLst/>
                        </a:rPr>
                        <a:t>Testing</a:t>
                      </a:r>
                      <a:endParaRPr lang="en-US" sz="1400" dirty="0">
                        <a:solidFill>
                          <a:sysClr val="windowText" lastClr="000000"/>
                        </a:solidFill>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solidFill>
                      <a:srgbClr val="F9A5EF"/>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solidFill>
                      <a:srgbClr val="F9A5EF"/>
                    </a:solidFill>
                  </a:tcPr>
                </a:tc>
              </a:tr>
              <a:tr h="457200">
                <a:tc vMerge="1">
                  <a:txBody>
                    <a:bodyPr/>
                    <a:lstStyle/>
                    <a:p>
                      <a:pPr marL="0" marR="0">
                        <a:lnSpc>
                          <a:spcPct val="115000"/>
                        </a:lnSpc>
                        <a:spcBef>
                          <a:spcPts val="0"/>
                        </a:spcBef>
                        <a:spcAft>
                          <a:spcPts val="0"/>
                        </a:spcAft>
                      </a:pPr>
                      <a:endParaRPr lang="en-US" sz="1400" dirty="0">
                        <a:solidFill>
                          <a:sysClr val="windowText" lastClr="000000"/>
                        </a:solidFill>
                        <a:effectLst/>
                        <a:latin typeface="Calibri"/>
                        <a:ea typeface="Calibri"/>
                        <a:cs typeface="Times New Roman"/>
                      </a:endParaRPr>
                    </a:p>
                  </a:txBody>
                  <a:tcPr marL="48372" marR="4837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solidFill>
                            <a:sysClr val="windowText" lastClr="000000"/>
                          </a:solidFill>
                          <a:effectLst/>
                        </a:rPr>
                        <a:t>HIV Treatment</a:t>
                      </a:r>
                      <a:endParaRPr lang="en-US" sz="1400" dirty="0">
                        <a:solidFill>
                          <a:sysClr val="windowText" lastClr="000000"/>
                        </a:solidFill>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48372" marR="48372" marT="0" marB="0" anchor="ctr">
                    <a:lnB w="12700" cap="flat" cmpd="sng" algn="ctr">
                      <a:solidFill>
                        <a:schemeClr val="tx1"/>
                      </a:solidFill>
                      <a:prstDash val="solid"/>
                      <a:round/>
                      <a:headEnd type="none" w="med" len="med"/>
                      <a:tailEnd type="none" w="med" len="med"/>
                    </a:lnB>
                    <a:solidFill>
                      <a:srgbClr val="F9A5EF"/>
                    </a:solidFill>
                  </a:tcPr>
                </a:tc>
                <a:tc>
                  <a:txBody>
                    <a:bodyPr/>
                    <a:lstStyle/>
                    <a:p>
                      <a:pPr marL="0" marR="0" algn="ctr">
                        <a:lnSpc>
                          <a:spcPct val="115000"/>
                        </a:lnSpc>
                        <a:spcBef>
                          <a:spcPts val="0"/>
                        </a:spcBef>
                        <a:spcAft>
                          <a:spcPts val="0"/>
                        </a:spcAft>
                      </a:pPr>
                      <a:r>
                        <a:rPr lang="en-US" sz="1400" b="1" dirty="0">
                          <a:effectLst/>
                        </a:rPr>
                        <a:t>✓</a:t>
                      </a:r>
                      <a:endParaRPr lang="en-US" sz="1400" b="1" dirty="0">
                        <a:effectLst/>
                        <a:latin typeface="Calibri"/>
                        <a:ea typeface="Calibri"/>
                        <a:cs typeface="Times New Roman"/>
                      </a:endParaRPr>
                    </a:p>
                  </a:txBody>
                  <a:tcPr marL="48372" marR="4837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9A5EF"/>
                    </a:solidFill>
                  </a:tcPr>
                </a:tc>
              </a:tr>
            </a:tbl>
          </a:graphicData>
        </a:graphic>
      </p:graphicFrame>
      <p:sp>
        <p:nvSpPr>
          <p:cNvPr id="3" name="Slide Number Placeholder 2"/>
          <p:cNvSpPr>
            <a:spLocks noGrp="1"/>
          </p:cNvSpPr>
          <p:nvPr>
            <p:ph type="sldNum" sz="quarter" idx="12"/>
          </p:nvPr>
        </p:nvSpPr>
        <p:spPr/>
        <p:txBody>
          <a:bodyPr/>
          <a:lstStyle/>
          <a:p>
            <a:pPr algn="r"/>
            <a:fld id="{E1A1E4C4-CA5F-4648-BF5E-C9F1A73E867C}" type="slidenum">
              <a:rPr lang="en-US" smtClean="0"/>
              <a:pPr algn="r"/>
              <a:t>39</a:t>
            </a:fld>
            <a:endParaRPr lang="en-US" dirty="0"/>
          </a:p>
        </p:txBody>
      </p:sp>
    </p:spTree>
    <p:extLst>
      <p:ext uri="{BB962C8B-B14F-4D97-AF65-F5344CB8AC3E}">
        <p14:creationId xmlns:p14="http://schemas.microsoft.com/office/powerpoint/2010/main" val="21841825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The Need for Integrated Care</a:t>
            </a:r>
            <a:r>
              <a:rPr lang="en-US" dirty="0"/>
              <a:t/>
            </a:r>
            <a:br>
              <a:rPr lang="en-US" dirty="0"/>
            </a:br>
            <a:endParaRPr lang="en-US" sz="35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4</a:t>
            </a:fld>
            <a:endParaRPr lang="en-US"/>
          </a:p>
        </p:txBody>
      </p:sp>
    </p:spTree>
    <p:extLst>
      <p:ext uri="{BB962C8B-B14F-4D97-AF65-F5344CB8AC3E}">
        <p14:creationId xmlns:p14="http://schemas.microsoft.com/office/powerpoint/2010/main" val="3024943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 1: Lloyd</a:t>
            </a:r>
            <a:endParaRPr lang="en-US" dirty="0"/>
          </a:p>
        </p:txBody>
      </p:sp>
      <p:sp>
        <p:nvSpPr>
          <p:cNvPr id="3" name="Content Placeholder 2"/>
          <p:cNvSpPr>
            <a:spLocks noGrp="1"/>
          </p:cNvSpPr>
          <p:nvPr>
            <p:ph idx="1"/>
          </p:nvPr>
        </p:nvSpPr>
        <p:spPr/>
        <p:txBody>
          <a:bodyPr>
            <a:normAutofit fontScale="92500"/>
          </a:bodyPr>
          <a:lstStyle/>
          <a:p>
            <a:r>
              <a:rPr lang="en-US" dirty="0" smtClean="0"/>
              <a:t>23-year-old single African American male </a:t>
            </a:r>
          </a:p>
          <a:p>
            <a:r>
              <a:rPr lang="en-US" dirty="0" smtClean="0"/>
              <a:t>High school graduate; working as a plumber’s assistant for 3 years</a:t>
            </a:r>
          </a:p>
          <a:p>
            <a:r>
              <a:rPr lang="en-US" dirty="0" smtClean="0"/>
              <a:t>Active social life with friends; no girlfriend but has had 3 female sexual partners in past year; usually wears condoms</a:t>
            </a:r>
          </a:p>
          <a:p>
            <a:r>
              <a:rPr lang="en-US" dirty="0" smtClean="0"/>
              <a:t>Currently drinks alcohol &amp; shoots speedballs (cocaine &amp; heroin); history of other drug use</a:t>
            </a:r>
          </a:p>
          <a:p>
            <a:r>
              <a:rPr lang="en-US" dirty="0" smtClean="0"/>
              <a:t>Has been complaining of stomach pain that feels like “multiple stab wounds that goes on for hours”</a:t>
            </a:r>
          </a:p>
          <a:p>
            <a:r>
              <a:rPr lang="en-US" dirty="0"/>
              <a:t>Tested positive for HIV last year; has difficulty paying for medications</a:t>
            </a:r>
          </a:p>
          <a:p>
            <a:r>
              <a:rPr lang="en-US" dirty="0" smtClean="0"/>
              <a:t>Has thought about suicide as a way to end his life if his disease progresses to AIDS.</a:t>
            </a:r>
            <a:endParaRPr lang="en-US" dirty="0"/>
          </a:p>
        </p:txBody>
      </p:sp>
      <p:sp>
        <p:nvSpPr>
          <p:cNvPr id="4" name="Slide Number Placeholder 3"/>
          <p:cNvSpPr>
            <a:spLocks noGrp="1"/>
          </p:cNvSpPr>
          <p:nvPr>
            <p:ph type="sldNum" sz="quarter" idx="12"/>
          </p:nvPr>
        </p:nvSpPr>
        <p:spPr/>
        <p:txBody>
          <a:bodyPr/>
          <a:lstStyle/>
          <a:p>
            <a:fld id="{E1A1E4C4-CA5F-4648-BF5E-C9F1A73E867C}" type="slidenum">
              <a:rPr lang="en-US" smtClean="0"/>
              <a:t>40</a:t>
            </a:fld>
            <a:endParaRPr lang="en-US"/>
          </a:p>
        </p:txBody>
      </p:sp>
    </p:spTree>
    <p:extLst>
      <p:ext uri="{BB962C8B-B14F-4D97-AF65-F5344CB8AC3E}">
        <p14:creationId xmlns:p14="http://schemas.microsoft.com/office/powerpoint/2010/main" val="746813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2400" y="457200"/>
            <a:ext cx="647701" cy="6248400"/>
          </a:xfrm>
        </p:spPr>
        <p:txBody>
          <a:bodyPr vert="vert270">
            <a:normAutofit fontScale="90000"/>
          </a:bodyPr>
          <a:lstStyle/>
          <a:p>
            <a:r>
              <a:rPr lang="en-US" dirty="0" smtClean="0"/>
              <a:t>Physical &amp; Mental Health Status</a:t>
            </a:r>
            <a:endParaRPr lang="en-US" dirty="0"/>
          </a:p>
        </p:txBody>
      </p:sp>
      <p:sp>
        <p:nvSpPr>
          <p:cNvPr id="4" name="Slide Number Placeholder 3"/>
          <p:cNvSpPr>
            <a:spLocks noGrp="1"/>
          </p:cNvSpPr>
          <p:nvPr>
            <p:ph type="sldNum" sz="quarter" idx="12"/>
          </p:nvPr>
        </p:nvSpPr>
        <p:spPr/>
        <p:txBody>
          <a:bodyPr/>
          <a:lstStyle/>
          <a:p>
            <a:fld id="{E1A1E4C4-CA5F-4648-BF5E-C9F1A73E867C}" type="slidenum">
              <a:rPr lang="en-US" smtClean="0"/>
              <a:t>41</a:t>
            </a:fld>
            <a:endParaRPr lang="en-US"/>
          </a:p>
        </p:txBody>
      </p:sp>
      <p:grpSp>
        <p:nvGrpSpPr>
          <p:cNvPr id="7" name="Group 6"/>
          <p:cNvGrpSpPr/>
          <p:nvPr/>
        </p:nvGrpSpPr>
        <p:grpSpPr>
          <a:xfrm>
            <a:off x="990601" y="381000"/>
            <a:ext cx="7543799" cy="5000527"/>
            <a:chOff x="0" y="381000"/>
            <a:chExt cx="8302173" cy="5667829"/>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29" t="19301" r="18942" b="40106"/>
            <a:stretch/>
          </p:blipFill>
          <p:spPr bwMode="auto">
            <a:xfrm>
              <a:off x="0" y="381000"/>
              <a:ext cx="8302173" cy="34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29" t="68317" r="18942" b="6371"/>
            <a:stretch/>
          </p:blipFill>
          <p:spPr bwMode="auto">
            <a:xfrm>
              <a:off x="0" y="3878943"/>
              <a:ext cx="8302173" cy="216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106" t="24719" r="18307" b="57757"/>
          <a:stretch/>
        </p:blipFill>
        <p:spPr bwMode="auto">
          <a:xfrm>
            <a:off x="990601" y="5442507"/>
            <a:ext cx="7543799" cy="133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838200" y="990600"/>
            <a:ext cx="7924800" cy="22860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ounded Rectangle 19"/>
          <p:cNvSpPr/>
          <p:nvPr/>
        </p:nvSpPr>
        <p:spPr>
          <a:xfrm>
            <a:off x="838200" y="1409700"/>
            <a:ext cx="7924800" cy="22860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ounded Rectangle 20"/>
          <p:cNvSpPr/>
          <p:nvPr/>
        </p:nvSpPr>
        <p:spPr>
          <a:xfrm>
            <a:off x="838200" y="2286000"/>
            <a:ext cx="7924800" cy="76200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ounded Rectangle 21"/>
          <p:cNvSpPr/>
          <p:nvPr/>
        </p:nvSpPr>
        <p:spPr>
          <a:xfrm>
            <a:off x="800100" y="5152927"/>
            <a:ext cx="7924800" cy="22860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Rounded Rectangle 22"/>
          <p:cNvSpPr/>
          <p:nvPr/>
        </p:nvSpPr>
        <p:spPr>
          <a:xfrm>
            <a:off x="800100" y="4724400"/>
            <a:ext cx="7924800" cy="22860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ounded Rectangle 23"/>
          <p:cNvSpPr/>
          <p:nvPr/>
        </p:nvSpPr>
        <p:spPr>
          <a:xfrm>
            <a:off x="838200" y="3048000"/>
            <a:ext cx="7924800" cy="403106"/>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Rounded Rectangle 24"/>
          <p:cNvSpPr/>
          <p:nvPr/>
        </p:nvSpPr>
        <p:spPr>
          <a:xfrm>
            <a:off x="800100" y="5715000"/>
            <a:ext cx="7924800" cy="106680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56823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animBg="1"/>
      <p:bldP spid="20" grpId="1" animBg="1"/>
      <p:bldP spid="21" grpId="0" animBg="1"/>
      <p:bldP spid="22" grpId="0" animBg="1"/>
      <p:bldP spid="23" grpId="0" animBg="1"/>
      <p:bldP spid="23" grpId="1" animBg="1"/>
      <p:bldP spid="24" grpId="0" animBg="1"/>
      <p:bldP spid="24" grpId="1" animBg="1"/>
      <p:bldP spid="25" grpId="0" animBg="1"/>
      <p:bldP spid="2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1E4C4-CA5F-4648-BF5E-C9F1A73E867C}" type="slidenum">
              <a:rPr lang="en-US" smtClean="0"/>
              <a:t>42</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76" t="16110" r="40396" b="52940"/>
          <a:stretch/>
        </p:blipFill>
        <p:spPr bwMode="auto">
          <a:xfrm>
            <a:off x="163728" y="578324"/>
            <a:ext cx="4473143" cy="2774475"/>
          </a:xfrm>
          <a:prstGeom prst="rect">
            <a:avLst/>
          </a:prstGeom>
          <a:noFill/>
          <a:ln w="190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22" t="58508" r="40595" b="9292"/>
          <a:stretch/>
        </p:blipFill>
        <p:spPr bwMode="auto">
          <a:xfrm>
            <a:off x="4789271" y="578325"/>
            <a:ext cx="4191001" cy="2774475"/>
          </a:xfrm>
          <a:prstGeom prst="rect">
            <a:avLst/>
          </a:prstGeom>
          <a:noFill/>
          <a:ln w="190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566" t="32103" r="39100" b="26350"/>
          <a:stretch/>
        </p:blipFill>
        <p:spPr bwMode="auto">
          <a:xfrm>
            <a:off x="2418282" y="3848100"/>
            <a:ext cx="4307437" cy="2917850"/>
          </a:xfrm>
          <a:prstGeom prst="rect">
            <a:avLst/>
          </a:prstGeom>
          <a:noFill/>
          <a:ln w="190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63728" y="3352800"/>
            <a:ext cx="4473143" cy="584775"/>
          </a:xfrm>
          <a:prstGeom prst="rect">
            <a:avLst/>
          </a:prstGeom>
          <a:noFill/>
        </p:spPr>
        <p:txBody>
          <a:bodyPr wrap="square" rtlCol="0">
            <a:spAutoFit/>
          </a:bodyPr>
          <a:lstStyle/>
          <a:p>
            <a:r>
              <a:rPr lang="en-US" sz="1600" i="1" dirty="0" smtClean="0"/>
              <a:t>Mild depressive symptoms </a:t>
            </a:r>
            <a:br>
              <a:rPr lang="en-US" sz="1600" i="1" dirty="0" smtClean="0"/>
            </a:br>
            <a:r>
              <a:rPr lang="en-US" sz="1600" i="1" dirty="0" smtClean="0"/>
              <a:t>Suicidal ideation</a:t>
            </a:r>
            <a:endParaRPr lang="en-US" sz="1600" i="1" dirty="0"/>
          </a:p>
        </p:txBody>
      </p:sp>
      <p:sp>
        <p:nvSpPr>
          <p:cNvPr id="8" name="TextBox 7"/>
          <p:cNvSpPr txBox="1"/>
          <p:nvPr/>
        </p:nvSpPr>
        <p:spPr>
          <a:xfrm>
            <a:off x="4532529" y="3338730"/>
            <a:ext cx="4473143" cy="338554"/>
          </a:xfrm>
          <a:prstGeom prst="rect">
            <a:avLst/>
          </a:prstGeom>
          <a:noFill/>
        </p:spPr>
        <p:txBody>
          <a:bodyPr wrap="square" rtlCol="0">
            <a:spAutoFit/>
          </a:bodyPr>
          <a:lstStyle/>
          <a:p>
            <a:pPr algn="r"/>
            <a:r>
              <a:rPr lang="en-US" sz="1600" i="1" dirty="0" smtClean="0"/>
              <a:t>Good self-esteem &amp; social relationships</a:t>
            </a:r>
            <a:endParaRPr lang="en-US" sz="1600" i="1" dirty="0"/>
          </a:p>
        </p:txBody>
      </p:sp>
      <p:sp>
        <p:nvSpPr>
          <p:cNvPr id="9" name="TextBox 8"/>
          <p:cNvSpPr txBox="1"/>
          <p:nvPr/>
        </p:nvSpPr>
        <p:spPr>
          <a:xfrm>
            <a:off x="125627" y="5934953"/>
            <a:ext cx="2236572" cy="830997"/>
          </a:xfrm>
          <a:prstGeom prst="rect">
            <a:avLst/>
          </a:prstGeom>
          <a:noFill/>
        </p:spPr>
        <p:txBody>
          <a:bodyPr wrap="square" rtlCol="0">
            <a:spAutoFit/>
          </a:bodyPr>
          <a:lstStyle/>
          <a:p>
            <a:pPr algn="r"/>
            <a:r>
              <a:rPr lang="en-US" sz="1600" i="1" dirty="0" smtClean="0"/>
              <a:t>Severe pain</a:t>
            </a:r>
            <a:br>
              <a:rPr lang="en-US" sz="1600" i="1" dirty="0" smtClean="0"/>
            </a:br>
            <a:r>
              <a:rPr lang="en-US" sz="1600" i="1" dirty="0" smtClean="0"/>
              <a:t>Some general health concerns</a:t>
            </a:r>
            <a:endParaRPr lang="en-US" sz="1600" i="1" dirty="0"/>
          </a:p>
        </p:txBody>
      </p:sp>
      <p:cxnSp>
        <p:nvCxnSpPr>
          <p:cNvPr id="7" name="Straight Arrow Connector 6"/>
          <p:cNvCxnSpPr/>
          <p:nvPr/>
        </p:nvCxnSpPr>
        <p:spPr>
          <a:xfrm flipH="1">
            <a:off x="2895600" y="1219200"/>
            <a:ext cx="10668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3124200" y="1524000"/>
            <a:ext cx="10668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H="1">
            <a:off x="3570071" y="2667000"/>
            <a:ext cx="1066800" cy="0"/>
          </a:xfrm>
          <a:prstGeom prst="straightConnector1">
            <a:avLst/>
          </a:prstGeom>
          <a:ln w="76200">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6725719" y="5950803"/>
            <a:ext cx="1066800" cy="0"/>
          </a:xfrm>
          <a:prstGeom prst="straightConnector1">
            <a:avLst/>
          </a:prstGeom>
          <a:ln w="76200">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12301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762000"/>
          </a:xfrm>
        </p:spPr>
        <p:txBody>
          <a:bodyPr/>
          <a:lstStyle/>
          <a:p>
            <a:r>
              <a:rPr lang="en-US" dirty="0" smtClean="0"/>
              <a:t>Substance Use</a:t>
            </a:r>
            <a:endParaRPr lang="en-US" dirty="0"/>
          </a:p>
        </p:txBody>
      </p:sp>
      <p:sp>
        <p:nvSpPr>
          <p:cNvPr id="2" name="Slide Number Placeholder 1"/>
          <p:cNvSpPr>
            <a:spLocks noGrp="1"/>
          </p:cNvSpPr>
          <p:nvPr>
            <p:ph type="sldNum" sz="quarter" idx="12"/>
          </p:nvPr>
        </p:nvSpPr>
        <p:spPr/>
        <p:txBody>
          <a:bodyPr/>
          <a:lstStyle/>
          <a:p>
            <a:fld id="{E1A1E4C4-CA5F-4648-BF5E-C9F1A73E867C}" type="slidenum">
              <a:rPr lang="en-US" smtClean="0"/>
              <a:t>43</a:t>
            </a:fld>
            <a:endParaRPr 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06" t="53182" r="18307" b="10773"/>
          <a:stretch/>
        </p:blipFill>
        <p:spPr bwMode="auto">
          <a:xfrm>
            <a:off x="913743" y="1752600"/>
            <a:ext cx="7087257" cy="2592477"/>
          </a:xfrm>
          <a:prstGeom prst="rect">
            <a:avLst/>
          </a:prstGeom>
          <a:noFill/>
          <a:ln w="190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3" t="20070" r="18796" b="64336"/>
          <a:stretch/>
        </p:blipFill>
        <p:spPr bwMode="auto">
          <a:xfrm>
            <a:off x="913086" y="5034954"/>
            <a:ext cx="7087257" cy="1137246"/>
          </a:xfrm>
          <a:prstGeom prst="rect">
            <a:avLst/>
          </a:prstGeom>
          <a:noFill/>
          <a:ln w="19050">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5828643" y="1727200"/>
            <a:ext cx="647700" cy="7112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Oval 7"/>
          <p:cNvSpPr/>
          <p:nvPr/>
        </p:nvSpPr>
        <p:spPr>
          <a:xfrm>
            <a:off x="5142843" y="2590800"/>
            <a:ext cx="685800" cy="53340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Oval 8"/>
          <p:cNvSpPr/>
          <p:nvPr/>
        </p:nvSpPr>
        <p:spPr>
          <a:xfrm>
            <a:off x="5777843" y="3734296"/>
            <a:ext cx="762000" cy="68530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ounded Rectangle 6"/>
          <p:cNvSpPr/>
          <p:nvPr/>
        </p:nvSpPr>
        <p:spPr>
          <a:xfrm>
            <a:off x="1713843" y="5715000"/>
            <a:ext cx="4445000" cy="3048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47129" y="1447800"/>
            <a:ext cx="3089214" cy="338554"/>
          </a:xfrm>
          <a:prstGeom prst="rect">
            <a:avLst/>
          </a:prstGeom>
          <a:noFill/>
        </p:spPr>
        <p:txBody>
          <a:bodyPr vert="horz" wrap="square" rtlCol="0">
            <a:spAutoFit/>
          </a:bodyPr>
          <a:lstStyle/>
          <a:p>
            <a:r>
              <a:rPr lang="en-US" sz="1600" i="1" dirty="0" smtClean="0"/>
              <a:t>ALCOHOL USE</a:t>
            </a:r>
            <a:endParaRPr lang="en-US" sz="1600" i="1" dirty="0"/>
          </a:p>
        </p:txBody>
      </p:sp>
      <p:sp>
        <p:nvSpPr>
          <p:cNvPr id="16" name="TextBox 15"/>
          <p:cNvSpPr txBox="1"/>
          <p:nvPr/>
        </p:nvSpPr>
        <p:spPr>
          <a:xfrm>
            <a:off x="901043" y="4731831"/>
            <a:ext cx="3200401" cy="338554"/>
          </a:xfrm>
          <a:prstGeom prst="rect">
            <a:avLst/>
          </a:prstGeom>
          <a:noFill/>
        </p:spPr>
        <p:txBody>
          <a:bodyPr vert="horz" wrap="square" rtlCol="0">
            <a:spAutoFit/>
          </a:bodyPr>
          <a:lstStyle/>
          <a:p>
            <a:r>
              <a:rPr lang="en-US" sz="1600" i="1" dirty="0" smtClean="0"/>
              <a:t>ILLICIT DRUGS</a:t>
            </a:r>
            <a:endParaRPr lang="en-US" sz="1600" i="1" dirty="0"/>
          </a:p>
        </p:txBody>
      </p:sp>
    </p:spTree>
    <p:extLst>
      <p:ext uri="{BB962C8B-B14F-4D97-AF65-F5344CB8AC3E}">
        <p14:creationId xmlns:p14="http://schemas.microsoft.com/office/powerpoint/2010/main" val="3592520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1E4C4-CA5F-4648-BF5E-C9F1A73E867C}" type="slidenum">
              <a:rPr lang="en-US" smtClean="0"/>
              <a:t>44</a:t>
            </a:fld>
            <a:endParaRPr lang="en-US"/>
          </a:p>
        </p:txBody>
      </p:sp>
      <p:grpSp>
        <p:nvGrpSpPr>
          <p:cNvPr id="10" name="Group 9"/>
          <p:cNvGrpSpPr/>
          <p:nvPr/>
        </p:nvGrpSpPr>
        <p:grpSpPr>
          <a:xfrm>
            <a:off x="3035300" y="1371600"/>
            <a:ext cx="5245100" cy="4432300"/>
            <a:chOff x="3429000" y="2095748"/>
            <a:chExt cx="5245100" cy="4432300"/>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019" t="30519" r="40741" b="17778"/>
            <a:stretch/>
          </p:blipFill>
          <p:spPr bwMode="auto">
            <a:xfrm>
              <a:off x="3429000" y="2095748"/>
              <a:ext cx="5245100" cy="443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382000" y="2095748"/>
              <a:ext cx="292100" cy="415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685800" y="2438400"/>
            <a:ext cx="2133600" cy="1754326"/>
          </a:xfrm>
          <a:prstGeom prst="rect">
            <a:avLst/>
          </a:prstGeom>
          <a:noFill/>
        </p:spPr>
        <p:txBody>
          <a:bodyPr wrap="square" rtlCol="0">
            <a:spAutoFit/>
          </a:bodyPr>
          <a:lstStyle/>
          <a:p>
            <a:r>
              <a:rPr lang="en-US" i="1" dirty="0" smtClean="0"/>
              <a:t>Substance abuse treatment referral recommended due to alcohol and illicit drug (cocaine &amp; heroin) abuse.</a:t>
            </a:r>
            <a:endParaRPr lang="en-US" i="1" dirty="0"/>
          </a:p>
        </p:txBody>
      </p:sp>
    </p:spTree>
    <p:extLst>
      <p:ext uri="{BB962C8B-B14F-4D97-AF65-F5344CB8AC3E}">
        <p14:creationId xmlns:p14="http://schemas.microsoft.com/office/powerpoint/2010/main" val="346562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1E4C4-CA5F-4648-BF5E-C9F1A73E867C}" type="slidenum">
              <a:rPr lang="en-US" smtClean="0"/>
              <a:t>45</a:t>
            </a:fld>
            <a:endParaRPr lang="en-US"/>
          </a:p>
        </p:txBody>
      </p:sp>
      <p:cxnSp>
        <p:nvCxnSpPr>
          <p:cNvPr id="4" name="Straight Arrow Connector 3"/>
          <p:cNvCxnSpPr/>
          <p:nvPr/>
        </p:nvCxnSpPr>
        <p:spPr>
          <a:xfrm>
            <a:off x="125035" y="1295400"/>
            <a:ext cx="1143000" cy="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pic>
        <p:nvPicPr>
          <p:cNvPr id="512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1296" t="13778" r="19630" b="7407"/>
          <a:stretch/>
        </p:blipFill>
        <p:spPr bwMode="auto">
          <a:xfrm>
            <a:off x="1295400" y="402418"/>
            <a:ext cx="7620000" cy="635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25035" y="2057400"/>
            <a:ext cx="1143000" cy="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a:off x="125035" y="2286000"/>
            <a:ext cx="1143000" cy="0"/>
          </a:xfrm>
          <a:prstGeom prst="straightConnector1">
            <a:avLst/>
          </a:prstGeom>
          <a:ln>
            <a:solidFill>
              <a:srgbClr val="FF0000"/>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60064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Case Example 2: Jessica</a:t>
            </a:r>
            <a:endParaRPr lang="en-US" dirty="0"/>
          </a:p>
        </p:txBody>
      </p:sp>
      <p:sp>
        <p:nvSpPr>
          <p:cNvPr id="7" name="Content Placeholder 6"/>
          <p:cNvSpPr>
            <a:spLocks noGrp="1"/>
          </p:cNvSpPr>
          <p:nvPr>
            <p:ph idx="1"/>
          </p:nvPr>
        </p:nvSpPr>
        <p:spPr/>
        <p:txBody>
          <a:bodyPr/>
          <a:lstStyle/>
          <a:p>
            <a:r>
              <a:rPr lang="en-US" dirty="0" smtClean="0"/>
              <a:t>28-year-old married Caucasian female</a:t>
            </a:r>
          </a:p>
          <a:p>
            <a:r>
              <a:rPr lang="en-US" dirty="0" smtClean="0"/>
              <a:t>Second year medical resident in a large hospital</a:t>
            </a:r>
          </a:p>
          <a:p>
            <a:r>
              <a:rPr lang="en-US" dirty="0" smtClean="0"/>
              <a:t>Past few weeks endorsed the following:</a:t>
            </a:r>
          </a:p>
          <a:p>
            <a:pPr lvl="1"/>
            <a:r>
              <a:rPr lang="en-US" dirty="0" smtClean="0"/>
              <a:t>Feelings of worthlessness; low mood; tearfulness</a:t>
            </a:r>
          </a:p>
          <a:p>
            <a:pPr lvl="1"/>
            <a:r>
              <a:rPr lang="en-US" dirty="0" smtClean="0"/>
              <a:t>Tiredness; difficulty falling and staying asleep</a:t>
            </a:r>
          </a:p>
          <a:p>
            <a:pPr lvl="1"/>
            <a:r>
              <a:rPr lang="en-US" dirty="0"/>
              <a:t>D</a:t>
            </a:r>
            <a:r>
              <a:rPr lang="en-US" dirty="0" smtClean="0"/>
              <a:t>ifficulty concentrating</a:t>
            </a:r>
          </a:p>
          <a:p>
            <a:pPr lvl="1"/>
            <a:r>
              <a:rPr lang="en-US" dirty="0" smtClean="0"/>
              <a:t>Irritability</a:t>
            </a:r>
          </a:p>
          <a:p>
            <a:pPr lvl="1"/>
            <a:r>
              <a:rPr lang="en-US" dirty="0" smtClean="0"/>
              <a:t>Withdraw/not spending time with friends or on pleasurable activities</a:t>
            </a:r>
          </a:p>
          <a:p>
            <a:pPr lvl="1"/>
            <a:r>
              <a:rPr lang="en-US" dirty="0" smtClean="0"/>
              <a:t>Increased dissatisfaction with life; frequent thoughts of wishing she were dead</a:t>
            </a:r>
          </a:p>
          <a:p>
            <a:r>
              <a:rPr lang="en-US" dirty="0" smtClean="0"/>
              <a:t>Drinks a few glasses of wine a couple of times per week “to help [her] sleep”</a:t>
            </a:r>
            <a:endParaRPr lang="en-US" dirty="0"/>
          </a:p>
        </p:txBody>
      </p:sp>
      <p:sp>
        <p:nvSpPr>
          <p:cNvPr id="5" name="Slide Number Placeholder 4"/>
          <p:cNvSpPr>
            <a:spLocks noGrp="1"/>
          </p:cNvSpPr>
          <p:nvPr>
            <p:ph type="sldNum" sz="quarter" idx="12"/>
          </p:nvPr>
        </p:nvSpPr>
        <p:spPr/>
        <p:txBody>
          <a:bodyPr/>
          <a:lstStyle/>
          <a:p>
            <a:fld id="{E1A1E4C4-CA5F-4648-BF5E-C9F1A73E867C}" type="slidenum">
              <a:rPr lang="en-US" smtClean="0"/>
              <a:t>46</a:t>
            </a:fld>
            <a:endParaRPr lang="en-US"/>
          </a:p>
        </p:txBody>
      </p:sp>
    </p:spTree>
    <p:extLst>
      <p:ext uri="{BB962C8B-B14F-4D97-AF65-F5344CB8AC3E}">
        <p14:creationId xmlns:p14="http://schemas.microsoft.com/office/powerpoint/2010/main" val="3131510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77000" y="533400"/>
            <a:ext cx="2362200" cy="1885950"/>
          </a:xfrm>
        </p:spPr>
        <p:txBody>
          <a:bodyPr>
            <a:noAutofit/>
          </a:bodyPr>
          <a:lstStyle/>
          <a:p>
            <a:pPr algn="ctr"/>
            <a:r>
              <a:rPr lang="en-US" dirty="0" smtClean="0"/>
              <a:t>Mental Health Status</a:t>
            </a:r>
            <a:endParaRPr lang="en-US" dirty="0"/>
          </a:p>
        </p:txBody>
      </p:sp>
      <p:sp>
        <p:nvSpPr>
          <p:cNvPr id="4" name="Slide Number Placeholder 3"/>
          <p:cNvSpPr>
            <a:spLocks noGrp="1"/>
          </p:cNvSpPr>
          <p:nvPr>
            <p:ph type="sldNum" sz="quarter" idx="12"/>
          </p:nvPr>
        </p:nvSpPr>
        <p:spPr/>
        <p:txBody>
          <a:bodyPr/>
          <a:lstStyle/>
          <a:p>
            <a:fld id="{E1A1E4C4-CA5F-4648-BF5E-C9F1A73E867C}" type="slidenum">
              <a:rPr lang="en-US" smtClean="0"/>
              <a:t>47</a:t>
            </a:fld>
            <a:endParaRPr lang="en-US"/>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33" t="34223" r="26574" b="39334"/>
          <a:stretch/>
        </p:blipFill>
        <p:spPr bwMode="auto">
          <a:xfrm>
            <a:off x="228600" y="152400"/>
            <a:ext cx="61849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33" t="71185" r="26574" b="9778"/>
          <a:stretch/>
        </p:blipFill>
        <p:spPr bwMode="auto">
          <a:xfrm>
            <a:off x="228600" y="2495550"/>
            <a:ext cx="6184900" cy="163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519" t="47703" r="34629" b="25185"/>
          <a:stretch/>
        </p:blipFill>
        <p:spPr bwMode="auto">
          <a:xfrm>
            <a:off x="4298221" y="4191000"/>
            <a:ext cx="4655279" cy="2476500"/>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871" t="37111" r="44352" b="49556"/>
          <a:stretch/>
        </p:blipFill>
        <p:spPr bwMode="auto">
          <a:xfrm>
            <a:off x="215900" y="4216400"/>
            <a:ext cx="3810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52400" y="838200"/>
            <a:ext cx="6324600" cy="4476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1828800"/>
            <a:ext cx="4267200" cy="590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4419600"/>
            <a:ext cx="13589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67000" y="4902200"/>
            <a:ext cx="65405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486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Substance (Alcohol) Use</a:t>
            </a:r>
            <a:endParaRPr lang="en-US" dirty="0"/>
          </a:p>
        </p:txBody>
      </p:sp>
      <p:sp>
        <p:nvSpPr>
          <p:cNvPr id="4" name="Slide Number Placeholder 3"/>
          <p:cNvSpPr>
            <a:spLocks noGrp="1"/>
          </p:cNvSpPr>
          <p:nvPr>
            <p:ph type="sldNum" sz="quarter" idx="12"/>
          </p:nvPr>
        </p:nvSpPr>
        <p:spPr/>
        <p:txBody>
          <a:bodyPr/>
          <a:lstStyle/>
          <a:p>
            <a:fld id="{E1A1E4C4-CA5F-4648-BF5E-C9F1A73E867C}" type="slidenum">
              <a:rPr lang="en-US" smtClean="0"/>
              <a:t>48</a:t>
            </a:fld>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26" t="52889" r="45741" b="18815"/>
          <a:stretch/>
        </p:blipFill>
        <p:spPr bwMode="auto">
          <a:xfrm>
            <a:off x="2895600" y="3733800"/>
            <a:ext cx="3581400" cy="3040211"/>
          </a:xfrm>
          <a:prstGeom prst="rect">
            <a:avLst/>
          </a:prstGeom>
          <a:noFill/>
          <a:ln w="2857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000" t="46074" r="18426" b="26073"/>
          <a:stretch/>
        </p:blipFill>
        <p:spPr bwMode="auto">
          <a:xfrm>
            <a:off x="841375" y="1472054"/>
            <a:ext cx="7461250" cy="210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035675" y="2971800"/>
            <a:ext cx="65405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89550" y="2362200"/>
            <a:ext cx="65405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43600" y="152400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316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A1E4C4-CA5F-4648-BF5E-C9F1A73E867C}" type="slidenum">
              <a:rPr lang="en-US" smtClean="0"/>
              <a:t>49</a:t>
            </a:fld>
            <a:endParaRPr lang="en-US"/>
          </a:p>
        </p:txBody>
      </p:sp>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204" t="13778" r="19630" b="5038"/>
          <a:stretch/>
        </p:blipFill>
        <p:spPr bwMode="auto">
          <a:xfrm>
            <a:off x="914400" y="457558"/>
            <a:ext cx="7315200" cy="627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38200" y="1409700"/>
            <a:ext cx="7467600" cy="419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43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Need for Integrated Care</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71294725"/>
              </p:ext>
            </p:extLst>
          </p:nvPr>
        </p:nvGraphicFramePr>
        <p:xfrm>
          <a:off x="457200" y="1673225"/>
          <a:ext cx="5181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5791200" y="2286000"/>
            <a:ext cx="2895600" cy="4105656"/>
          </a:xfrm>
        </p:spPr>
        <p:txBody>
          <a:bodyPr/>
          <a:lstStyle/>
          <a:p>
            <a:pPr marL="0" indent="0">
              <a:buNone/>
            </a:pPr>
            <a:r>
              <a:rPr lang="en-US" dirty="0" smtClean="0"/>
              <a:t>It is likely that individuals who seek Mental Health services have concerns across many health domains.</a:t>
            </a:r>
            <a:endParaRPr lang="en-US"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5</a:t>
            </a:fld>
            <a:endParaRPr lang="en-US"/>
          </a:p>
        </p:txBody>
      </p:sp>
    </p:spTree>
    <p:extLst>
      <p:ext uri="{BB962C8B-B14F-4D97-AF65-F5344CB8AC3E}">
        <p14:creationId xmlns:p14="http://schemas.microsoft.com/office/powerpoint/2010/main" val="4040040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3943350" cy="1311274"/>
          </a:xfrm>
        </p:spPr>
        <p:txBody>
          <a:bodyPr>
            <a:normAutofit/>
          </a:bodyPr>
          <a:lstStyle/>
          <a:p>
            <a:r>
              <a:rPr lang="en-US" dirty="0" smtClean="0"/>
              <a:t>Putting It All Together:</a:t>
            </a:r>
            <a:endParaRPr lang="en-US" dirty="0"/>
          </a:p>
        </p:txBody>
      </p:sp>
      <p:sp>
        <p:nvSpPr>
          <p:cNvPr id="8" name="Content Placeholder 7"/>
          <p:cNvSpPr>
            <a:spLocks noGrp="1"/>
          </p:cNvSpPr>
          <p:nvPr>
            <p:ph sz="half" idx="1"/>
          </p:nvPr>
        </p:nvSpPr>
        <p:spPr>
          <a:xfrm>
            <a:off x="628650" y="1825625"/>
            <a:ext cx="3181350" cy="4351338"/>
          </a:xfrm>
        </p:spPr>
        <p:txBody>
          <a:bodyPr>
            <a:normAutofit fontScale="92500" lnSpcReduction="10000"/>
          </a:bodyPr>
          <a:lstStyle/>
          <a:p>
            <a:pPr marL="0" indent="0">
              <a:buNone/>
            </a:pPr>
            <a:endParaRPr lang="en-US" sz="2200" i="1" dirty="0" smtClean="0"/>
          </a:p>
          <a:p>
            <a:pPr marL="0" indent="0">
              <a:buNone/>
            </a:pPr>
            <a:r>
              <a:rPr lang="en-US" sz="2200" i="1" dirty="0" smtClean="0"/>
              <a:t>Each component of the Screening, Brief Intervention, and Referral to Treatment (</a:t>
            </a:r>
            <a:r>
              <a:rPr lang="en-US" sz="2200" i="1" dirty="0" err="1" smtClean="0"/>
              <a:t>SBIRT</a:t>
            </a:r>
            <a:r>
              <a:rPr lang="en-US" sz="2200" i="1" dirty="0" smtClean="0"/>
              <a:t>) process is crucial in providing early identification &amp; linkages to care.</a:t>
            </a:r>
          </a:p>
          <a:p>
            <a:pPr marL="0" indent="0">
              <a:buNone/>
            </a:pPr>
            <a:endParaRPr lang="en-US" sz="2200" i="1" dirty="0"/>
          </a:p>
          <a:p>
            <a:pPr marL="0" indent="0">
              <a:buNone/>
            </a:pPr>
            <a:r>
              <a:rPr lang="en-US" sz="2200" i="1" dirty="0" smtClean="0"/>
              <a:t>When </a:t>
            </a:r>
            <a:r>
              <a:rPr lang="en-US" sz="2200" i="1" dirty="0" err="1" smtClean="0"/>
              <a:t>SBIRT</a:t>
            </a:r>
            <a:r>
              <a:rPr lang="en-US" sz="2200" i="1" dirty="0" smtClean="0"/>
              <a:t> is successful, you will see positive outcomes in clients!</a:t>
            </a:r>
            <a:endParaRPr lang="en-US" sz="2200" i="1" dirty="0"/>
          </a:p>
        </p:txBody>
      </p:sp>
      <p:pic>
        <p:nvPicPr>
          <p:cNvPr id="17" name="Picture 5"/>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39623" t="23082" r="22327" b="5217"/>
          <a:stretch/>
        </p:blipFill>
        <p:spPr bwMode="auto">
          <a:xfrm>
            <a:off x="4077222" y="457199"/>
            <a:ext cx="4990578" cy="587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550223"/>
            <a:ext cx="9144000" cy="307777"/>
          </a:xfrm>
          <a:prstGeom prst="rect">
            <a:avLst/>
          </a:prstGeom>
          <a:noFill/>
        </p:spPr>
        <p:txBody>
          <a:bodyPr wrap="square" rtlCol="0">
            <a:spAutoFit/>
          </a:bodyPr>
          <a:lstStyle/>
          <a:p>
            <a:pPr algn="r"/>
            <a:r>
              <a:rPr lang="en-US" sz="1400" dirty="0" smtClean="0"/>
              <a:t>(Center for Community Collaboration, 2012)</a:t>
            </a:r>
            <a:endParaRPr lang="en-US" sz="14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50</a:t>
            </a:fld>
            <a:endParaRPr lang="en-US"/>
          </a:p>
        </p:txBody>
      </p:sp>
    </p:spTree>
    <p:extLst>
      <p:ext uri="{BB962C8B-B14F-4D97-AF65-F5344CB8AC3E}">
        <p14:creationId xmlns:p14="http://schemas.microsoft.com/office/powerpoint/2010/main" val="1476144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5181600"/>
          </a:xfrm>
        </p:spPr>
        <p:txBody>
          <a:bodyPr>
            <a:noAutofit/>
          </a:bodyPr>
          <a:lstStyle/>
          <a:p>
            <a:r>
              <a:rPr lang="en-US" sz="1050" dirty="0" smtClean="0"/>
              <a:t>Chester, E. (2013). Life expectancy gap widens between those with mental illness and general population. </a:t>
            </a:r>
            <a:r>
              <a:rPr lang="en-US" sz="1050" i="1" dirty="0" smtClean="0"/>
              <a:t>British </a:t>
            </a:r>
            <a:r>
              <a:rPr lang="en-US" sz="1050" i="1" dirty="0"/>
              <a:t>Journal of </a:t>
            </a:r>
            <a:r>
              <a:rPr lang="en-US" sz="1050" i="1" dirty="0" smtClean="0"/>
              <a:t>Medicine Editorial.</a:t>
            </a:r>
          </a:p>
          <a:p>
            <a:r>
              <a:rPr lang="en-US" sz="1050" dirty="0" smtClean="0"/>
              <a:t>Center for Community Collaboration </a:t>
            </a:r>
            <a:r>
              <a:rPr lang="en-US" sz="1050" dirty="0"/>
              <a:t>(2012). </a:t>
            </a:r>
            <a:r>
              <a:rPr lang="en-US" sz="1050" dirty="0" err="1"/>
              <a:t>SBIRT</a:t>
            </a:r>
            <a:r>
              <a:rPr lang="en-US" sz="1050" dirty="0"/>
              <a:t> for Mental Health and Substance Use: Screening, Brief Intervention, </a:t>
            </a:r>
            <a:r>
              <a:rPr lang="en-US" sz="1050" dirty="0" smtClean="0"/>
              <a:t>&amp; Referral </a:t>
            </a:r>
            <a:r>
              <a:rPr lang="en-US" sz="1050" dirty="0"/>
              <a:t>to Treatment Implementation Guide for HIV Care Services Programs. </a:t>
            </a:r>
            <a:r>
              <a:rPr lang="en-US" sz="1050" dirty="0" smtClean="0"/>
              <a:t>Unpublished manuscript, University of Maryland, Baltimore County.</a:t>
            </a:r>
          </a:p>
          <a:p>
            <a:r>
              <a:rPr lang="en-US" sz="1050" dirty="0"/>
              <a:t>Centers for Medicare and Medicaid Services (2011). Medicare Claims Processing Manual: Chapter 18 – Preventive and Screening Services. Retrieved September 11 2013 from www.cms.gov/Regulations-and-Guidance/Guidance</a:t>
            </a:r>
            <a:r>
              <a:rPr lang="en-US" sz="1050" dirty="0" smtClean="0"/>
              <a:t>/ Manuals/ downloads</a:t>
            </a:r>
            <a:r>
              <a:rPr lang="en-US" sz="1050" dirty="0"/>
              <a:t>//clm104c18.pdf.</a:t>
            </a:r>
          </a:p>
          <a:p>
            <a:r>
              <a:rPr lang="en-US" sz="1050" dirty="0"/>
              <a:t>Department of Health and Human Services (2011) ‘Essential Health Benefits Bulletin. Available at: </a:t>
            </a:r>
            <a:r>
              <a:rPr lang="en-US" sz="1050" i="1" dirty="0"/>
              <a:t>http://cciio.cms.gov/resources/files/Files2/12162011/essential</a:t>
            </a:r>
            <a:r>
              <a:rPr lang="en-US" sz="1050" dirty="0"/>
              <a:t>_</a:t>
            </a:r>
            <a:r>
              <a:rPr lang="en-US" sz="1050" i="1" dirty="0"/>
              <a:t>health</a:t>
            </a:r>
            <a:r>
              <a:rPr lang="en-US" sz="1050" dirty="0"/>
              <a:t>_</a:t>
            </a:r>
            <a:r>
              <a:rPr lang="en-US" sz="1050" i="1" dirty="0"/>
              <a:t>benefits</a:t>
            </a:r>
            <a:r>
              <a:rPr lang="en-US" sz="1050" dirty="0"/>
              <a:t>_</a:t>
            </a:r>
            <a:r>
              <a:rPr lang="en-US" sz="1050" i="1" dirty="0"/>
              <a:t>bulletin.pdf</a:t>
            </a:r>
            <a:r>
              <a:rPr lang="en-US" sz="1050" i="1" dirty="0" smtClean="0"/>
              <a:t>.</a:t>
            </a:r>
          </a:p>
          <a:p>
            <a:r>
              <a:rPr lang="en-US" sz="1050" dirty="0" smtClean="0"/>
              <a:t>Madras</a:t>
            </a:r>
            <a:r>
              <a:rPr lang="en-US" sz="1050" dirty="0"/>
              <a:t>, B. K., Compton, W. M., </a:t>
            </a:r>
            <a:r>
              <a:rPr lang="en-US" sz="1050" dirty="0" err="1"/>
              <a:t>Avula</a:t>
            </a:r>
            <a:r>
              <a:rPr lang="en-US" sz="1050" dirty="0"/>
              <a:t>, D., </a:t>
            </a:r>
            <a:r>
              <a:rPr lang="en-US" sz="1050" dirty="0" err="1"/>
              <a:t>Stegbauer</a:t>
            </a:r>
            <a:r>
              <a:rPr lang="en-US" sz="1050" dirty="0"/>
              <a:t>, T., Stein, J. B., &amp; Clark, H. W. (2009) Screening, brief interventions, referral to treatment (</a:t>
            </a:r>
            <a:r>
              <a:rPr lang="en-US" sz="1050" dirty="0" err="1"/>
              <a:t>SBIRT</a:t>
            </a:r>
            <a:r>
              <a:rPr lang="en-US" sz="1050" dirty="0"/>
              <a:t>) for illicit drug and alcohol use at multiple healthcare sites: comparison at intake and 6 months later. </a:t>
            </a:r>
            <a:r>
              <a:rPr lang="en-US" sz="1050" i="1" dirty="0"/>
              <a:t>Drug and Alcohol Dependence, 99</a:t>
            </a:r>
            <a:r>
              <a:rPr lang="en-US" sz="1050" dirty="0"/>
              <a:t>, 280-295</a:t>
            </a:r>
            <a:r>
              <a:rPr lang="en-US" sz="1050" dirty="0" smtClean="0"/>
              <a:t>.</a:t>
            </a:r>
          </a:p>
          <a:p>
            <a:r>
              <a:rPr lang="en-US" sz="1050" dirty="0" smtClean="0"/>
              <a:t>Pence, B. W., Miller, W. C., </a:t>
            </a:r>
            <a:r>
              <a:rPr lang="en-US" sz="1050" dirty="0" err="1" smtClean="0"/>
              <a:t>Whetten</a:t>
            </a:r>
            <a:r>
              <a:rPr lang="en-US" sz="1050" dirty="0" smtClean="0"/>
              <a:t>, W., </a:t>
            </a:r>
            <a:r>
              <a:rPr lang="en-US" sz="1050" dirty="0" err="1" smtClean="0"/>
              <a:t>Eron</a:t>
            </a:r>
            <a:r>
              <a:rPr lang="en-US" sz="1050" dirty="0" smtClean="0"/>
              <a:t>, W. W. </a:t>
            </a:r>
            <a:r>
              <a:rPr lang="en-US" sz="1050" dirty="0"/>
              <a:t>Jr., </a:t>
            </a:r>
            <a:r>
              <a:rPr lang="en-US" sz="1050" dirty="0" err="1" smtClean="0"/>
              <a:t>Gaynes</a:t>
            </a:r>
            <a:r>
              <a:rPr lang="en-US" sz="1050" dirty="0" smtClean="0"/>
              <a:t>, B. N. (2006). Prevalence </a:t>
            </a:r>
            <a:r>
              <a:rPr lang="en-US" sz="1050" dirty="0"/>
              <a:t>of DSM-IV-defined mood, anxiety, and substance use disorders in an HIV clinic in the southeastern US</a:t>
            </a:r>
            <a:r>
              <a:rPr lang="en-US" sz="1050" dirty="0" smtClean="0"/>
              <a:t>.  </a:t>
            </a:r>
            <a:r>
              <a:rPr lang="en-US" sz="1050" i="1" dirty="0" err="1" smtClean="0"/>
              <a:t>JAIDS</a:t>
            </a:r>
            <a:r>
              <a:rPr lang="en-US" sz="1050" i="1" dirty="0" smtClean="0"/>
              <a:t>, 42,</a:t>
            </a:r>
            <a:r>
              <a:rPr lang="en-US" sz="1050" dirty="0" smtClean="0"/>
              <a:t> 298-306.</a:t>
            </a:r>
            <a:endParaRPr lang="en-US" sz="1050" dirty="0"/>
          </a:p>
          <a:p>
            <a:r>
              <a:rPr lang="en-US" sz="1050" dirty="0" err="1" smtClean="0"/>
              <a:t>Quanbeck</a:t>
            </a:r>
            <a:r>
              <a:rPr lang="en-US" sz="1050" dirty="0"/>
              <a:t>, A., </a:t>
            </a:r>
            <a:r>
              <a:rPr lang="en-US" sz="1050" dirty="0" err="1"/>
              <a:t>Lnag</a:t>
            </a:r>
            <a:r>
              <a:rPr lang="en-US" sz="1050" dirty="0"/>
              <a:t>, K., </a:t>
            </a:r>
            <a:r>
              <a:rPr lang="en-US" sz="1050" dirty="0" err="1"/>
              <a:t>Enami</a:t>
            </a:r>
            <a:r>
              <a:rPr lang="en-US" sz="1050" dirty="0"/>
              <a:t>, K., &amp; Brown, R. L. (2010). A cost-benefit analysis of Wisconsin’s screening, brief intervention, and referral to treatment program: Adding the employer’s perspective. </a:t>
            </a:r>
            <a:r>
              <a:rPr lang="en-US" sz="1050" i="1" dirty="0"/>
              <a:t>State Medical Society of Wisconsin, 109</a:t>
            </a:r>
            <a:r>
              <a:rPr lang="en-US" sz="1050" dirty="0"/>
              <a:t>, 9-14.</a:t>
            </a:r>
          </a:p>
          <a:p>
            <a:r>
              <a:rPr lang="en-US" sz="1050" dirty="0" smtClean="0"/>
              <a:t>Rosenberg, S. D., Goodman, L. A., </a:t>
            </a:r>
            <a:r>
              <a:rPr lang="en-US" sz="1050" dirty="0" err="1" smtClean="0"/>
              <a:t>Osher</a:t>
            </a:r>
            <a:r>
              <a:rPr lang="en-US" sz="1050" dirty="0" smtClean="0"/>
              <a:t>, F. C., Swartz, M. S., </a:t>
            </a:r>
            <a:r>
              <a:rPr lang="en-US" sz="1050" dirty="0" err="1" smtClean="0"/>
              <a:t>Essock</a:t>
            </a:r>
            <a:r>
              <a:rPr lang="en-US" sz="1050" dirty="0" smtClean="0"/>
              <a:t>, S. M., …</a:t>
            </a:r>
            <a:r>
              <a:rPr lang="en-US" sz="1050" dirty="0" err="1" smtClean="0"/>
              <a:t>Salyers</a:t>
            </a:r>
            <a:r>
              <a:rPr lang="en-US" sz="1050" dirty="0" smtClean="0"/>
              <a:t>, M. P. (2001). Prevalence of HIV, Hepatitis B, and Hepatitis C in people with severe mental illness. </a:t>
            </a:r>
            <a:r>
              <a:rPr lang="en-US" sz="1050" i="1" dirty="0" smtClean="0"/>
              <a:t>American Journal of Public Health, 91</a:t>
            </a:r>
            <a:r>
              <a:rPr lang="en-US" sz="1050" dirty="0" smtClean="0"/>
              <a:t>, 31-37.</a:t>
            </a:r>
          </a:p>
          <a:p>
            <a:r>
              <a:rPr lang="en-US" sz="1050" dirty="0" smtClean="0"/>
              <a:t>Shim, R. S., </a:t>
            </a:r>
            <a:r>
              <a:rPr lang="en-US" sz="1050" dirty="0" err="1" smtClean="0"/>
              <a:t>Koplan</a:t>
            </a:r>
            <a:r>
              <a:rPr lang="en-US" sz="1050" dirty="0" smtClean="0"/>
              <a:t>, C., </a:t>
            </a:r>
            <a:r>
              <a:rPr lang="en-US" sz="1050" dirty="0" err="1" smtClean="0"/>
              <a:t>Langheim</a:t>
            </a:r>
            <a:r>
              <a:rPr lang="en-US" sz="1050" dirty="0" smtClean="0"/>
              <a:t>, F. J. P., </a:t>
            </a:r>
            <a:r>
              <a:rPr lang="en-US" sz="1050" dirty="0" err="1" smtClean="0"/>
              <a:t>Manseau</a:t>
            </a:r>
            <a:r>
              <a:rPr lang="en-US" sz="1050" dirty="0" smtClean="0"/>
              <a:t>, M., </a:t>
            </a:r>
            <a:r>
              <a:rPr lang="en-US" sz="1050" dirty="0" err="1" smtClean="0"/>
              <a:t>Oleskey</a:t>
            </a:r>
            <a:r>
              <a:rPr lang="en-US" sz="1050" dirty="0" smtClean="0"/>
              <a:t>, C., Powers, R. A. &amp; Compton, M. T. (2012). Health care reform and integrated care: A golden opportunity for preventive psychiatry. </a:t>
            </a:r>
            <a:r>
              <a:rPr lang="en-US" sz="1050" i="1" dirty="0" smtClean="0"/>
              <a:t>Psychiatric Services, 63</a:t>
            </a:r>
            <a:r>
              <a:rPr lang="en-US" sz="1050" dirty="0" smtClean="0"/>
              <a:t>, 1231-1233.</a:t>
            </a:r>
          </a:p>
          <a:p>
            <a:r>
              <a:rPr lang="en-US" sz="1050" dirty="0" smtClean="0"/>
              <a:t>Stephens, S. (2012). Collaborative care teams improve mental health outcomes. </a:t>
            </a:r>
            <a:r>
              <a:rPr lang="en-US" sz="1050" i="1" dirty="0" smtClean="0"/>
              <a:t>Health Behavior News Service</a:t>
            </a:r>
            <a:r>
              <a:rPr lang="en-US" sz="1050" dirty="0" smtClean="0"/>
              <a:t>.</a:t>
            </a:r>
            <a:endParaRPr lang="en-US" sz="1050" dirty="0"/>
          </a:p>
          <a:p>
            <a:r>
              <a:rPr lang="en-US" sz="1050" dirty="0"/>
              <a:t>Substance Abuse and Mental Health Services </a:t>
            </a:r>
            <a:r>
              <a:rPr lang="en-US" sz="1050" dirty="0" smtClean="0"/>
              <a:t>Administration (</a:t>
            </a:r>
            <a:r>
              <a:rPr lang="en-US" sz="1050" dirty="0" err="1" smtClean="0"/>
              <a:t>SAMHSA</a:t>
            </a:r>
            <a:r>
              <a:rPr lang="en-US" sz="1050" dirty="0" smtClean="0"/>
              <a:t>, 2010), </a:t>
            </a:r>
            <a:r>
              <a:rPr lang="en-US" sz="1050" i="1" dirty="0"/>
              <a:t>Results from the 2010 National Survey on Drug Use and Health: Summary of National Findings</a:t>
            </a:r>
            <a:r>
              <a:rPr lang="en-US" sz="1050" dirty="0"/>
              <a:t>, </a:t>
            </a:r>
            <a:r>
              <a:rPr lang="en-US" sz="1050" dirty="0" err="1"/>
              <a:t>NSDUH</a:t>
            </a:r>
            <a:r>
              <a:rPr lang="en-US" sz="1050" dirty="0"/>
              <a:t> Series H-41, </a:t>
            </a:r>
            <a:r>
              <a:rPr lang="en-US" sz="1050" dirty="0" err="1"/>
              <a:t>HHS</a:t>
            </a:r>
            <a:r>
              <a:rPr lang="en-US" sz="1050" dirty="0"/>
              <a:t> Publication No. (</a:t>
            </a:r>
            <a:r>
              <a:rPr lang="en-US" sz="1050" dirty="0" err="1"/>
              <a:t>SMA</a:t>
            </a:r>
            <a:r>
              <a:rPr lang="en-US" sz="1050" dirty="0"/>
              <a:t>) 11-4658. Rockville, MD: Substance Abuse and Mental Health Services </a:t>
            </a:r>
            <a:r>
              <a:rPr lang="en-US" sz="1050" dirty="0" smtClean="0"/>
              <a:t>Administration.</a:t>
            </a:r>
            <a:endParaRPr lang="en-US" sz="1050" dirty="0"/>
          </a:p>
          <a:p>
            <a:r>
              <a:rPr lang="en-US" sz="1050" dirty="0" smtClean="0"/>
              <a:t>Substance </a:t>
            </a:r>
            <a:r>
              <a:rPr lang="en-US" sz="1050" dirty="0"/>
              <a:t>Abuse and Mental Health Services Administration (</a:t>
            </a:r>
            <a:r>
              <a:rPr lang="en-US" sz="1050" dirty="0" err="1"/>
              <a:t>SAMHSA</a:t>
            </a:r>
            <a:r>
              <a:rPr lang="en-US" sz="1050" dirty="0"/>
              <a:t>, </a:t>
            </a:r>
            <a:r>
              <a:rPr lang="en-US" sz="1050" dirty="0" smtClean="0"/>
              <a:t>2013a). </a:t>
            </a:r>
            <a:r>
              <a:rPr lang="en-US" sz="1050" i="1" dirty="0"/>
              <a:t>Co-occurring Disorders and Primary Care</a:t>
            </a:r>
            <a:r>
              <a:rPr lang="en-US" sz="1050" dirty="0"/>
              <a:t>. Retrieved July 15, 2013 from http://www.samhsa.gov/co-occurring/topics/primary-care/index.aspx.</a:t>
            </a:r>
          </a:p>
          <a:p>
            <a:r>
              <a:rPr lang="en-US" sz="1050" dirty="0"/>
              <a:t>Substance Abuse and Mental Health Services Administration (</a:t>
            </a:r>
            <a:r>
              <a:rPr lang="en-US" sz="1050" dirty="0" smtClean="0"/>
              <a:t>2013b). </a:t>
            </a:r>
            <a:r>
              <a:rPr lang="en-US" sz="1050" dirty="0"/>
              <a:t>Integrated Screening and Assessment. Retrieved 25 February 2013 from </a:t>
            </a:r>
            <a:r>
              <a:rPr lang="en-US" sz="1050" i="1" dirty="0"/>
              <a:t>http://www.samhsa.gov/co-occurring/topics/screening-and-assessment/index.aspx.</a:t>
            </a:r>
            <a:endParaRPr lang="en-US" sz="1050" dirty="0"/>
          </a:p>
          <a:p>
            <a:r>
              <a:rPr lang="en-US" sz="1050" dirty="0"/>
              <a:t>Technical Assistance Partnership for Child and Family Mental Health (2013). Screening vs. Assessment: What is the Difference? Retrieved 25 February 2013 from http://www.tapartnership.org/content/mentalHealth/faq/01screening.php</a:t>
            </a:r>
            <a:r>
              <a:rPr lang="en-US" sz="1050" dirty="0" smtClean="0"/>
              <a:t>.</a:t>
            </a:r>
            <a:endParaRPr lang="en-US" sz="1050" dirty="0"/>
          </a:p>
        </p:txBody>
      </p:sp>
      <p:sp>
        <p:nvSpPr>
          <p:cNvPr id="4" name="Slide Number Placeholder 3"/>
          <p:cNvSpPr>
            <a:spLocks noGrp="1"/>
          </p:cNvSpPr>
          <p:nvPr>
            <p:ph type="sldNum" sz="quarter" idx="12"/>
          </p:nvPr>
        </p:nvSpPr>
        <p:spPr/>
        <p:txBody>
          <a:bodyPr/>
          <a:lstStyle/>
          <a:p>
            <a:pPr algn="r"/>
            <a:fld id="{E1A1E4C4-CA5F-4648-BF5E-C9F1A73E867C}" type="slidenum">
              <a:rPr lang="en-US" smtClean="0"/>
              <a:pPr algn="r"/>
              <a:t>51</a:t>
            </a:fld>
            <a:endParaRPr lang="en-US"/>
          </a:p>
        </p:txBody>
      </p:sp>
    </p:spTree>
    <p:extLst>
      <p:ext uri="{BB962C8B-B14F-4D97-AF65-F5344CB8AC3E}">
        <p14:creationId xmlns:p14="http://schemas.microsoft.com/office/powerpoint/2010/main" val="14091503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a:t>
            </a:r>
            <a:endParaRPr lang="en-US" dirty="0"/>
          </a:p>
        </p:txBody>
      </p:sp>
      <p:sp>
        <p:nvSpPr>
          <p:cNvPr id="5" name="Content Placeholder 4"/>
          <p:cNvSpPr>
            <a:spLocks noGrp="1"/>
          </p:cNvSpPr>
          <p:nvPr>
            <p:ph idx="1"/>
          </p:nvPr>
        </p:nvSpPr>
        <p:spPr>
          <a:xfrm>
            <a:off x="533400" y="1600200"/>
            <a:ext cx="8229600" cy="4953000"/>
          </a:xfrm>
        </p:spPr>
        <p:txBody>
          <a:bodyPr>
            <a:normAutofit/>
          </a:bodyPr>
          <a:lstStyle/>
          <a:p>
            <a:pPr marL="0" indent="0">
              <a:buNone/>
            </a:pPr>
            <a:r>
              <a:rPr lang="en-US" dirty="0"/>
              <a:t>Center for Community Collaboration</a:t>
            </a:r>
          </a:p>
          <a:p>
            <a:pPr marL="0" indent="0">
              <a:buNone/>
            </a:pPr>
            <a:r>
              <a:rPr lang="en-US" dirty="0"/>
              <a:t>University of Maryland, Baltimore County</a:t>
            </a:r>
          </a:p>
          <a:p>
            <a:pPr marL="0" indent="0">
              <a:buNone/>
            </a:pPr>
            <a:r>
              <a:rPr lang="en-US" dirty="0"/>
              <a:t>Department of Psychology</a:t>
            </a:r>
          </a:p>
          <a:p>
            <a:pPr marL="0" indent="0">
              <a:buNone/>
            </a:pPr>
            <a:r>
              <a:rPr lang="en-US" dirty="0"/>
              <a:t>1000 Hilltop Circle, Baltimore, MD 21250</a:t>
            </a:r>
          </a:p>
          <a:p>
            <a:pPr marL="0" indent="0">
              <a:buNone/>
            </a:pPr>
            <a:endParaRPr lang="en-US" dirty="0"/>
          </a:p>
          <a:p>
            <a:pPr marL="0" indent="0">
              <a:buNone/>
            </a:pPr>
            <a:r>
              <a:rPr lang="en-US" dirty="0"/>
              <a:t>Phone: 410-455-5840</a:t>
            </a:r>
          </a:p>
          <a:p>
            <a:pPr marL="0" indent="0">
              <a:buNone/>
            </a:pPr>
            <a:r>
              <a:rPr lang="en-US" dirty="0"/>
              <a:t>Fax: 410-455-3866</a:t>
            </a:r>
          </a:p>
          <a:p>
            <a:pPr marL="0" indent="0">
              <a:buNone/>
            </a:pPr>
            <a:r>
              <a:rPr lang="en-US" dirty="0"/>
              <a:t>Email: </a:t>
            </a:r>
            <a:r>
              <a:rPr lang="en-US" u="sng" dirty="0" smtClean="0">
                <a:hlinkClick r:id="rId3"/>
              </a:rPr>
              <a:t>ccc.umbc@gmail.com</a:t>
            </a:r>
            <a:endParaRPr lang="en-US" dirty="0"/>
          </a:p>
          <a:p>
            <a:pPr marL="0" indent="0">
              <a:buNone/>
            </a:pPr>
            <a:r>
              <a:rPr lang="en-US" dirty="0"/>
              <a:t>Website: </a:t>
            </a:r>
            <a:r>
              <a:rPr lang="en-US" u="sng" dirty="0">
                <a:hlinkClick r:id="rId4"/>
              </a:rPr>
              <a:t>http://centerforcommunitycollaboration.org</a:t>
            </a:r>
            <a:r>
              <a:rPr lang="en-US" dirty="0"/>
              <a:t> </a:t>
            </a:r>
          </a:p>
          <a:p>
            <a:endParaRPr lang="en-US"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52</a:t>
            </a:fld>
            <a:endParaRPr lang="en-US" dirty="0"/>
          </a:p>
        </p:txBody>
      </p:sp>
    </p:spTree>
    <p:extLst>
      <p:ext uri="{BB962C8B-B14F-4D97-AF65-F5344CB8AC3E}">
        <p14:creationId xmlns:p14="http://schemas.microsoft.com/office/powerpoint/2010/main" val="2170023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Co-Occurring Disorders</a:t>
            </a:r>
            <a:endParaRPr lang="en-US" dirty="0"/>
          </a:p>
        </p:txBody>
      </p:sp>
      <p:sp>
        <p:nvSpPr>
          <p:cNvPr id="3" name="Content Placeholder 2"/>
          <p:cNvSpPr>
            <a:spLocks noGrp="1"/>
          </p:cNvSpPr>
          <p:nvPr>
            <p:ph idx="1"/>
          </p:nvPr>
        </p:nvSpPr>
        <p:spPr>
          <a:prstGeom prst="rect">
            <a:avLst/>
          </a:prstGeom>
        </p:spPr>
        <p:txBody>
          <a:bodyPr/>
          <a:lstStyle/>
          <a:p>
            <a:pPr>
              <a:defRPr/>
            </a:pPr>
            <a:r>
              <a:rPr lang="en-US" sz="2400" dirty="0" smtClean="0"/>
              <a:t>The perfect place to see the need for client centered collaboration and for integrated care</a:t>
            </a:r>
          </a:p>
          <a:p>
            <a:pPr>
              <a:defRPr/>
            </a:pPr>
            <a:r>
              <a:rPr lang="en-US" sz="2400" dirty="0" smtClean="0"/>
              <a:t>Mutually Complicating Conditions that are significantly challenging for the individual to manage and together create an interactive set of problems that involve biological, psychological, social, spiritual, and systems dimensions.</a:t>
            </a:r>
          </a:p>
          <a:p>
            <a:pPr>
              <a:defRPr/>
            </a:pPr>
            <a:r>
              <a:rPr lang="en-US" sz="2400" dirty="0" smtClean="0"/>
              <a:t>These problems test the breadth and depth of any treatment program and present significant barriers for integrated treatment</a:t>
            </a:r>
          </a:p>
          <a:p>
            <a:pPr marL="46037" indent="0">
              <a:buFont typeface="Georgia" pitchFamily="18" charse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 Problems – One Person</a:t>
            </a:r>
            <a:endParaRPr lang="en-US" dirty="0"/>
          </a:p>
        </p:txBody>
      </p:sp>
      <p:sp>
        <p:nvSpPr>
          <p:cNvPr id="18435" name="Content Placeholder 2"/>
          <p:cNvSpPr>
            <a:spLocks noGrp="1"/>
          </p:cNvSpPr>
          <p:nvPr>
            <p:ph sz="quarter" idx="4294967295"/>
          </p:nvPr>
        </p:nvSpPr>
        <p:spPr>
          <a:xfrm>
            <a:off x="1143000" y="1905000"/>
            <a:ext cx="6553200" cy="4191000"/>
          </a:xfrm>
          <a:prstGeom prst="rect">
            <a:avLst/>
          </a:prstGeom>
        </p:spPr>
        <p:txBody>
          <a:bodyPr/>
          <a:lstStyle/>
          <a:p>
            <a:endParaRPr lang="en-US" altLang="en-US" dirty="0"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553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62950" cy="1325563"/>
          </a:xfrm>
        </p:spPr>
        <p:txBody>
          <a:bodyPr>
            <a:normAutofit/>
          </a:bodyPr>
          <a:lstStyle/>
          <a:p>
            <a:pPr algn="r"/>
            <a:r>
              <a:rPr lang="en-US" dirty="0" smtClean="0"/>
              <a:t>Co-occurring Mental Health &amp; Substance Use Disorders</a:t>
            </a:r>
            <a:endParaRPr lang="en-US"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417169728"/>
              </p:ext>
            </p:extLst>
          </p:nvPr>
        </p:nvGraphicFramePr>
        <p:xfrm>
          <a:off x="152400" y="1828801"/>
          <a:ext cx="70866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Content Placeholder 5"/>
          <p:cNvSpPr>
            <a:spLocks noGrp="1"/>
          </p:cNvSpPr>
          <p:nvPr>
            <p:ph sz="half" idx="2"/>
          </p:nvPr>
        </p:nvSpPr>
        <p:spPr>
          <a:xfrm>
            <a:off x="6705600" y="2286000"/>
            <a:ext cx="2266950" cy="3810000"/>
          </a:xfrm>
        </p:spPr>
        <p:txBody>
          <a:bodyPr>
            <a:normAutofit fontScale="85000" lnSpcReduction="10000"/>
          </a:bodyPr>
          <a:lstStyle/>
          <a:p>
            <a:pPr marL="0" indent="0">
              <a:buNone/>
            </a:pPr>
            <a:r>
              <a:rPr lang="en-US" sz="2000" dirty="0"/>
              <a:t>A </a:t>
            </a:r>
            <a:r>
              <a:rPr lang="en-US" sz="2000" dirty="0" smtClean="0"/>
              <a:t>National </a:t>
            </a:r>
            <a:r>
              <a:rPr lang="en-US" sz="2000" dirty="0"/>
              <a:t>Survey </a:t>
            </a:r>
            <a:r>
              <a:rPr lang="en-US" sz="2000" dirty="0" smtClean="0"/>
              <a:t>(SAMHSA, </a:t>
            </a:r>
            <a:r>
              <a:rPr lang="en-US" sz="2000" dirty="0"/>
              <a:t>2010) found that </a:t>
            </a:r>
            <a:r>
              <a:rPr lang="en-US" sz="2000" b="1" dirty="0" smtClean="0"/>
              <a:t>45.9 million adults </a:t>
            </a:r>
            <a:r>
              <a:rPr lang="en-US" sz="2000" b="1" dirty="0"/>
              <a:t>had a mental illness </a:t>
            </a:r>
            <a:r>
              <a:rPr lang="en-US" sz="2000" dirty="0"/>
              <a:t>in the past year, and </a:t>
            </a:r>
            <a:r>
              <a:rPr lang="en-US" sz="2000" b="1" dirty="0"/>
              <a:t>20.3 million adults had a substance use disorder</a:t>
            </a:r>
            <a:r>
              <a:rPr lang="en-US" sz="2000" dirty="0"/>
              <a:t>. </a:t>
            </a:r>
          </a:p>
          <a:p>
            <a:pPr marL="0" indent="0">
              <a:buNone/>
            </a:pPr>
            <a:endParaRPr lang="en-US" sz="1000" dirty="0" smtClean="0"/>
          </a:p>
          <a:p>
            <a:pPr marL="0" indent="0">
              <a:spcBef>
                <a:spcPts val="0"/>
              </a:spcBef>
              <a:buNone/>
            </a:pPr>
            <a:r>
              <a:rPr lang="en-US" sz="2000" dirty="0" smtClean="0"/>
              <a:t>Of </a:t>
            </a:r>
            <a:r>
              <a:rPr lang="en-US" sz="2000" dirty="0"/>
              <a:t>those </a:t>
            </a:r>
            <a:r>
              <a:rPr lang="en-US" sz="2000" dirty="0" smtClean="0"/>
              <a:t>two groups, </a:t>
            </a:r>
            <a:r>
              <a:rPr lang="en-US" sz="2000" b="1" dirty="0"/>
              <a:t>9.2 million have both </a:t>
            </a:r>
            <a:r>
              <a:rPr lang="en-US" sz="2000" dirty="0"/>
              <a:t>a mental illness and substance use disorder.</a:t>
            </a:r>
          </a:p>
        </p:txBody>
      </p:sp>
      <p:sp>
        <p:nvSpPr>
          <p:cNvPr id="18" name="TextBox 17"/>
          <p:cNvSpPr txBox="1"/>
          <p:nvPr/>
        </p:nvSpPr>
        <p:spPr>
          <a:xfrm>
            <a:off x="4495802" y="2895600"/>
            <a:ext cx="1447799" cy="584775"/>
          </a:xfrm>
          <a:prstGeom prst="rect">
            <a:avLst/>
          </a:prstGeom>
          <a:noFill/>
        </p:spPr>
        <p:txBody>
          <a:bodyPr wrap="square" rtlCol="0">
            <a:spAutoFit/>
          </a:bodyPr>
          <a:lstStyle/>
          <a:p>
            <a:pPr algn="ctr"/>
            <a:r>
              <a:rPr lang="en-US" sz="1600" dirty="0" smtClean="0"/>
              <a:t>11.2 Million</a:t>
            </a:r>
          </a:p>
          <a:p>
            <a:pPr algn="ctr"/>
            <a:r>
              <a:rPr lang="en-US" sz="1600" dirty="0" err="1" smtClean="0"/>
              <a:t>SUD</a:t>
            </a:r>
            <a:r>
              <a:rPr lang="en-US" sz="1600" dirty="0" smtClean="0"/>
              <a:t> Only</a:t>
            </a:r>
            <a:endParaRPr lang="en-US" sz="1600" dirty="0"/>
          </a:p>
        </p:txBody>
      </p:sp>
      <p:sp>
        <p:nvSpPr>
          <p:cNvPr id="19" name="TextBox 18"/>
          <p:cNvSpPr txBox="1"/>
          <p:nvPr/>
        </p:nvSpPr>
        <p:spPr>
          <a:xfrm>
            <a:off x="2819401" y="3834825"/>
            <a:ext cx="1981199" cy="584775"/>
          </a:xfrm>
          <a:prstGeom prst="rect">
            <a:avLst/>
          </a:prstGeom>
          <a:noFill/>
          <a:ln w="28575">
            <a:noFill/>
          </a:ln>
        </p:spPr>
        <p:txBody>
          <a:bodyPr wrap="square" rtlCol="0">
            <a:spAutoFit/>
          </a:bodyPr>
          <a:lstStyle/>
          <a:p>
            <a:pPr algn="ctr"/>
            <a:r>
              <a:rPr lang="en-US" sz="1600" b="1" dirty="0" smtClean="0"/>
              <a:t>9.2 Million</a:t>
            </a:r>
          </a:p>
          <a:p>
            <a:pPr algn="ctr"/>
            <a:r>
              <a:rPr lang="en-US" sz="1600" b="1" dirty="0" smtClean="0"/>
              <a:t>COD</a:t>
            </a:r>
          </a:p>
        </p:txBody>
      </p:sp>
      <p:sp>
        <p:nvSpPr>
          <p:cNvPr id="20" name="TextBox 19"/>
          <p:cNvSpPr txBox="1"/>
          <p:nvPr/>
        </p:nvSpPr>
        <p:spPr>
          <a:xfrm>
            <a:off x="838200" y="2895600"/>
            <a:ext cx="1981199" cy="584775"/>
          </a:xfrm>
          <a:prstGeom prst="rect">
            <a:avLst/>
          </a:prstGeom>
          <a:noFill/>
        </p:spPr>
        <p:txBody>
          <a:bodyPr wrap="square" rtlCol="0">
            <a:spAutoFit/>
          </a:bodyPr>
          <a:lstStyle/>
          <a:p>
            <a:pPr algn="ctr"/>
            <a:r>
              <a:rPr lang="en-US" sz="1600" dirty="0" smtClean="0"/>
              <a:t>36.7 Million</a:t>
            </a:r>
          </a:p>
          <a:p>
            <a:pPr algn="ctr"/>
            <a:r>
              <a:rPr lang="en-US" sz="1600" dirty="0" smtClean="0"/>
              <a:t>Mental Illness Only</a:t>
            </a:r>
            <a:endParaRPr lang="en-US" sz="1600" dirty="0"/>
          </a:p>
        </p:txBody>
      </p:sp>
      <p:sp>
        <p:nvSpPr>
          <p:cNvPr id="27" name="TextBox 26"/>
          <p:cNvSpPr txBox="1"/>
          <p:nvPr/>
        </p:nvSpPr>
        <p:spPr>
          <a:xfrm>
            <a:off x="76200" y="6320135"/>
            <a:ext cx="3048000" cy="461665"/>
          </a:xfrm>
          <a:prstGeom prst="rect">
            <a:avLst/>
          </a:prstGeom>
          <a:noFill/>
        </p:spPr>
        <p:txBody>
          <a:bodyPr wrap="square" rtlCol="0">
            <a:spAutoFit/>
          </a:bodyPr>
          <a:lstStyle/>
          <a:p>
            <a:r>
              <a:rPr lang="en-US" sz="1200" dirty="0" smtClean="0"/>
              <a:t>COD = Co-occurring Disorders</a:t>
            </a:r>
          </a:p>
          <a:p>
            <a:r>
              <a:rPr lang="en-US" sz="1200" dirty="0" err="1" smtClean="0"/>
              <a:t>SUD</a:t>
            </a:r>
            <a:r>
              <a:rPr lang="en-US" sz="1200" dirty="0" smtClean="0"/>
              <a:t> = Substance Use Disorder</a:t>
            </a:r>
          </a:p>
        </p:txBody>
      </p:sp>
      <p:sp>
        <p:nvSpPr>
          <p:cNvPr id="3" name="Slide Number Placeholder 2"/>
          <p:cNvSpPr>
            <a:spLocks noGrp="1"/>
          </p:cNvSpPr>
          <p:nvPr>
            <p:ph type="sldNum" sz="quarter" idx="12"/>
          </p:nvPr>
        </p:nvSpPr>
        <p:spPr/>
        <p:txBody>
          <a:bodyPr/>
          <a:lstStyle/>
          <a:p>
            <a:pPr algn="r"/>
            <a:fld id="{B0F89A2F-2CE1-40AE-8CE9-CC24816D88F0}" type="slidenum">
              <a:rPr lang="en-US" smtClean="0"/>
              <a:t>8</a:t>
            </a:fld>
            <a:endParaRPr lang="en-US" dirty="0"/>
          </a:p>
        </p:txBody>
      </p:sp>
    </p:spTree>
    <p:extLst>
      <p:ext uri="{BB962C8B-B14F-4D97-AF65-F5344CB8AC3E}">
        <p14:creationId xmlns:p14="http://schemas.microsoft.com/office/powerpoint/2010/main" val="373600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Mental Health &amp; Medical Conditions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172608138"/>
              </p:ext>
            </p:extLst>
          </p:nvPr>
        </p:nvGraphicFramePr>
        <p:xfrm>
          <a:off x="609600" y="1447800"/>
          <a:ext cx="4552950" cy="5301005"/>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a:spLocks noGrp="1"/>
          </p:cNvSpPr>
          <p:nvPr>
            <p:ph sz="half" idx="2"/>
          </p:nvPr>
        </p:nvSpPr>
        <p:spPr>
          <a:xfrm>
            <a:off x="5334000" y="1825625"/>
            <a:ext cx="3505200" cy="4351338"/>
          </a:xfrm>
        </p:spPr>
        <p:txBody>
          <a:bodyPr>
            <a:normAutofit lnSpcReduction="10000"/>
          </a:bodyPr>
          <a:lstStyle/>
          <a:p>
            <a:pPr marL="0" indent="0">
              <a:buNone/>
            </a:pPr>
            <a:r>
              <a:rPr lang="en-US" sz="2200" dirty="0" smtClean="0"/>
              <a:t>Mental health disorders can exacerbate or be related to other health problems and chronic medical conditions.</a:t>
            </a:r>
          </a:p>
          <a:p>
            <a:endParaRPr lang="en-US" sz="1000" dirty="0" smtClean="0"/>
          </a:p>
          <a:p>
            <a:pPr marL="0" indent="0">
              <a:buNone/>
            </a:pPr>
            <a:r>
              <a:rPr lang="en-US" sz="2200" dirty="0" smtClean="0"/>
              <a:t>Individuals with serious mental illness die 25 years earlier than the general population, largely due to other risk behaviors and medical conditions that go untreated.</a:t>
            </a:r>
            <a:endParaRPr lang="en-US" sz="2200" dirty="0"/>
          </a:p>
        </p:txBody>
      </p:sp>
      <p:sp>
        <p:nvSpPr>
          <p:cNvPr id="7" name="TextBox 6"/>
          <p:cNvSpPr txBox="1"/>
          <p:nvPr/>
        </p:nvSpPr>
        <p:spPr>
          <a:xfrm>
            <a:off x="6630287" y="6550223"/>
            <a:ext cx="2513713" cy="307777"/>
          </a:xfrm>
          <a:prstGeom prst="rect">
            <a:avLst/>
          </a:prstGeom>
          <a:noFill/>
        </p:spPr>
        <p:txBody>
          <a:bodyPr wrap="square" rtlCol="0">
            <a:spAutoFit/>
          </a:bodyPr>
          <a:lstStyle/>
          <a:p>
            <a:pPr algn="r"/>
            <a:r>
              <a:rPr lang="en-US" sz="1400" dirty="0" smtClean="0"/>
              <a:t>(</a:t>
            </a:r>
            <a:r>
              <a:rPr lang="en-US" sz="1400" dirty="0" err="1" smtClean="0"/>
              <a:t>SAMHSA</a:t>
            </a:r>
            <a:r>
              <a:rPr lang="en-US" sz="1400" dirty="0" smtClean="0"/>
              <a:t>, 2013a)</a:t>
            </a:r>
            <a:endParaRPr lang="en-US" sz="1400" dirty="0"/>
          </a:p>
        </p:txBody>
      </p:sp>
      <p:sp>
        <p:nvSpPr>
          <p:cNvPr id="2" name="Slide Number Placeholder 1"/>
          <p:cNvSpPr>
            <a:spLocks noGrp="1"/>
          </p:cNvSpPr>
          <p:nvPr>
            <p:ph type="sldNum" sz="quarter" idx="12"/>
          </p:nvPr>
        </p:nvSpPr>
        <p:spPr/>
        <p:txBody>
          <a:bodyPr/>
          <a:lstStyle/>
          <a:p>
            <a:pPr algn="r"/>
            <a:fld id="{E1A1E4C4-CA5F-4648-BF5E-C9F1A73E867C}" type="slidenum">
              <a:rPr lang="en-US" smtClean="0"/>
              <a:pPr algn="r"/>
              <a:t>9</a:t>
            </a:fld>
            <a:endParaRPr lang="en-US"/>
          </a:p>
        </p:txBody>
      </p:sp>
    </p:spTree>
    <p:extLst>
      <p:ext uri="{BB962C8B-B14F-4D97-AF65-F5344CB8AC3E}">
        <p14:creationId xmlns:p14="http://schemas.microsoft.com/office/powerpoint/2010/main" val="3665309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AUDIO_ID" val="510"/>
  <p:tag name="ELAPSEDTIME" val="31.6"/>
  <p:tag name="ARTICULATE_SLIDE_GUID" val="de5fec4a-8e68-45d6-834a-f3d8ce84419d"/>
  <p:tag name="ARTICULATE_SLIDE_NAV"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2865</TotalTime>
  <Words>4875</Words>
  <Application>Microsoft Office PowerPoint</Application>
  <PresentationFormat>On-screen Show (4:3)</PresentationFormat>
  <Paragraphs>667</Paragraphs>
  <Slides>52</Slides>
  <Notes>38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Clarity</vt:lpstr>
      <vt:lpstr>Making the Case for Integrated Care: Effective Screening, Brief Intervention, and Referral to Treatment</vt:lpstr>
      <vt:lpstr>Acknowledgements</vt:lpstr>
      <vt:lpstr>Presentation Outline</vt:lpstr>
      <vt:lpstr>The Need for Integrated Care </vt:lpstr>
      <vt:lpstr>The Need for Integrated Care</vt:lpstr>
      <vt:lpstr>Co-Occurring Disorders</vt:lpstr>
      <vt:lpstr>Multiple Problems – One Person</vt:lpstr>
      <vt:lpstr>Co-occurring Mental Health &amp; Substance Use Disorders</vt:lpstr>
      <vt:lpstr>Mental Health &amp; Medical Conditions</vt:lpstr>
      <vt:lpstr>HIV Prevalence and Other Disorders</vt:lpstr>
      <vt:lpstr>Severe Mental Illness &amp;  HIV Prevalence</vt:lpstr>
      <vt:lpstr>Severe Mental Illness &amp;  Hepatitis Prevalence</vt:lpstr>
      <vt:lpstr>SMI, HIV, and Hepatitis Impact of Other Risk Factors</vt:lpstr>
      <vt:lpstr>Benefits of  Integrated Care </vt:lpstr>
      <vt:lpstr>Why Integrated Care?</vt:lpstr>
      <vt:lpstr>Benefits of Integrated Care</vt:lpstr>
      <vt:lpstr>Benefits of Integrated Care</vt:lpstr>
      <vt:lpstr>Integrated Screening </vt:lpstr>
      <vt:lpstr>Screening versus Assessment</vt:lpstr>
      <vt:lpstr>Why Screen Across Multiple Areas?</vt:lpstr>
      <vt:lpstr>Integrated Care Requires  Integrated and Comprehensive Screening</vt:lpstr>
      <vt:lpstr>Integrated Screening</vt:lpstr>
      <vt:lpstr>PUTTING IT ALL TOGETHER:  Screening,  Brief intervention, and Referral to treatment</vt:lpstr>
      <vt:lpstr>Possible Outcomes</vt:lpstr>
      <vt:lpstr>PowerPoint Presentation</vt:lpstr>
      <vt:lpstr>The Style that Works Best  with Brief Interventions</vt:lpstr>
      <vt:lpstr>Brief Intervention is a Best Practice in Tobacco Cessation</vt:lpstr>
      <vt:lpstr>Determine Referral Need</vt:lpstr>
      <vt:lpstr>Identify Referral Options</vt:lpstr>
      <vt:lpstr>Adequacy of the Referral</vt:lpstr>
      <vt:lpstr>Benefits of SBIRT </vt:lpstr>
      <vt:lpstr>Benefits of SBIRT</vt:lpstr>
      <vt:lpstr>SBIRT and the Affordable Care Act</vt:lpstr>
      <vt:lpstr>The No Wrong Door Project </vt:lpstr>
      <vt:lpstr>Maryland’s No Wrong Door Project</vt:lpstr>
      <vt:lpstr>Overview of Integrated Screening Instrument</vt:lpstr>
      <vt:lpstr>Outline of Integrated Screening Instrument</vt:lpstr>
      <vt:lpstr>Elements of the Screener - 1</vt:lpstr>
      <vt:lpstr>Elements of the Screener - 2</vt:lpstr>
      <vt:lpstr>Case Example 1: Lloyd</vt:lpstr>
      <vt:lpstr>Physical &amp; Mental Health Status</vt:lpstr>
      <vt:lpstr>PowerPoint Presentation</vt:lpstr>
      <vt:lpstr>Substance Use</vt:lpstr>
      <vt:lpstr>PowerPoint Presentation</vt:lpstr>
      <vt:lpstr>PowerPoint Presentation</vt:lpstr>
      <vt:lpstr>Case Example 2: Jessica</vt:lpstr>
      <vt:lpstr>Mental Health Status</vt:lpstr>
      <vt:lpstr>Substance (Alcohol) Use</vt:lpstr>
      <vt:lpstr>PowerPoint Presentation</vt:lpstr>
      <vt:lpstr>Putting It All Together:</vt:lpstr>
      <vt:lpstr>References</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Wrong Door Integrated Screening Instrument: Provider Training</dc:title>
  <dc:creator>HabitsLab1</dc:creator>
  <cp:lastModifiedBy>Windows User</cp:lastModifiedBy>
  <cp:revision>190</cp:revision>
  <cp:lastPrinted>2013-09-30T17:56:34Z</cp:lastPrinted>
  <dcterms:created xsi:type="dcterms:W3CDTF">2013-07-02T12:41:39Z</dcterms:created>
  <dcterms:modified xsi:type="dcterms:W3CDTF">2013-10-01T20:11:56Z</dcterms:modified>
</cp:coreProperties>
</file>